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3843" r:id="rId2"/>
    <p:sldMasterId id="2147483648" r:id="rId3"/>
    <p:sldMasterId id="2147483907" r:id="rId4"/>
    <p:sldMasterId id="2147483910" r:id="rId5"/>
  </p:sldMasterIdLst>
  <p:notesMasterIdLst>
    <p:notesMasterId r:id="rId43"/>
  </p:notesMasterIdLst>
  <p:sldIdLst>
    <p:sldId id="258" r:id="rId6"/>
    <p:sldId id="340" r:id="rId7"/>
    <p:sldId id="342" r:id="rId8"/>
    <p:sldId id="2498" r:id="rId9"/>
    <p:sldId id="343" r:id="rId10"/>
    <p:sldId id="344" r:id="rId11"/>
    <p:sldId id="345" r:id="rId12"/>
    <p:sldId id="2522" r:id="rId13"/>
    <p:sldId id="346" r:id="rId14"/>
    <p:sldId id="347" r:id="rId15"/>
    <p:sldId id="315" r:id="rId16"/>
    <p:sldId id="349" r:id="rId17"/>
    <p:sldId id="350" r:id="rId18"/>
    <p:sldId id="2493" r:id="rId19"/>
    <p:sldId id="352" r:id="rId20"/>
    <p:sldId id="353" r:id="rId21"/>
    <p:sldId id="2507" r:id="rId22"/>
    <p:sldId id="2508" r:id="rId23"/>
    <p:sldId id="2509" r:id="rId24"/>
    <p:sldId id="2510" r:id="rId25"/>
    <p:sldId id="2511" r:id="rId26"/>
    <p:sldId id="2512" r:id="rId27"/>
    <p:sldId id="2513" r:id="rId28"/>
    <p:sldId id="2514" r:id="rId29"/>
    <p:sldId id="355" r:id="rId30"/>
    <p:sldId id="2502" r:id="rId31"/>
    <p:sldId id="357" r:id="rId32"/>
    <p:sldId id="358" r:id="rId33"/>
    <p:sldId id="359" r:id="rId34"/>
    <p:sldId id="2515" r:id="rId35"/>
    <p:sldId id="2516" r:id="rId36"/>
    <p:sldId id="2517" r:id="rId37"/>
    <p:sldId id="2518" r:id="rId38"/>
    <p:sldId id="2519" r:id="rId39"/>
    <p:sldId id="2520" r:id="rId40"/>
    <p:sldId id="360" r:id="rId41"/>
    <p:sldId id="25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8D749-2DB1-4701-B241-17C45695A761}" v="13" dt="2024-10-01T14:3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68" autoAdjust="0"/>
  </p:normalViewPr>
  <p:slideViewPr>
    <p:cSldViewPr snapToGrid="0">
      <p:cViewPr varScale="1">
        <p:scale>
          <a:sx n="72" d="100"/>
          <a:sy n="72" d="100"/>
        </p:scale>
        <p:origin x="11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 Diep" userId="9553c2f6-e05a-4944-bed9-b5b107211fba" providerId="ADAL" clId="{4258D749-2DB1-4701-B241-17C45695A761}"/>
    <pc:docChg chg="custSel addSld delSld modSld sldOrd">
      <pc:chgData name="Linh Diep" userId="9553c2f6-e05a-4944-bed9-b5b107211fba" providerId="ADAL" clId="{4258D749-2DB1-4701-B241-17C45695A761}" dt="2024-10-01T14:34:26" v="694" actId="20577"/>
      <pc:docMkLst>
        <pc:docMk/>
      </pc:docMkLst>
      <pc:sldChg chg="modSp mod">
        <pc:chgData name="Linh Diep" userId="9553c2f6-e05a-4944-bed9-b5b107211fba" providerId="ADAL" clId="{4258D749-2DB1-4701-B241-17C45695A761}" dt="2024-10-01T12:20:02.908" v="681" actId="2711"/>
        <pc:sldMkLst>
          <pc:docMk/>
          <pc:sldMk cId="1476351117" sldId="315"/>
        </pc:sldMkLst>
        <pc:spChg chg="mod">
          <ac:chgData name="Linh Diep" userId="9553c2f6-e05a-4944-bed9-b5b107211fba" providerId="ADAL" clId="{4258D749-2DB1-4701-B241-17C45695A761}" dt="2024-10-01T12:20:02.908" v="681" actId="2711"/>
          <ac:spMkLst>
            <pc:docMk/>
            <pc:sldMk cId="1476351117" sldId="315"/>
            <ac:spMk id="2" creationId="{25BD1C43-3C32-4118-A7E0-EE371CE878B7}"/>
          </ac:spMkLst>
        </pc:spChg>
      </pc:sldChg>
      <pc:sldChg chg="modSp mod">
        <pc:chgData name="Linh Diep" userId="9553c2f6-e05a-4944-bed9-b5b107211fba" providerId="ADAL" clId="{4258D749-2DB1-4701-B241-17C45695A761}" dt="2024-10-01T12:07:35.459" v="15" actId="403"/>
        <pc:sldMkLst>
          <pc:docMk/>
          <pc:sldMk cId="2340141233" sldId="344"/>
        </pc:sldMkLst>
        <pc:spChg chg="mod">
          <ac:chgData name="Linh Diep" userId="9553c2f6-e05a-4944-bed9-b5b107211fba" providerId="ADAL" clId="{4258D749-2DB1-4701-B241-17C45695A761}" dt="2024-10-01T12:07:35.459" v="15" actId="403"/>
          <ac:spMkLst>
            <pc:docMk/>
            <pc:sldMk cId="2340141233" sldId="344"/>
            <ac:spMk id="2" creationId="{25BD1C43-3C32-4118-A7E0-EE371CE878B7}"/>
          </ac:spMkLst>
        </pc:spChg>
      </pc:sldChg>
      <pc:sldChg chg="modSp mod">
        <pc:chgData name="Linh Diep" userId="9553c2f6-e05a-4944-bed9-b5b107211fba" providerId="ADAL" clId="{4258D749-2DB1-4701-B241-17C45695A761}" dt="2024-10-01T12:07:43.147" v="17" actId="403"/>
        <pc:sldMkLst>
          <pc:docMk/>
          <pc:sldMk cId="1679303363" sldId="345"/>
        </pc:sldMkLst>
        <pc:spChg chg="mod">
          <ac:chgData name="Linh Diep" userId="9553c2f6-e05a-4944-bed9-b5b107211fba" providerId="ADAL" clId="{4258D749-2DB1-4701-B241-17C45695A761}" dt="2024-10-01T12:07:43.147" v="17" actId="403"/>
          <ac:spMkLst>
            <pc:docMk/>
            <pc:sldMk cId="1679303363" sldId="345"/>
            <ac:spMk id="2" creationId="{25BD1C43-3C32-4118-A7E0-EE371CE878B7}"/>
          </ac:spMkLst>
        </pc:spChg>
      </pc:sldChg>
      <pc:sldChg chg="modSp mod">
        <pc:chgData name="Linh Diep" userId="9553c2f6-e05a-4944-bed9-b5b107211fba" providerId="ADAL" clId="{4258D749-2DB1-4701-B241-17C45695A761}" dt="2024-10-01T12:07:27.259" v="13" actId="403"/>
        <pc:sldMkLst>
          <pc:docMk/>
          <pc:sldMk cId="1578251270" sldId="346"/>
        </pc:sldMkLst>
        <pc:spChg chg="mod">
          <ac:chgData name="Linh Diep" userId="9553c2f6-e05a-4944-bed9-b5b107211fba" providerId="ADAL" clId="{4258D749-2DB1-4701-B241-17C45695A761}" dt="2024-10-01T12:07:27.259" v="13" actId="403"/>
          <ac:spMkLst>
            <pc:docMk/>
            <pc:sldMk cId="1578251270" sldId="346"/>
            <ac:spMk id="2" creationId="{25BD1C43-3C32-4118-A7E0-EE371CE878B7}"/>
          </ac:spMkLst>
        </pc:spChg>
      </pc:sldChg>
      <pc:sldChg chg="modSp mod">
        <pc:chgData name="Linh Diep" userId="9553c2f6-e05a-4944-bed9-b5b107211fba" providerId="ADAL" clId="{4258D749-2DB1-4701-B241-17C45695A761}" dt="2024-10-01T14:34:26" v="694" actId="20577"/>
        <pc:sldMkLst>
          <pc:docMk/>
          <pc:sldMk cId="328277784" sldId="347"/>
        </pc:sldMkLst>
        <pc:spChg chg="mod">
          <ac:chgData name="Linh Diep" userId="9553c2f6-e05a-4944-bed9-b5b107211fba" providerId="ADAL" clId="{4258D749-2DB1-4701-B241-17C45695A761}" dt="2024-10-01T12:19:53.930" v="680" actId="403"/>
          <ac:spMkLst>
            <pc:docMk/>
            <pc:sldMk cId="328277784" sldId="347"/>
            <ac:spMk id="2" creationId="{25BD1C43-3C32-4118-A7E0-EE371CE878B7}"/>
          </ac:spMkLst>
        </pc:spChg>
        <pc:graphicFrameChg chg="mod">
          <ac:chgData name="Linh Diep" userId="9553c2f6-e05a-4944-bed9-b5b107211fba" providerId="ADAL" clId="{4258D749-2DB1-4701-B241-17C45695A761}" dt="2024-10-01T14:34:26" v="694" actId="20577"/>
          <ac:graphicFrameMkLst>
            <pc:docMk/>
            <pc:sldMk cId="328277784" sldId="347"/>
            <ac:graphicFrameMk id="4" creationId="{00000000-0000-0000-0000-000000000000}"/>
          </ac:graphicFrameMkLst>
        </pc:graphicFrameChg>
      </pc:sldChg>
      <pc:sldChg chg="del">
        <pc:chgData name="Linh Diep" userId="9553c2f6-e05a-4944-bed9-b5b107211fba" providerId="ADAL" clId="{4258D749-2DB1-4701-B241-17C45695A761}" dt="2024-09-18T13:08:08.313" v="0" actId="47"/>
        <pc:sldMkLst>
          <pc:docMk/>
          <pc:sldMk cId="1476351117" sldId="348"/>
        </pc:sldMkLst>
      </pc:sldChg>
      <pc:sldChg chg="modSp mod">
        <pc:chgData name="Linh Diep" userId="9553c2f6-e05a-4944-bed9-b5b107211fba" providerId="ADAL" clId="{4258D749-2DB1-4701-B241-17C45695A761}" dt="2024-10-01T12:20:09.787" v="683" actId="403"/>
        <pc:sldMkLst>
          <pc:docMk/>
          <pc:sldMk cId="1254428815" sldId="349"/>
        </pc:sldMkLst>
        <pc:spChg chg="mod">
          <ac:chgData name="Linh Diep" userId="9553c2f6-e05a-4944-bed9-b5b107211fba" providerId="ADAL" clId="{4258D749-2DB1-4701-B241-17C45695A761}" dt="2024-10-01T12:20:09.787" v="683" actId="403"/>
          <ac:spMkLst>
            <pc:docMk/>
            <pc:sldMk cId="1254428815" sldId="349"/>
            <ac:spMk id="2" creationId="{25BD1C43-3C32-4118-A7E0-EE371CE878B7}"/>
          </ac:spMkLst>
        </pc:spChg>
      </pc:sldChg>
      <pc:sldChg chg="modSp mod">
        <pc:chgData name="Linh Diep" userId="9553c2f6-e05a-4944-bed9-b5b107211fba" providerId="ADAL" clId="{4258D749-2DB1-4701-B241-17C45695A761}" dt="2024-10-01T12:20:17.484" v="685" actId="403"/>
        <pc:sldMkLst>
          <pc:docMk/>
          <pc:sldMk cId="3416474136" sldId="350"/>
        </pc:sldMkLst>
        <pc:spChg chg="mod">
          <ac:chgData name="Linh Diep" userId="9553c2f6-e05a-4944-bed9-b5b107211fba" providerId="ADAL" clId="{4258D749-2DB1-4701-B241-17C45695A761}" dt="2024-10-01T12:20:17.484" v="685" actId="403"/>
          <ac:spMkLst>
            <pc:docMk/>
            <pc:sldMk cId="3416474136" sldId="350"/>
            <ac:spMk id="2" creationId="{25BD1C43-3C32-4118-A7E0-EE371CE878B7}"/>
          </ac:spMkLst>
        </pc:spChg>
      </pc:sldChg>
      <pc:sldChg chg="modSp mod">
        <pc:chgData name="Linh Diep" userId="9553c2f6-e05a-4944-bed9-b5b107211fba" providerId="ADAL" clId="{4258D749-2DB1-4701-B241-17C45695A761}" dt="2024-10-01T12:20:31.258" v="687" actId="2711"/>
        <pc:sldMkLst>
          <pc:docMk/>
          <pc:sldMk cId="1959562969" sldId="352"/>
        </pc:sldMkLst>
        <pc:spChg chg="mod">
          <ac:chgData name="Linh Diep" userId="9553c2f6-e05a-4944-bed9-b5b107211fba" providerId="ADAL" clId="{4258D749-2DB1-4701-B241-17C45695A761}" dt="2024-10-01T12:20:31.258" v="687" actId="2711"/>
          <ac:spMkLst>
            <pc:docMk/>
            <pc:sldMk cId="1959562969" sldId="352"/>
            <ac:spMk id="2" creationId="{25BD1C43-3C32-4118-A7E0-EE371CE878B7}"/>
          </ac:spMkLst>
        </pc:spChg>
      </pc:sldChg>
      <pc:sldChg chg="modSp mod">
        <pc:chgData name="Linh Diep" userId="9553c2f6-e05a-4944-bed9-b5b107211fba" providerId="ADAL" clId="{4258D749-2DB1-4701-B241-17C45695A761}" dt="2024-10-01T12:20:22.674" v="686" actId="2711"/>
        <pc:sldMkLst>
          <pc:docMk/>
          <pc:sldMk cId="4250968816" sldId="2493"/>
        </pc:sldMkLst>
        <pc:spChg chg="mod">
          <ac:chgData name="Linh Diep" userId="9553c2f6-e05a-4944-bed9-b5b107211fba" providerId="ADAL" clId="{4258D749-2DB1-4701-B241-17C45695A761}" dt="2024-10-01T12:20:22.674" v="686" actId="2711"/>
          <ac:spMkLst>
            <pc:docMk/>
            <pc:sldMk cId="4250968816" sldId="2493"/>
            <ac:spMk id="2" creationId="{25BD1C43-3C32-4118-A7E0-EE371CE878B7}"/>
          </ac:spMkLst>
        </pc:spChg>
      </pc:sldChg>
      <pc:sldChg chg="modSp mod">
        <pc:chgData name="Linh Diep" userId="9553c2f6-e05a-4944-bed9-b5b107211fba" providerId="ADAL" clId="{4258D749-2DB1-4701-B241-17C45695A761}" dt="2024-09-18T13:15:02.834" v="7" actId="1076"/>
        <pc:sldMkLst>
          <pc:docMk/>
          <pc:sldMk cId="3094443096" sldId="2514"/>
        </pc:sldMkLst>
        <pc:spChg chg="mod">
          <ac:chgData name="Linh Diep" userId="9553c2f6-e05a-4944-bed9-b5b107211fba" providerId="ADAL" clId="{4258D749-2DB1-4701-B241-17C45695A761}" dt="2024-09-18T13:14:50.160" v="5" actId="404"/>
          <ac:spMkLst>
            <pc:docMk/>
            <pc:sldMk cId="3094443096" sldId="2514"/>
            <ac:spMk id="6" creationId="{2AE37D2C-8F68-41CE-8327-BEFC90856AAC}"/>
          </ac:spMkLst>
        </pc:spChg>
        <pc:spChg chg="mod">
          <ac:chgData name="Linh Diep" userId="9553c2f6-e05a-4944-bed9-b5b107211fba" providerId="ADAL" clId="{4258D749-2DB1-4701-B241-17C45695A761}" dt="2024-09-18T13:15:02.834" v="7" actId="1076"/>
          <ac:spMkLst>
            <pc:docMk/>
            <pc:sldMk cId="3094443096" sldId="2514"/>
            <ac:spMk id="9" creationId="{FE72D064-663A-21D7-101D-683A946F831A}"/>
          </ac:spMkLst>
        </pc:spChg>
        <pc:picChg chg="mod">
          <ac:chgData name="Linh Diep" userId="9553c2f6-e05a-4944-bed9-b5b107211fba" providerId="ADAL" clId="{4258D749-2DB1-4701-B241-17C45695A761}" dt="2024-09-18T13:14:57.322" v="6" actId="1076"/>
          <ac:picMkLst>
            <pc:docMk/>
            <pc:sldMk cId="3094443096" sldId="2514"/>
            <ac:picMk id="5" creationId="{D0D25774-33CB-E725-27B7-CA410A1B6295}"/>
          </ac:picMkLst>
        </pc:picChg>
      </pc:sldChg>
      <pc:sldChg chg="addSp delSp modSp new mod ord">
        <pc:chgData name="Linh Diep" userId="9553c2f6-e05a-4944-bed9-b5b107211fba" providerId="ADAL" clId="{4258D749-2DB1-4701-B241-17C45695A761}" dt="2024-10-01T12:18:45.145" v="678"/>
        <pc:sldMkLst>
          <pc:docMk/>
          <pc:sldMk cId="3138318906" sldId="2522"/>
        </pc:sldMkLst>
        <pc:spChg chg="mod">
          <ac:chgData name="Linh Diep" userId="9553c2f6-e05a-4944-bed9-b5b107211fba" providerId="ADAL" clId="{4258D749-2DB1-4701-B241-17C45695A761}" dt="2024-10-01T12:09:25.970" v="97" actId="1076"/>
          <ac:spMkLst>
            <pc:docMk/>
            <pc:sldMk cId="3138318906" sldId="2522"/>
            <ac:spMk id="2" creationId="{AC600FE4-5E33-777A-9492-3444CFBDEDF4}"/>
          </ac:spMkLst>
        </pc:spChg>
        <pc:spChg chg="del">
          <ac:chgData name="Linh Diep" userId="9553c2f6-e05a-4944-bed9-b5b107211fba" providerId="ADAL" clId="{4258D749-2DB1-4701-B241-17C45695A761}" dt="2024-10-01T12:08:38.869" v="19" actId="478"/>
          <ac:spMkLst>
            <pc:docMk/>
            <pc:sldMk cId="3138318906" sldId="2522"/>
            <ac:spMk id="3" creationId="{7044A9AB-A390-E2EF-8CED-B3935812C589}"/>
          </ac:spMkLst>
        </pc:spChg>
        <pc:spChg chg="add mod">
          <ac:chgData name="Linh Diep" userId="9553c2f6-e05a-4944-bed9-b5b107211fba" providerId="ADAL" clId="{4258D749-2DB1-4701-B241-17C45695A761}" dt="2024-10-01T12:14:28.495" v="461" actId="1076"/>
          <ac:spMkLst>
            <pc:docMk/>
            <pc:sldMk cId="3138318906" sldId="2522"/>
            <ac:spMk id="5" creationId="{5CE2676A-7B80-69F7-AA2B-10B3C72E3C10}"/>
          </ac:spMkLst>
        </pc:spChg>
        <pc:spChg chg="add mod">
          <ac:chgData name="Linh Diep" userId="9553c2f6-e05a-4944-bed9-b5b107211fba" providerId="ADAL" clId="{4258D749-2DB1-4701-B241-17C45695A761}" dt="2024-10-01T12:14:32.372" v="462" actId="1076"/>
          <ac:spMkLst>
            <pc:docMk/>
            <pc:sldMk cId="3138318906" sldId="2522"/>
            <ac:spMk id="7" creationId="{A4E30B5E-1322-7B7D-3FF4-E3766F5A47F8}"/>
          </ac:spMkLst>
        </pc:spChg>
        <pc:spChg chg="add mod">
          <ac:chgData name="Linh Diep" userId="9553c2f6-e05a-4944-bed9-b5b107211fba" providerId="ADAL" clId="{4258D749-2DB1-4701-B241-17C45695A761}" dt="2024-10-01T12:14:43.007" v="467" actId="1076"/>
          <ac:spMkLst>
            <pc:docMk/>
            <pc:sldMk cId="3138318906" sldId="2522"/>
            <ac:spMk id="12" creationId="{C16B8003-70A4-E033-C2AD-9149C33C3698}"/>
          </ac:spMkLst>
        </pc:spChg>
        <pc:spChg chg="add mod">
          <ac:chgData name="Linh Diep" userId="9553c2f6-e05a-4944-bed9-b5b107211fba" providerId="ADAL" clId="{4258D749-2DB1-4701-B241-17C45695A761}" dt="2024-10-01T12:16:27.021" v="672" actId="1076"/>
          <ac:spMkLst>
            <pc:docMk/>
            <pc:sldMk cId="3138318906" sldId="2522"/>
            <ac:spMk id="13" creationId="{7DFB3243-431B-74DF-EF51-449A3B8A4FD8}"/>
          </ac:spMkLst>
        </pc:spChg>
        <pc:spChg chg="add del">
          <ac:chgData name="Linh Diep" userId="9553c2f6-e05a-4944-bed9-b5b107211fba" providerId="ADAL" clId="{4258D749-2DB1-4701-B241-17C45695A761}" dt="2024-10-01T12:15:59.502" v="663" actId="478"/>
          <ac:spMkLst>
            <pc:docMk/>
            <pc:sldMk cId="3138318906" sldId="2522"/>
            <ac:spMk id="14" creationId="{7C828271-A1DE-2348-3B86-5A2576440D82}"/>
          </ac:spMkLst>
        </pc:spChg>
        <pc:picChg chg="add mod">
          <ac:chgData name="Linh Diep" userId="9553c2f6-e05a-4944-bed9-b5b107211fba" providerId="ADAL" clId="{4258D749-2DB1-4701-B241-17C45695A761}" dt="2024-10-01T12:09:23.584" v="96" actId="1076"/>
          <ac:picMkLst>
            <pc:docMk/>
            <pc:sldMk cId="3138318906" sldId="2522"/>
            <ac:picMk id="4" creationId="{0DDC17B5-803D-E339-AF24-148F770D099D}"/>
          </ac:picMkLst>
        </pc:picChg>
        <pc:picChg chg="add del mod">
          <ac:chgData name="Linh Diep" userId="9553c2f6-e05a-4944-bed9-b5b107211fba" providerId="ADAL" clId="{4258D749-2DB1-4701-B241-17C45695A761}" dt="2024-10-01T12:12:22.112" v="322" actId="478"/>
          <ac:picMkLst>
            <pc:docMk/>
            <pc:sldMk cId="3138318906" sldId="2522"/>
            <ac:picMk id="6" creationId="{75AAADD1-D3C7-D330-498C-DCC35249D806}"/>
          </ac:picMkLst>
        </pc:picChg>
        <pc:cxnChg chg="add del">
          <ac:chgData name="Linh Diep" userId="9553c2f6-e05a-4944-bed9-b5b107211fba" providerId="ADAL" clId="{4258D749-2DB1-4701-B241-17C45695A761}" dt="2024-10-01T12:13:59.405" v="453" actId="478"/>
          <ac:cxnSpMkLst>
            <pc:docMk/>
            <pc:sldMk cId="3138318906" sldId="2522"/>
            <ac:cxnSpMk id="11" creationId="{D69FC6F3-C455-CA4E-EA63-FBBFD151A883}"/>
          </ac:cxnSpMkLst>
        </pc:cxnChg>
      </pc:sldChg>
      <pc:sldChg chg="new del">
        <pc:chgData name="Linh Diep" userId="9553c2f6-e05a-4944-bed9-b5b107211fba" providerId="ADAL" clId="{4258D749-2DB1-4701-B241-17C45695A761}" dt="2024-10-01T12:14:48.149" v="469" actId="47"/>
        <pc:sldMkLst>
          <pc:docMk/>
          <pc:sldMk cId="2737149323" sldId="252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1F103-33FA-48AE-998B-ABEBE9458C2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9B04F59-D0D5-40C8-B292-13F4001AC033}">
      <dgm:prSet phldrT="[Text]" custT="1"/>
      <dgm:spPr/>
      <dgm:t>
        <a:bodyPr/>
        <a:lstStyle/>
        <a:p>
          <a:r>
            <a:rPr lang="en-US" sz="1600">
              <a:latin typeface="+mn-lt"/>
            </a:rPr>
            <a:t>A supportive and mutually respectful relationship</a:t>
          </a:r>
        </a:p>
      </dgm:t>
    </dgm:pt>
    <dgm:pt modelId="{453EC09C-F719-4260-A29C-9571CAC09566}" type="parTrans" cxnId="{56A0C93C-AE49-4FD1-AE9A-974C893C9A9D}">
      <dgm:prSet/>
      <dgm:spPr/>
      <dgm:t>
        <a:bodyPr/>
        <a:lstStyle/>
        <a:p>
          <a:endParaRPr lang="en-US" sz="1600">
            <a:latin typeface="+mn-lt"/>
          </a:endParaRPr>
        </a:p>
      </dgm:t>
    </dgm:pt>
    <dgm:pt modelId="{1E533A3A-1F89-49F5-8E59-48F6AEF5519E}" type="sibTrans" cxnId="{56A0C93C-AE49-4FD1-AE9A-974C893C9A9D}">
      <dgm:prSet/>
      <dgm:spPr/>
      <dgm:t>
        <a:bodyPr/>
        <a:lstStyle/>
        <a:p>
          <a:endParaRPr lang="en-US" sz="1600">
            <a:latin typeface="+mn-lt"/>
          </a:endParaRPr>
        </a:p>
      </dgm:t>
    </dgm:pt>
    <dgm:pt modelId="{206DF8A5-B45D-453D-8182-3562749D70CC}">
      <dgm:prSet phldrT="[Text]" custT="1"/>
      <dgm:spPr/>
      <dgm:t>
        <a:bodyPr/>
        <a:lstStyle/>
        <a:p>
          <a:r>
            <a:rPr lang="en-US" sz="1600" dirty="0">
              <a:latin typeface="+mn-lt"/>
            </a:rPr>
            <a:t>Delivered by an experienced professional but driven by the needs of the mentee</a:t>
          </a:r>
        </a:p>
      </dgm:t>
    </dgm:pt>
    <dgm:pt modelId="{B066B0AC-387E-4B8A-BFC2-EAA5481B29CB}" type="parTrans" cxnId="{73AA277F-6D85-4D3F-932D-A772649490BF}">
      <dgm:prSet/>
      <dgm:spPr/>
      <dgm:t>
        <a:bodyPr/>
        <a:lstStyle/>
        <a:p>
          <a:endParaRPr lang="en-US" sz="1600">
            <a:latin typeface="+mn-lt"/>
          </a:endParaRPr>
        </a:p>
      </dgm:t>
    </dgm:pt>
    <dgm:pt modelId="{30B4A7DC-E4E6-46AF-915B-36CFF9660909}" type="sibTrans" cxnId="{73AA277F-6D85-4D3F-932D-A772649490BF}">
      <dgm:prSet/>
      <dgm:spPr/>
      <dgm:t>
        <a:bodyPr/>
        <a:lstStyle/>
        <a:p>
          <a:endParaRPr lang="en-US" sz="1600">
            <a:latin typeface="+mn-lt"/>
          </a:endParaRPr>
        </a:p>
      </dgm:t>
    </dgm:pt>
    <dgm:pt modelId="{B66C3002-B5D9-435F-AC50-3FD956856DED}">
      <dgm:prSet phldrT="[Text]" custT="1"/>
      <dgm:spPr/>
      <dgm:t>
        <a:bodyPr/>
        <a:lstStyle/>
        <a:p>
          <a:r>
            <a:rPr lang="en-US" sz="1600">
              <a:latin typeface="+mn-lt"/>
            </a:rPr>
            <a:t>A confidential ‘sounding board’ – a way to share ideas and gain feedback</a:t>
          </a:r>
        </a:p>
      </dgm:t>
    </dgm:pt>
    <dgm:pt modelId="{4B444C33-A333-418D-9994-3E13A1A004DC}" type="parTrans" cxnId="{D05178B3-438D-4A4E-A87F-66B593C4894C}">
      <dgm:prSet/>
      <dgm:spPr/>
      <dgm:t>
        <a:bodyPr/>
        <a:lstStyle/>
        <a:p>
          <a:endParaRPr lang="en-US" sz="1600">
            <a:latin typeface="+mn-lt"/>
          </a:endParaRPr>
        </a:p>
      </dgm:t>
    </dgm:pt>
    <dgm:pt modelId="{D27B3B73-F9EF-4236-BE20-B772DA2841DF}" type="sibTrans" cxnId="{D05178B3-438D-4A4E-A87F-66B593C4894C}">
      <dgm:prSet/>
      <dgm:spPr/>
      <dgm:t>
        <a:bodyPr/>
        <a:lstStyle/>
        <a:p>
          <a:endParaRPr lang="en-US" sz="1600">
            <a:latin typeface="+mn-lt"/>
          </a:endParaRPr>
        </a:p>
      </dgm:t>
    </dgm:pt>
    <dgm:pt modelId="{2D99F789-7477-4EB7-9D3B-E40FDD6CE7E5}">
      <dgm:prSet phldrT="[Text]" custT="1"/>
      <dgm:spPr/>
      <dgm:t>
        <a:bodyPr/>
        <a:lstStyle/>
        <a:p>
          <a:r>
            <a:rPr lang="en-US" sz="1600">
              <a:latin typeface="+mn-lt"/>
            </a:rPr>
            <a:t>A process that enables you to grow professionally</a:t>
          </a:r>
        </a:p>
      </dgm:t>
    </dgm:pt>
    <dgm:pt modelId="{5FDDAAA8-E30F-4347-9D89-1B9A42EB2F0F}" type="parTrans" cxnId="{F4851F3A-9DE1-4591-89D8-A876E28981D3}">
      <dgm:prSet/>
      <dgm:spPr/>
      <dgm:t>
        <a:bodyPr/>
        <a:lstStyle/>
        <a:p>
          <a:endParaRPr lang="en-US" sz="1600">
            <a:latin typeface="+mn-lt"/>
          </a:endParaRPr>
        </a:p>
      </dgm:t>
    </dgm:pt>
    <dgm:pt modelId="{03A731A3-BBAF-4451-95E8-751AE9071A02}" type="sibTrans" cxnId="{F4851F3A-9DE1-4591-89D8-A876E28981D3}">
      <dgm:prSet/>
      <dgm:spPr/>
      <dgm:t>
        <a:bodyPr/>
        <a:lstStyle/>
        <a:p>
          <a:endParaRPr lang="en-US" sz="1600">
            <a:latin typeface="+mn-lt"/>
          </a:endParaRPr>
        </a:p>
      </dgm:t>
    </dgm:pt>
    <dgm:pt modelId="{8DE2B579-986C-4FFF-86F2-03477644B3E4}" type="pres">
      <dgm:prSet presAssocID="{C641F103-33FA-48AE-998B-ABEBE9458C2B}" presName="diagram" presStyleCnt="0">
        <dgm:presLayoutVars>
          <dgm:dir/>
          <dgm:resizeHandles val="exact"/>
        </dgm:presLayoutVars>
      </dgm:prSet>
      <dgm:spPr/>
    </dgm:pt>
    <dgm:pt modelId="{325BCDDE-4F14-4FE6-A8A1-589BDA78D392}" type="pres">
      <dgm:prSet presAssocID="{09B04F59-D0D5-40C8-B292-13F4001AC033}" presName="node" presStyleLbl="node1" presStyleIdx="0" presStyleCnt="4" custScaleX="122872">
        <dgm:presLayoutVars>
          <dgm:bulletEnabled val="1"/>
        </dgm:presLayoutVars>
      </dgm:prSet>
      <dgm:spPr/>
    </dgm:pt>
    <dgm:pt modelId="{20CB7C42-B494-4050-8CF0-72488176788B}" type="pres">
      <dgm:prSet presAssocID="{1E533A3A-1F89-49F5-8E59-48F6AEF5519E}" presName="sibTrans" presStyleCnt="0"/>
      <dgm:spPr/>
    </dgm:pt>
    <dgm:pt modelId="{913C0CFB-4F38-4B06-87F3-4CFF8670ABA8}" type="pres">
      <dgm:prSet presAssocID="{206DF8A5-B45D-453D-8182-3562749D70CC}" presName="node" presStyleLbl="node1" presStyleIdx="1" presStyleCnt="4" custScaleX="122872">
        <dgm:presLayoutVars>
          <dgm:bulletEnabled val="1"/>
        </dgm:presLayoutVars>
      </dgm:prSet>
      <dgm:spPr/>
    </dgm:pt>
    <dgm:pt modelId="{DF98B6E2-5FAD-44BF-97AF-A8CFE47FD9B3}" type="pres">
      <dgm:prSet presAssocID="{30B4A7DC-E4E6-46AF-915B-36CFF9660909}" presName="sibTrans" presStyleCnt="0"/>
      <dgm:spPr/>
    </dgm:pt>
    <dgm:pt modelId="{72445FB8-D025-43AB-AA80-46796A11A9A9}" type="pres">
      <dgm:prSet presAssocID="{B66C3002-B5D9-435F-AC50-3FD956856DED}" presName="node" presStyleLbl="node1" presStyleIdx="2" presStyleCnt="4" custScaleX="122872">
        <dgm:presLayoutVars>
          <dgm:bulletEnabled val="1"/>
        </dgm:presLayoutVars>
      </dgm:prSet>
      <dgm:spPr/>
    </dgm:pt>
    <dgm:pt modelId="{11657737-F88F-49AA-831E-C9611524E20B}" type="pres">
      <dgm:prSet presAssocID="{D27B3B73-F9EF-4236-BE20-B772DA2841DF}" presName="sibTrans" presStyleCnt="0"/>
      <dgm:spPr/>
    </dgm:pt>
    <dgm:pt modelId="{391599DD-5FF6-4585-8FA0-9466684C4C74}" type="pres">
      <dgm:prSet presAssocID="{2D99F789-7477-4EB7-9D3B-E40FDD6CE7E5}" presName="node" presStyleLbl="node1" presStyleIdx="3" presStyleCnt="4" custScaleX="122872">
        <dgm:presLayoutVars>
          <dgm:bulletEnabled val="1"/>
        </dgm:presLayoutVars>
      </dgm:prSet>
      <dgm:spPr/>
    </dgm:pt>
  </dgm:ptLst>
  <dgm:cxnLst>
    <dgm:cxn modelId="{8F04DE00-5E38-4084-B34A-B3AC8389AFAB}" type="presOf" srcId="{09B04F59-D0D5-40C8-B292-13F4001AC033}" destId="{325BCDDE-4F14-4FE6-A8A1-589BDA78D392}" srcOrd="0" destOrd="0" presId="urn:microsoft.com/office/officeart/2005/8/layout/default"/>
    <dgm:cxn modelId="{F4851F3A-9DE1-4591-89D8-A876E28981D3}" srcId="{C641F103-33FA-48AE-998B-ABEBE9458C2B}" destId="{2D99F789-7477-4EB7-9D3B-E40FDD6CE7E5}" srcOrd="3" destOrd="0" parTransId="{5FDDAAA8-E30F-4347-9D89-1B9A42EB2F0F}" sibTransId="{03A731A3-BBAF-4451-95E8-751AE9071A02}"/>
    <dgm:cxn modelId="{56A0C93C-AE49-4FD1-AE9A-974C893C9A9D}" srcId="{C641F103-33FA-48AE-998B-ABEBE9458C2B}" destId="{09B04F59-D0D5-40C8-B292-13F4001AC033}" srcOrd="0" destOrd="0" parTransId="{453EC09C-F719-4260-A29C-9571CAC09566}" sibTransId="{1E533A3A-1F89-49F5-8E59-48F6AEF5519E}"/>
    <dgm:cxn modelId="{46B9473F-8747-4EB2-9024-024DA9726EF7}" type="presOf" srcId="{C641F103-33FA-48AE-998B-ABEBE9458C2B}" destId="{8DE2B579-986C-4FFF-86F2-03477644B3E4}" srcOrd="0" destOrd="0" presId="urn:microsoft.com/office/officeart/2005/8/layout/default"/>
    <dgm:cxn modelId="{73AA277F-6D85-4D3F-932D-A772649490BF}" srcId="{C641F103-33FA-48AE-998B-ABEBE9458C2B}" destId="{206DF8A5-B45D-453D-8182-3562749D70CC}" srcOrd="1" destOrd="0" parTransId="{B066B0AC-387E-4B8A-BFC2-EAA5481B29CB}" sibTransId="{30B4A7DC-E4E6-46AF-915B-36CFF9660909}"/>
    <dgm:cxn modelId="{D05178B3-438D-4A4E-A87F-66B593C4894C}" srcId="{C641F103-33FA-48AE-998B-ABEBE9458C2B}" destId="{B66C3002-B5D9-435F-AC50-3FD956856DED}" srcOrd="2" destOrd="0" parTransId="{4B444C33-A333-418D-9994-3E13A1A004DC}" sibTransId="{D27B3B73-F9EF-4236-BE20-B772DA2841DF}"/>
    <dgm:cxn modelId="{D4C729B8-B6FF-4713-9545-AA59DF8B3F2E}" type="presOf" srcId="{B66C3002-B5D9-435F-AC50-3FD956856DED}" destId="{72445FB8-D025-43AB-AA80-46796A11A9A9}" srcOrd="0" destOrd="0" presId="urn:microsoft.com/office/officeart/2005/8/layout/default"/>
    <dgm:cxn modelId="{1315E6CD-91E2-411A-A60F-50B01B5B07A9}" type="presOf" srcId="{206DF8A5-B45D-453D-8182-3562749D70CC}" destId="{913C0CFB-4F38-4B06-87F3-4CFF8670ABA8}" srcOrd="0" destOrd="0" presId="urn:microsoft.com/office/officeart/2005/8/layout/default"/>
    <dgm:cxn modelId="{6FB160E0-31E2-4A35-9936-CB272532EFA3}" type="presOf" srcId="{2D99F789-7477-4EB7-9D3B-E40FDD6CE7E5}" destId="{391599DD-5FF6-4585-8FA0-9466684C4C74}" srcOrd="0" destOrd="0" presId="urn:microsoft.com/office/officeart/2005/8/layout/default"/>
    <dgm:cxn modelId="{F4832216-999B-4E8C-A9EF-B27C4C906733}" type="presParOf" srcId="{8DE2B579-986C-4FFF-86F2-03477644B3E4}" destId="{325BCDDE-4F14-4FE6-A8A1-589BDA78D392}" srcOrd="0" destOrd="0" presId="urn:microsoft.com/office/officeart/2005/8/layout/default"/>
    <dgm:cxn modelId="{5E81D7AB-5B2A-4672-B84F-1BC2F75E9B7F}" type="presParOf" srcId="{8DE2B579-986C-4FFF-86F2-03477644B3E4}" destId="{20CB7C42-B494-4050-8CF0-72488176788B}" srcOrd="1" destOrd="0" presId="urn:microsoft.com/office/officeart/2005/8/layout/default"/>
    <dgm:cxn modelId="{C9C1FA66-D578-4538-A282-F48F0AC6E419}" type="presParOf" srcId="{8DE2B579-986C-4FFF-86F2-03477644B3E4}" destId="{913C0CFB-4F38-4B06-87F3-4CFF8670ABA8}" srcOrd="2" destOrd="0" presId="urn:microsoft.com/office/officeart/2005/8/layout/default"/>
    <dgm:cxn modelId="{7541C7E4-F6D2-4563-9883-069E32564233}" type="presParOf" srcId="{8DE2B579-986C-4FFF-86F2-03477644B3E4}" destId="{DF98B6E2-5FAD-44BF-97AF-A8CFE47FD9B3}" srcOrd="3" destOrd="0" presId="urn:microsoft.com/office/officeart/2005/8/layout/default"/>
    <dgm:cxn modelId="{3B660D86-267A-429C-BD89-CF7D134F2E74}" type="presParOf" srcId="{8DE2B579-986C-4FFF-86F2-03477644B3E4}" destId="{72445FB8-D025-43AB-AA80-46796A11A9A9}" srcOrd="4" destOrd="0" presId="urn:microsoft.com/office/officeart/2005/8/layout/default"/>
    <dgm:cxn modelId="{52F6ABD2-FA0E-4D19-9629-F4CBA25E534B}" type="presParOf" srcId="{8DE2B579-986C-4FFF-86F2-03477644B3E4}" destId="{11657737-F88F-49AA-831E-C9611524E20B}" srcOrd="5" destOrd="0" presId="urn:microsoft.com/office/officeart/2005/8/layout/default"/>
    <dgm:cxn modelId="{78A544DA-FD4B-482A-A1EE-F7791DE2AB02}" type="presParOf" srcId="{8DE2B579-986C-4FFF-86F2-03477644B3E4}" destId="{391599DD-5FF6-4585-8FA0-9466684C4C7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D81FC-996E-4C01-89F6-90A510739BE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35B92399-EB7B-45E0-A754-02F35C87B4E7}">
      <dgm:prSet phldrT="[Text]" custT="1"/>
      <dgm:spPr/>
      <dgm:t>
        <a:bodyPr/>
        <a:lstStyle/>
        <a:p>
          <a:r>
            <a:rPr lang="en-GB" sz="2000" b="0">
              <a:latin typeface="Arial" panose="020B0604020202020204" pitchFamily="34" charset="0"/>
              <a:cs typeface="Arial" panose="020B0604020202020204" pitchFamily="34" charset="0"/>
            </a:rPr>
            <a:t>One way</a:t>
          </a:r>
        </a:p>
      </dgm:t>
    </dgm:pt>
    <dgm:pt modelId="{674A6425-CC9D-4398-A583-174AD1C33D72}" type="parTrans" cxnId="{97C949AF-1590-46D3-8C4F-4456A15BA72A}">
      <dgm:prSet/>
      <dgm:spPr/>
      <dgm:t>
        <a:bodyPr/>
        <a:lstStyle/>
        <a:p>
          <a:endParaRPr lang="en-GB" sz="2400" b="1">
            <a:latin typeface="Arial" panose="020B0604020202020204" pitchFamily="34" charset="0"/>
            <a:cs typeface="Arial" panose="020B0604020202020204" pitchFamily="34" charset="0"/>
          </a:endParaRPr>
        </a:p>
      </dgm:t>
    </dgm:pt>
    <dgm:pt modelId="{C8A6B16F-AE24-4803-835A-ED9C57973783}" type="sibTrans" cxnId="{97C949AF-1590-46D3-8C4F-4456A15BA72A}">
      <dgm:prSet/>
      <dgm:spPr/>
      <dgm:t>
        <a:bodyPr/>
        <a:lstStyle/>
        <a:p>
          <a:endParaRPr lang="en-GB" sz="2400" b="1">
            <a:latin typeface="Arial" panose="020B0604020202020204" pitchFamily="34" charset="0"/>
            <a:cs typeface="Arial" panose="020B0604020202020204" pitchFamily="34" charset="0"/>
          </a:endParaRPr>
        </a:p>
      </dgm:t>
    </dgm:pt>
    <dgm:pt modelId="{49D308BF-8C3D-4442-9B01-852263A200B0}">
      <dgm:prSet phldrT="[Text]" custT="1"/>
      <dgm:spPr/>
      <dgm:t>
        <a:bodyPr/>
        <a:lstStyle/>
        <a:p>
          <a:r>
            <a:rPr lang="en-GB" sz="2000" b="0">
              <a:latin typeface="Arial" panose="020B0604020202020204" pitchFamily="34" charset="0"/>
              <a:cs typeface="Arial" panose="020B0604020202020204" pitchFamily="34" charset="0"/>
            </a:rPr>
            <a:t>Formal coaching or training</a:t>
          </a:r>
        </a:p>
      </dgm:t>
    </dgm:pt>
    <dgm:pt modelId="{14A19D31-4099-4F45-9D96-F6671D68C79E}" type="parTrans" cxnId="{74FE1672-56E3-46CD-82F2-0D1B17B60E71}">
      <dgm:prSet/>
      <dgm:spPr/>
      <dgm:t>
        <a:bodyPr/>
        <a:lstStyle/>
        <a:p>
          <a:endParaRPr lang="en-GB" sz="2400" b="1">
            <a:latin typeface="Arial" panose="020B0604020202020204" pitchFamily="34" charset="0"/>
            <a:cs typeface="Arial" panose="020B0604020202020204" pitchFamily="34" charset="0"/>
          </a:endParaRPr>
        </a:p>
      </dgm:t>
    </dgm:pt>
    <dgm:pt modelId="{401EDE92-F13D-48E4-9978-14BEE900DEBE}" type="sibTrans" cxnId="{74FE1672-56E3-46CD-82F2-0D1B17B60E71}">
      <dgm:prSet/>
      <dgm:spPr/>
      <dgm:t>
        <a:bodyPr/>
        <a:lstStyle/>
        <a:p>
          <a:endParaRPr lang="en-GB" sz="2400" b="1">
            <a:latin typeface="Arial" panose="020B0604020202020204" pitchFamily="34" charset="0"/>
            <a:cs typeface="Arial" panose="020B0604020202020204" pitchFamily="34" charset="0"/>
          </a:endParaRPr>
        </a:p>
      </dgm:t>
    </dgm:pt>
    <dgm:pt modelId="{01369E76-E3DB-4044-9775-19CBD5C0E4D4}">
      <dgm:prSet phldrT="[Text]" custT="1"/>
      <dgm:spPr/>
      <dgm:t>
        <a:bodyPr/>
        <a:lstStyle/>
        <a:p>
          <a:r>
            <a:rPr lang="en-GB" sz="2000" b="0">
              <a:latin typeface="Arial" panose="020B0604020202020204" pitchFamily="34" charset="0"/>
              <a:cs typeface="Arial" panose="020B0604020202020204" pitchFamily="34" charset="0"/>
            </a:rPr>
            <a:t>Professional careers advice</a:t>
          </a:r>
        </a:p>
      </dgm:t>
    </dgm:pt>
    <dgm:pt modelId="{7E54F50B-D3FE-442C-A022-1FF1AF73823C}" type="parTrans" cxnId="{E3517F92-BB21-48D0-95DE-20393855285D}">
      <dgm:prSet/>
      <dgm:spPr/>
      <dgm:t>
        <a:bodyPr/>
        <a:lstStyle/>
        <a:p>
          <a:endParaRPr lang="en-GB" sz="2400" b="1">
            <a:latin typeface="Arial" panose="020B0604020202020204" pitchFamily="34" charset="0"/>
            <a:cs typeface="Arial" panose="020B0604020202020204" pitchFamily="34" charset="0"/>
          </a:endParaRPr>
        </a:p>
      </dgm:t>
    </dgm:pt>
    <dgm:pt modelId="{FFE72C53-2B74-45F0-913C-F7EE81C3D9C5}" type="sibTrans" cxnId="{E3517F92-BB21-48D0-95DE-20393855285D}">
      <dgm:prSet/>
      <dgm:spPr/>
      <dgm:t>
        <a:bodyPr/>
        <a:lstStyle/>
        <a:p>
          <a:endParaRPr lang="en-GB" sz="2400" b="1">
            <a:latin typeface="Arial" panose="020B0604020202020204" pitchFamily="34" charset="0"/>
            <a:cs typeface="Arial" panose="020B0604020202020204" pitchFamily="34" charset="0"/>
          </a:endParaRPr>
        </a:p>
      </dgm:t>
    </dgm:pt>
    <dgm:pt modelId="{7BA525E0-63C8-416A-B87D-8AED20F4E179}">
      <dgm:prSet phldrT="[Text]" custT="1"/>
      <dgm:spPr/>
      <dgm:t>
        <a:bodyPr/>
        <a:lstStyle/>
        <a:p>
          <a:r>
            <a:rPr lang="en-GB" sz="2000" b="0">
              <a:latin typeface="Arial" panose="020B0604020202020204" pitchFamily="34" charset="0"/>
              <a:cs typeface="Arial" panose="020B0604020202020204" pitchFamily="34" charset="0"/>
            </a:rPr>
            <a:t>Academic support</a:t>
          </a:r>
        </a:p>
      </dgm:t>
    </dgm:pt>
    <dgm:pt modelId="{E20D2107-42E6-4E0F-B16E-6DEA436C1CEF}" type="parTrans" cxnId="{D4A31DD2-B352-4470-A700-7BDFEC02E61B}">
      <dgm:prSet/>
      <dgm:spPr/>
      <dgm:t>
        <a:bodyPr/>
        <a:lstStyle/>
        <a:p>
          <a:endParaRPr lang="en-GB" sz="2400" b="1">
            <a:latin typeface="Arial" panose="020B0604020202020204" pitchFamily="34" charset="0"/>
            <a:cs typeface="Arial" panose="020B0604020202020204" pitchFamily="34" charset="0"/>
          </a:endParaRPr>
        </a:p>
      </dgm:t>
    </dgm:pt>
    <dgm:pt modelId="{7E101D97-183F-4ADE-803F-DDAA9998224C}" type="sibTrans" cxnId="{D4A31DD2-B352-4470-A700-7BDFEC02E61B}">
      <dgm:prSet/>
      <dgm:spPr/>
      <dgm:t>
        <a:bodyPr/>
        <a:lstStyle/>
        <a:p>
          <a:endParaRPr lang="en-GB" sz="2400" b="1">
            <a:latin typeface="Arial" panose="020B0604020202020204" pitchFamily="34" charset="0"/>
            <a:cs typeface="Arial" panose="020B0604020202020204" pitchFamily="34" charset="0"/>
          </a:endParaRPr>
        </a:p>
      </dgm:t>
    </dgm:pt>
    <dgm:pt modelId="{92EB4D25-2F6D-4D64-AFA8-5EE0A2609C1C}">
      <dgm:prSet phldrT="[Text]" custT="1"/>
      <dgm:spPr/>
      <dgm:t>
        <a:bodyPr/>
        <a:lstStyle/>
        <a:p>
          <a:r>
            <a:rPr lang="en-GB" sz="2000" b="0">
              <a:latin typeface="Arial" panose="020B0604020202020204" pitchFamily="34" charset="0"/>
              <a:cs typeface="Arial" panose="020B0604020202020204" pitchFamily="34" charset="0"/>
            </a:rPr>
            <a:t>Wellbeing support</a:t>
          </a:r>
        </a:p>
      </dgm:t>
    </dgm:pt>
    <dgm:pt modelId="{70E2C008-D2EF-4BD0-A212-982EFA56AD61}" type="parTrans" cxnId="{81A83B1F-3BBA-467D-B939-6840FD59EB6C}">
      <dgm:prSet/>
      <dgm:spPr/>
      <dgm:t>
        <a:bodyPr/>
        <a:lstStyle/>
        <a:p>
          <a:endParaRPr lang="en-GB" sz="2400" b="1">
            <a:latin typeface="Arial" panose="020B0604020202020204" pitchFamily="34" charset="0"/>
            <a:cs typeface="Arial" panose="020B0604020202020204" pitchFamily="34" charset="0"/>
          </a:endParaRPr>
        </a:p>
      </dgm:t>
    </dgm:pt>
    <dgm:pt modelId="{DF7CBADE-E32F-42A7-BD1C-960DB15DE314}" type="sibTrans" cxnId="{81A83B1F-3BBA-467D-B939-6840FD59EB6C}">
      <dgm:prSet/>
      <dgm:spPr/>
      <dgm:t>
        <a:bodyPr/>
        <a:lstStyle/>
        <a:p>
          <a:endParaRPr lang="en-GB" sz="2400" b="1">
            <a:latin typeface="Arial" panose="020B0604020202020204" pitchFamily="34" charset="0"/>
            <a:cs typeface="Arial" panose="020B0604020202020204" pitchFamily="34" charset="0"/>
          </a:endParaRPr>
        </a:p>
      </dgm:t>
    </dgm:pt>
    <dgm:pt modelId="{55E5C763-4905-465F-954B-39261DE638B6}">
      <dgm:prSet custT="1"/>
      <dgm:spPr/>
      <dgm:t>
        <a:bodyPr/>
        <a:lstStyle/>
        <a:p>
          <a:r>
            <a:rPr lang="en-GB" sz="2000" b="0">
              <a:latin typeface="Arial" panose="020B0604020202020204" pitchFamily="34" charset="0"/>
              <a:cs typeface="Arial" panose="020B0604020202020204" pitchFamily="34" charset="0"/>
            </a:rPr>
            <a:t>Work experience</a:t>
          </a:r>
        </a:p>
      </dgm:t>
    </dgm:pt>
    <dgm:pt modelId="{B89EC91D-C15C-476E-B6B9-358AB1F97942}" type="parTrans" cxnId="{5536A9EE-9CF1-46B3-87DB-4FBB38521FC6}">
      <dgm:prSet/>
      <dgm:spPr/>
      <dgm:t>
        <a:bodyPr/>
        <a:lstStyle/>
        <a:p>
          <a:endParaRPr lang="en-GB" sz="1600"/>
        </a:p>
      </dgm:t>
    </dgm:pt>
    <dgm:pt modelId="{E345902C-3E9F-4F4D-A51B-7932F2C59474}" type="sibTrans" cxnId="{5536A9EE-9CF1-46B3-87DB-4FBB38521FC6}">
      <dgm:prSet/>
      <dgm:spPr/>
      <dgm:t>
        <a:bodyPr/>
        <a:lstStyle/>
        <a:p>
          <a:endParaRPr lang="en-GB" sz="1600"/>
        </a:p>
      </dgm:t>
    </dgm:pt>
    <dgm:pt modelId="{FFD937A3-13F4-4293-9FCB-8DEC1909F95F}" type="pres">
      <dgm:prSet presAssocID="{B89D81FC-996E-4C01-89F6-90A510739BE4}" presName="diagram" presStyleCnt="0">
        <dgm:presLayoutVars>
          <dgm:dir/>
          <dgm:resizeHandles val="exact"/>
        </dgm:presLayoutVars>
      </dgm:prSet>
      <dgm:spPr/>
    </dgm:pt>
    <dgm:pt modelId="{AFEE6B05-FE48-4C24-B9F2-876E4361A1A2}" type="pres">
      <dgm:prSet presAssocID="{35B92399-EB7B-45E0-A754-02F35C87B4E7}" presName="node" presStyleLbl="node1" presStyleIdx="0" presStyleCnt="6">
        <dgm:presLayoutVars>
          <dgm:bulletEnabled val="1"/>
        </dgm:presLayoutVars>
      </dgm:prSet>
      <dgm:spPr/>
    </dgm:pt>
    <dgm:pt modelId="{EC37509B-958B-4AC3-A95F-092B9C6AF5FA}" type="pres">
      <dgm:prSet presAssocID="{C8A6B16F-AE24-4803-835A-ED9C57973783}" presName="sibTrans" presStyleCnt="0"/>
      <dgm:spPr/>
    </dgm:pt>
    <dgm:pt modelId="{D02748C6-FD5B-4807-9342-E036679515BC}" type="pres">
      <dgm:prSet presAssocID="{49D308BF-8C3D-4442-9B01-852263A200B0}" presName="node" presStyleLbl="node1" presStyleIdx="1" presStyleCnt="6">
        <dgm:presLayoutVars>
          <dgm:bulletEnabled val="1"/>
        </dgm:presLayoutVars>
      </dgm:prSet>
      <dgm:spPr/>
    </dgm:pt>
    <dgm:pt modelId="{05BB9FE5-4EA6-40B5-BEBF-B33CDB2CA22F}" type="pres">
      <dgm:prSet presAssocID="{401EDE92-F13D-48E4-9978-14BEE900DEBE}" presName="sibTrans" presStyleCnt="0"/>
      <dgm:spPr/>
    </dgm:pt>
    <dgm:pt modelId="{DE8E1866-CCF1-4B30-BDDE-8857945B09B5}" type="pres">
      <dgm:prSet presAssocID="{01369E76-E3DB-4044-9775-19CBD5C0E4D4}" presName="node" presStyleLbl="node1" presStyleIdx="2" presStyleCnt="6">
        <dgm:presLayoutVars>
          <dgm:bulletEnabled val="1"/>
        </dgm:presLayoutVars>
      </dgm:prSet>
      <dgm:spPr/>
    </dgm:pt>
    <dgm:pt modelId="{5539C42F-AB67-42E7-BDC0-5ED2EDD9D2FD}" type="pres">
      <dgm:prSet presAssocID="{FFE72C53-2B74-45F0-913C-F7EE81C3D9C5}" presName="sibTrans" presStyleCnt="0"/>
      <dgm:spPr/>
    </dgm:pt>
    <dgm:pt modelId="{B7CE7CDC-8BAA-4233-BEC9-DFE59AB61DCB}" type="pres">
      <dgm:prSet presAssocID="{7BA525E0-63C8-416A-B87D-8AED20F4E179}" presName="node" presStyleLbl="node1" presStyleIdx="3" presStyleCnt="6">
        <dgm:presLayoutVars>
          <dgm:bulletEnabled val="1"/>
        </dgm:presLayoutVars>
      </dgm:prSet>
      <dgm:spPr/>
    </dgm:pt>
    <dgm:pt modelId="{E978C850-E8A3-4FA0-A7F9-37A7D5162095}" type="pres">
      <dgm:prSet presAssocID="{7E101D97-183F-4ADE-803F-DDAA9998224C}" presName="sibTrans" presStyleCnt="0"/>
      <dgm:spPr/>
    </dgm:pt>
    <dgm:pt modelId="{55F5D6C8-92FB-4463-BE9E-73A8A2279019}" type="pres">
      <dgm:prSet presAssocID="{92EB4D25-2F6D-4D64-AFA8-5EE0A2609C1C}" presName="node" presStyleLbl="node1" presStyleIdx="4" presStyleCnt="6" custLinFactNeighborY="48">
        <dgm:presLayoutVars>
          <dgm:bulletEnabled val="1"/>
        </dgm:presLayoutVars>
      </dgm:prSet>
      <dgm:spPr/>
    </dgm:pt>
    <dgm:pt modelId="{2DE02A2F-3FD4-4719-9A02-C56629D7B6BA}" type="pres">
      <dgm:prSet presAssocID="{DF7CBADE-E32F-42A7-BD1C-960DB15DE314}" presName="sibTrans" presStyleCnt="0"/>
      <dgm:spPr/>
    </dgm:pt>
    <dgm:pt modelId="{DB854521-24C0-46A8-BECE-DBF3877C80E3}" type="pres">
      <dgm:prSet presAssocID="{55E5C763-4905-465F-954B-39261DE638B6}" presName="node" presStyleLbl="node1" presStyleIdx="5" presStyleCnt="6">
        <dgm:presLayoutVars>
          <dgm:bulletEnabled val="1"/>
        </dgm:presLayoutVars>
      </dgm:prSet>
      <dgm:spPr/>
    </dgm:pt>
  </dgm:ptLst>
  <dgm:cxnLst>
    <dgm:cxn modelId="{81A83B1F-3BBA-467D-B939-6840FD59EB6C}" srcId="{B89D81FC-996E-4C01-89F6-90A510739BE4}" destId="{92EB4D25-2F6D-4D64-AFA8-5EE0A2609C1C}" srcOrd="4" destOrd="0" parTransId="{70E2C008-D2EF-4BD0-A212-982EFA56AD61}" sibTransId="{DF7CBADE-E32F-42A7-BD1C-960DB15DE314}"/>
    <dgm:cxn modelId="{74FE1672-56E3-46CD-82F2-0D1B17B60E71}" srcId="{B89D81FC-996E-4C01-89F6-90A510739BE4}" destId="{49D308BF-8C3D-4442-9B01-852263A200B0}" srcOrd="1" destOrd="0" parTransId="{14A19D31-4099-4F45-9D96-F6671D68C79E}" sibTransId="{401EDE92-F13D-48E4-9978-14BEE900DEBE}"/>
    <dgm:cxn modelId="{FC223E83-6649-480E-A79D-AA36417AFCAA}" type="presOf" srcId="{B89D81FC-996E-4C01-89F6-90A510739BE4}" destId="{FFD937A3-13F4-4293-9FCB-8DEC1909F95F}" srcOrd="0" destOrd="0" presId="urn:microsoft.com/office/officeart/2005/8/layout/default"/>
    <dgm:cxn modelId="{E3517F92-BB21-48D0-95DE-20393855285D}" srcId="{B89D81FC-996E-4C01-89F6-90A510739BE4}" destId="{01369E76-E3DB-4044-9775-19CBD5C0E4D4}" srcOrd="2" destOrd="0" parTransId="{7E54F50B-D3FE-442C-A022-1FF1AF73823C}" sibTransId="{FFE72C53-2B74-45F0-913C-F7EE81C3D9C5}"/>
    <dgm:cxn modelId="{76921E95-21B1-4D80-80B9-62A1D67A83BF}" type="presOf" srcId="{55E5C763-4905-465F-954B-39261DE638B6}" destId="{DB854521-24C0-46A8-BECE-DBF3877C80E3}" srcOrd="0" destOrd="0" presId="urn:microsoft.com/office/officeart/2005/8/layout/default"/>
    <dgm:cxn modelId="{3B8155A8-6003-40E6-8C9A-AFB0C895AD37}" type="presOf" srcId="{92EB4D25-2F6D-4D64-AFA8-5EE0A2609C1C}" destId="{55F5D6C8-92FB-4463-BE9E-73A8A2279019}" srcOrd="0" destOrd="0" presId="urn:microsoft.com/office/officeart/2005/8/layout/default"/>
    <dgm:cxn modelId="{97C949AF-1590-46D3-8C4F-4456A15BA72A}" srcId="{B89D81FC-996E-4C01-89F6-90A510739BE4}" destId="{35B92399-EB7B-45E0-A754-02F35C87B4E7}" srcOrd="0" destOrd="0" parTransId="{674A6425-CC9D-4398-A583-174AD1C33D72}" sibTransId="{C8A6B16F-AE24-4803-835A-ED9C57973783}"/>
    <dgm:cxn modelId="{D4A31DD2-B352-4470-A700-7BDFEC02E61B}" srcId="{B89D81FC-996E-4C01-89F6-90A510739BE4}" destId="{7BA525E0-63C8-416A-B87D-8AED20F4E179}" srcOrd="3" destOrd="0" parTransId="{E20D2107-42E6-4E0F-B16E-6DEA436C1CEF}" sibTransId="{7E101D97-183F-4ADE-803F-DDAA9998224C}"/>
    <dgm:cxn modelId="{529FE3D3-CF0C-4756-B56C-1D1E9FE7B2E5}" type="presOf" srcId="{7BA525E0-63C8-416A-B87D-8AED20F4E179}" destId="{B7CE7CDC-8BAA-4233-BEC9-DFE59AB61DCB}" srcOrd="0" destOrd="0" presId="urn:microsoft.com/office/officeart/2005/8/layout/default"/>
    <dgm:cxn modelId="{6FC810D5-4CBE-43DD-BD73-AC604F91A904}" type="presOf" srcId="{35B92399-EB7B-45E0-A754-02F35C87B4E7}" destId="{AFEE6B05-FE48-4C24-B9F2-876E4361A1A2}" srcOrd="0" destOrd="0" presId="urn:microsoft.com/office/officeart/2005/8/layout/default"/>
    <dgm:cxn modelId="{2866C0E4-DB3C-47C1-92C4-4AE6CCCB493B}" type="presOf" srcId="{49D308BF-8C3D-4442-9B01-852263A200B0}" destId="{D02748C6-FD5B-4807-9342-E036679515BC}" srcOrd="0" destOrd="0" presId="urn:microsoft.com/office/officeart/2005/8/layout/default"/>
    <dgm:cxn modelId="{D7D57EE9-ABA6-494D-990D-BAF73A1ABB5A}" type="presOf" srcId="{01369E76-E3DB-4044-9775-19CBD5C0E4D4}" destId="{DE8E1866-CCF1-4B30-BDDE-8857945B09B5}" srcOrd="0" destOrd="0" presId="urn:microsoft.com/office/officeart/2005/8/layout/default"/>
    <dgm:cxn modelId="{5536A9EE-9CF1-46B3-87DB-4FBB38521FC6}" srcId="{B89D81FC-996E-4C01-89F6-90A510739BE4}" destId="{55E5C763-4905-465F-954B-39261DE638B6}" srcOrd="5" destOrd="0" parTransId="{B89EC91D-C15C-476E-B6B9-358AB1F97942}" sibTransId="{E345902C-3E9F-4F4D-A51B-7932F2C59474}"/>
    <dgm:cxn modelId="{17C65DAD-BB96-4F2A-B247-C4FEDF162652}" type="presParOf" srcId="{FFD937A3-13F4-4293-9FCB-8DEC1909F95F}" destId="{AFEE6B05-FE48-4C24-B9F2-876E4361A1A2}" srcOrd="0" destOrd="0" presId="urn:microsoft.com/office/officeart/2005/8/layout/default"/>
    <dgm:cxn modelId="{A5C8356B-8642-45C0-89B5-DCB412E76366}" type="presParOf" srcId="{FFD937A3-13F4-4293-9FCB-8DEC1909F95F}" destId="{EC37509B-958B-4AC3-A95F-092B9C6AF5FA}" srcOrd="1" destOrd="0" presId="urn:microsoft.com/office/officeart/2005/8/layout/default"/>
    <dgm:cxn modelId="{A0FBA90D-4A55-4549-8D61-4F78752D22AA}" type="presParOf" srcId="{FFD937A3-13F4-4293-9FCB-8DEC1909F95F}" destId="{D02748C6-FD5B-4807-9342-E036679515BC}" srcOrd="2" destOrd="0" presId="urn:microsoft.com/office/officeart/2005/8/layout/default"/>
    <dgm:cxn modelId="{F29135F5-6508-4707-A481-0CAA8B43AF7A}" type="presParOf" srcId="{FFD937A3-13F4-4293-9FCB-8DEC1909F95F}" destId="{05BB9FE5-4EA6-40B5-BEBF-B33CDB2CA22F}" srcOrd="3" destOrd="0" presId="urn:microsoft.com/office/officeart/2005/8/layout/default"/>
    <dgm:cxn modelId="{EA396764-E97A-406D-90F3-75AEFAE197E6}" type="presParOf" srcId="{FFD937A3-13F4-4293-9FCB-8DEC1909F95F}" destId="{DE8E1866-CCF1-4B30-BDDE-8857945B09B5}" srcOrd="4" destOrd="0" presId="urn:microsoft.com/office/officeart/2005/8/layout/default"/>
    <dgm:cxn modelId="{50A4304A-433B-4785-B33E-B3464012760C}" type="presParOf" srcId="{FFD937A3-13F4-4293-9FCB-8DEC1909F95F}" destId="{5539C42F-AB67-42E7-BDC0-5ED2EDD9D2FD}" srcOrd="5" destOrd="0" presId="urn:microsoft.com/office/officeart/2005/8/layout/default"/>
    <dgm:cxn modelId="{2627D9EA-C0A4-4563-82F7-C0A3000FE087}" type="presParOf" srcId="{FFD937A3-13F4-4293-9FCB-8DEC1909F95F}" destId="{B7CE7CDC-8BAA-4233-BEC9-DFE59AB61DCB}" srcOrd="6" destOrd="0" presId="urn:microsoft.com/office/officeart/2005/8/layout/default"/>
    <dgm:cxn modelId="{D9D51E7F-0B5B-4B38-A740-67FE8DFDE8A0}" type="presParOf" srcId="{FFD937A3-13F4-4293-9FCB-8DEC1909F95F}" destId="{E978C850-E8A3-4FA0-A7F9-37A7D5162095}" srcOrd="7" destOrd="0" presId="urn:microsoft.com/office/officeart/2005/8/layout/default"/>
    <dgm:cxn modelId="{F0363DA1-5B1F-47D7-811C-54EC0AE89BEF}" type="presParOf" srcId="{FFD937A3-13F4-4293-9FCB-8DEC1909F95F}" destId="{55F5D6C8-92FB-4463-BE9E-73A8A2279019}" srcOrd="8" destOrd="0" presId="urn:microsoft.com/office/officeart/2005/8/layout/default"/>
    <dgm:cxn modelId="{0EC2511C-BF85-468C-B9AA-15070A4C0DDB}" type="presParOf" srcId="{FFD937A3-13F4-4293-9FCB-8DEC1909F95F}" destId="{2DE02A2F-3FD4-4719-9A02-C56629D7B6BA}" srcOrd="9" destOrd="0" presId="urn:microsoft.com/office/officeart/2005/8/layout/default"/>
    <dgm:cxn modelId="{A372312C-3236-4F29-92A1-8B4FB214F15A}" type="presParOf" srcId="{FFD937A3-13F4-4293-9FCB-8DEC1909F95F}" destId="{DB854521-24C0-46A8-BECE-DBF3877C80E3}" srcOrd="1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D81FC-996E-4C01-89F6-90A510739BE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35B92399-EB7B-45E0-A754-02F35C87B4E7}">
      <dgm:prSet phldrT="[Text]" custT="1"/>
      <dgm:spPr/>
      <dgm:t>
        <a:bodyPr/>
        <a:lstStyle/>
        <a:p>
          <a:r>
            <a:rPr lang="en-GB" sz="2000" b="0">
              <a:latin typeface="Arial" panose="020B0604020202020204" pitchFamily="34" charset="0"/>
              <a:cs typeface="Arial" panose="020B0604020202020204" pitchFamily="34" charset="0"/>
            </a:rPr>
            <a:t>Exploring industries &amp; job roles</a:t>
          </a:r>
        </a:p>
      </dgm:t>
    </dgm:pt>
    <dgm:pt modelId="{674A6425-CC9D-4398-A583-174AD1C33D72}" type="parTrans" cxnId="{97C949AF-1590-46D3-8C4F-4456A15BA72A}">
      <dgm:prSet/>
      <dgm:spPr/>
      <dgm:t>
        <a:bodyPr/>
        <a:lstStyle/>
        <a:p>
          <a:endParaRPr lang="en-GB" sz="2400" b="1">
            <a:latin typeface="Arial" panose="020B0604020202020204" pitchFamily="34" charset="0"/>
            <a:cs typeface="Arial" panose="020B0604020202020204" pitchFamily="34" charset="0"/>
          </a:endParaRPr>
        </a:p>
      </dgm:t>
    </dgm:pt>
    <dgm:pt modelId="{C8A6B16F-AE24-4803-835A-ED9C57973783}" type="sibTrans" cxnId="{97C949AF-1590-46D3-8C4F-4456A15BA72A}">
      <dgm:prSet/>
      <dgm:spPr/>
      <dgm:t>
        <a:bodyPr/>
        <a:lstStyle/>
        <a:p>
          <a:endParaRPr lang="en-GB" sz="2400" b="1">
            <a:latin typeface="Arial" panose="020B0604020202020204" pitchFamily="34" charset="0"/>
            <a:cs typeface="Arial" panose="020B0604020202020204" pitchFamily="34" charset="0"/>
          </a:endParaRPr>
        </a:p>
      </dgm:t>
    </dgm:pt>
    <dgm:pt modelId="{49D308BF-8C3D-4442-9B01-852263A200B0}">
      <dgm:prSet phldrT="[Text]" custT="1"/>
      <dgm:spPr/>
      <dgm:t>
        <a:bodyPr/>
        <a:lstStyle/>
        <a:p>
          <a:r>
            <a:rPr lang="en-GB" sz="2000" b="0">
              <a:latin typeface="Arial" panose="020B0604020202020204" pitchFamily="34" charset="0"/>
              <a:cs typeface="Arial" panose="020B0604020202020204" pitchFamily="34" charset="0"/>
            </a:rPr>
            <a:t>Professional networking</a:t>
          </a:r>
        </a:p>
      </dgm:t>
    </dgm:pt>
    <dgm:pt modelId="{14A19D31-4099-4F45-9D96-F6671D68C79E}" type="parTrans" cxnId="{74FE1672-56E3-46CD-82F2-0D1B17B60E71}">
      <dgm:prSet/>
      <dgm:spPr/>
      <dgm:t>
        <a:bodyPr/>
        <a:lstStyle/>
        <a:p>
          <a:endParaRPr lang="en-GB" sz="2400" b="1">
            <a:latin typeface="Arial" panose="020B0604020202020204" pitchFamily="34" charset="0"/>
            <a:cs typeface="Arial" panose="020B0604020202020204" pitchFamily="34" charset="0"/>
          </a:endParaRPr>
        </a:p>
      </dgm:t>
    </dgm:pt>
    <dgm:pt modelId="{401EDE92-F13D-48E4-9978-14BEE900DEBE}" type="sibTrans" cxnId="{74FE1672-56E3-46CD-82F2-0D1B17B60E71}">
      <dgm:prSet/>
      <dgm:spPr/>
      <dgm:t>
        <a:bodyPr/>
        <a:lstStyle/>
        <a:p>
          <a:endParaRPr lang="en-GB" sz="2400" b="1">
            <a:latin typeface="Arial" panose="020B0604020202020204" pitchFamily="34" charset="0"/>
            <a:cs typeface="Arial" panose="020B0604020202020204" pitchFamily="34" charset="0"/>
          </a:endParaRPr>
        </a:p>
      </dgm:t>
    </dgm:pt>
    <dgm:pt modelId="{01369E76-E3DB-4044-9775-19CBD5C0E4D4}">
      <dgm:prSet phldrT="[Text]" custT="1"/>
      <dgm:spPr/>
      <dgm:t>
        <a:bodyPr/>
        <a:lstStyle/>
        <a:p>
          <a:r>
            <a:rPr lang="en-GB" sz="2000" b="0">
              <a:latin typeface="Arial" panose="020B0604020202020204" pitchFamily="34" charset="0"/>
              <a:cs typeface="Arial" panose="020B0604020202020204" pitchFamily="34" charset="0"/>
            </a:rPr>
            <a:t>Writing CVs &amp; covering letters</a:t>
          </a:r>
        </a:p>
      </dgm:t>
    </dgm:pt>
    <dgm:pt modelId="{7E54F50B-D3FE-442C-A022-1FF1AF73823C}" type="parTrans" cxnId="{E3517F92-BB21-48D0-95DE-20393855285D}">
      <dgm:prSet/>
      <dgm:spPr/>
      <dgm:t>
        <a:bodyPr/>
        <a:lstStyle/>
        <a:p>
          <a:endParaRPr lang="en-GB" sz="2400" b="1">
            <a:latin typeface="Arial" panose="020B0604020202020204" pitchFamily="34" charset="0"/>
            <a:cs typeface="Arial" panose="020B0604020202020204" pitchFamily="34" charset="0"/>
          </a:endParaRPr>
        </a:p>
      </dgm:t>
    </dgm:pt>
    <dgm:pt modelId="{FFE72C53-2B74-45F0-913C-F7EE81C3D9C5}" type="sibTrans" cxnId="{E3517F92-BB21-48D0-95DE-20393855285D}">
      <dgm:prSet/>
      <dgm:spPr/>
      <dgm:t>
        <a:bodyPr/>
        <a:lstStyle/>
        <a:p>
          <a:endParaRPr lang="en-GB" sz="2400" b="1">
            <a:latin typeface="Arial" panose="020B0604020202020204" pitchFamily="34" charset="0"/>
            <a:cs typeface="Arial" panose="020B0604020202020204" pitchFamily="34" charset="0"/>
          </a:endParaRPr>
        </a:p>
      </dgm:t>
    </dgm:pt>
    <dgm:pt modelId="{7BA525E0-63C8-416A-B87D-8AED20F4E179}">
      <dgm:prSet phldrT="[Text]" custT="1"/>
      <dgm:spPr/>
      <dgm:t>
        <a:bodyPr/>
        <a:lstStyle/>
        <a:p>
          <a:r>
            <a:rPr lang="en-GB" sz="2000" b="0">
              <a:latin typeface="Arial" panose="020B0604020202020204" pitchFamily="34" charset="0"/>
              <a:cs typeface="Arial" panose="020B0604020202020204" pitchFamily="34" charset="0"/>
            </a:rPr>
            <a:t>Interview skills</a:t>
          </a:r>
        </a:p>
      </dgm:t>
    </dgm:pt>
    <dgm:pt modelId="{E20D2107-42E6-4E0F-B16E-6DEA436C1CEF}" type="parTrans" cxnId="{D4A31DD2-B352-4470-A700-7BDFEC02E61B}">
      <dgm:prSet/>
      <dgm:spPr/>
      <dgm:t>
        <a:bodyPr/>
        <a:lstStyle/>
        <a:p>
          <a:endParaRPr lang="en-GB" sz="2400" b="1">
            <a:latin typeface="Arial" panose="020B0604020202020204" pitchFamily="34" charset="0"/>
            <a:cs typeface="Arial" panose="020B0604020202020204" pitchFamily="34" charset="0"/>
          </a:endParaRPr>
        </a:p>
      </dgm:t>
    </dgm:pt>
    <dgm:pt modelId="{7E101D97-183F-4ADE-803F-DDAA9998224C}" type="sibTrans" cxnId="{D4A31DD2-B352-4470-A700-7BDFEC02E61B}">
      <dgm:prSet/>
      <dgm:spPr/>
      <dgm:t>
        <a:bodyPr/>
        <a:lstStyle/>
        <a:p>
          <a:endParaRPr lang="en-GB" sz="2400" b="1">
            <a:latin typeface="Arial" panose="020B0604020202020204" pitchFamily="34" charset="0"/>
            <a:cs typeface="Arial" panose="020B0604020202020204" pitchFamily="34" charset="0"/>
          </a:endParaRPr>
        </a:p>
      </dgm:t>
    </dgm:pt>
    <dgm:pt modelId="{92EB4D25-2F6D-4D64-AFA8-5EE0A2609C1C}">
      <dgm:prSet phldrT="[Text]" custT="1"/>
      <dgm:spPr/>
      <dgm:t>
        <a:bodyPr/>
        <a:lstStyle/>
        <a:p>
          <a:r>
            <a:rPr lang="en-GB" sz="2000" b="0" dirty="0">
              <a:latin typeface="Arial" panose="020B0604020202020204" pitchFamily="34" charset="0"/>
              <a:cs typeface="Arial" panose="020B0604020202020204" pitchFamily="34" charset="0"/>
            </a:rPr>
            <a:t>Further study options</a:t>
          </a:r>
        </a:p>
      </dgm:t>
    </dgm:pt>
    <dgm:pt modelId="{70E2C008-D2EF-4BD0-A212-982EFA56AD61}" type="parTrans" cxnId="{81A83B1F-3BBA-467D-B939-6840FD59EB6C}">
      <dgm:prSet/>
      <dgm:spPr/>
      <dgm:t>
        <a:bodyPr/>
        <a:lstStyle/>
        <a:p>
          <a:endParaRPr lang="en-GB" sz="2400" b="1">
            <a:latin typeface="Arial" panose="020B0604020202020204" pitchFamily="34" charset="0"/>
            <a:cs typeface="Arial" panose="020B0604020202020204" pitchFamily="34" charset="0"/>
          </a:endParaRPr>
        </a:p>
      </dgm:t>
    </dgm:pt>
    <dgm:pt modelId="{DF7CBADE-E32F-42A7-BD1C-960DB15DE314}" type="sibTrans" cxnId="{81A83B1F-3BBA-467D-B939-6840FD59EB6C}">
      <dgm:prSet/>
      <dgm:spPr/>
      <dgm:t>
        <a:bodyPr/>
        <a:lstStyle/>
        <a:p>
          <a:endParaRPr lang="en-GB" sz="2400" b="1">
            <a:latin typeface="Arial" panose="020B0604020202020204" pitchFamily="34" charset="0"/>
            <a:cs typeface="Arial" panose="020B0604020202020204" pitchFamily="34" charset="0"/>
          </a:endParaRPr>
        </a:p>
      </dgm:t>
    </dgm:pt>
    <dgm:pt modelId="{55E5C763-4905-465F-954B-39261DE638B6}">
      <dgm:prSet custT="1"/>
      <dgm:spPr/>
      <dgm:t>
        <a:bodyPr/>
        <a:lstStyle/>
        <a:p>
          <a:r>
            <a:rPr lang="en-GB" sz="2000" b="0">
              <a:latin typeface="Arial" panose="020B0604020202020204" pitchFamily="34" charset="0"/>
              <a:cs typeface="Arial" panose="020B0604020202020204" pitchFamily="34" charset="0"/>
            </a:rPr>
            <a:t>Finding work experience</a:t>
          </a:r>
        </a:p>
      </dgm:t>
    </dgm:pt>
    <dgm:pt modelId="{B89EC91D-C15C-476E-B6B9-358AB1F97942}" type="parTrans" cxnId="{5536A9EE-9CF1-46B3-87DB-4FBB38521FC6}">
      <dgm:prSet/>
      <dgm:spPr/>
      <dgm:t>
        <a:bodyPr/>
        <a:lstStyle/>
        <a:p>
          <a:endParaRPr lang="en-GB" sz="1600"/>
        </a:p>
      </dgm:t>
    </dgm:pt>
    <dgm:pt modelId="{E345902C-3E9F-4F4D-A51B-7932F2C59474}" type="sibTrans" cxnId="{5536A9EE-9CF1-46B3-87DB-4FBB38521FC6}">
      <dgm:prSet/>
      <dgm:spPr/>
      <dgm:t>
        <a:bodyPr/>
        <a:lstStyle/>
        <a:p>
          <a:endParaRPr lang="en-GB" sz="1600"/>
        </a:p>
      </dgm:t>
    </dgm:pt>
    <dgm:pt modelId="{FFD937A3-13F4-4293-9FCB-8DEC1909F95F}" type="pres">
      <dgm:prSet presAssocID="{B89D81FC-996E-4C01-89F6-90A510739BE4}" presName="diagram" presStyleCnt="0">
        <dgm:presLayoutVars>
          <dgm:dir/>
          <dgm:resizeHandles val="exact"/>
        </dgm:presLayoutVars>
      </dgm:prSet>
      <dgm:spPr/>
    </dgm:pt>
    <dgm:pt modelId="{AFEE6B05-FE48-4C24-B9F2-876E4361A1A2}" type="pres">
      <dgm:prSet presAssocID="{35B92399-EB7B-45E0-A754-02F35C87B4E7}" presName="node" presStyleLbl="node1" presStyleIdx="0" presStyleCnt="6">
        <dgm:presLayoutVars>
          <dgm:bulletEnabled val="1"/>
        </dgm:presLayoutVars>
      </dgm:prSet>
      <dgm:spPr/>
    </dgm:pt>
    <dgm:pt modelId="{EC37509B-958B-4AC3-A95F-092B9C6AF5FA}" type="pres">
      <dgm:prSet presAssocID="{C8A6B16F-AE24-4803-835A-ED9C57973783}" presName="sibTrans" presStyleCnt="0"/>
      <dgm:spPr/>
    </dgm:pt>
    <dgm:pt modelId="{D02748C6-FD5B-4807-9342-E036679515BC}" type="pres">
      <dgm:prSet presAssocID="{49D308BF-8C3D-4442-9B01-852263A200B0}" presName="node" presStyleLbl="node1" presStyleIdx="1" presStyleCnt="6">
        <dgm:presLayoutVars>
          <dgm:bulletEnabled val="1"/>
        </dgm:presLayoutVars>
      </dgm:prSet>
      <dgm:spPr/>
    </dgm:pt>
    <dgm:pt modelId="{05BB9FE5-4EA6-40B5-BEBF-B33CDB2CA22F}" type="pres">
      <dgm:prSet presAssocID="{401EDE92-F13D-48E4-9978-14BEE900DEBE}" presName="sibTrans" presStyleCnt="0"/>
      <dgm:spPr/>
    </dgm:pt>
    <dgm:pt modelId="{DE8E1866-CCF1-4B30-BDDE-8857945B09B5}" type="pres">
      <dgm:prSet presAssocID="{01369E76-E3DB-4044-9775-19CBD5C0E4D4}" presName="node" presStyleLbl="node1" presStyleIdx="2" presStyleCnt="6">
        <dgm:presLayoutVars>
          <dgm:bulletEnabled val="1"/>
        </dgm:presLayoutVars>
      </dgm:prSet>
      <dgm:spPr/>
    </dgm:pt>
    <dgm:pt modelId="{5539C42F-AB67-42E7-BDC0-5ED2EDD9D2FD}" type="pres">
      <dgm:prSet presAssocID="{FFE72C53-2B74-45F0-913C-F7EE81C3D9C5}" presName="sibTrans" presStyleCnt="0"/>
      <dgm:spPr/>
    </dgm:pt>
    <dgm:pt modelId="{B7CE7CDC-8BAA-4233-BEC9-DFE59AB61DCB}" type="pres">
      <dgm:prSet presAssocID="{7BA525E0-63C8-416A-B87D-8AED20F4E179}" presName="node" presStyleLbl="node1" presStyleIdx="3" presStyleCnt="6">
        <dgm:presLayoutVars>
          <dgm:bulletEnabled val="1"/>
        </dgm:presLayoutVars>
      </dgm:prSet>
      <dgm:spPr/>
    </dgm:pt>
    <dgm:pt modelId="{E978C850-E8A3-4FA0-A7F9-37A7D5162095}" type="pres">
      <dgm:prSet presAssocID="{7E101D97-183F-4ADE-803F-DDAA9998224C}" presName="sibTrans" presStyleCnt="0"/>
      <dgm:spPr/>
    </dgm:pt>
    <dgm:pt modelId="{55F5D6C8-92FB-4463-BE9E-73A8A2279019}" type="pres">
      <dgm:prSet presAssocID="{92EB4D25-2F6D-4D64-AFA8-5EE0A2609C1C}" presName="node" presStyleLbl="node1" presStyleIdx="4" presStyleCnt="6" custLinFactNeighborY="48">
        <dgm:presLayoutVars>
          <dgm:bulletEnabled val="1"/>
        </dgm:presLayoutVars>
      </dgm:prSet>
      <dgm:spPr/>
    </dgm:pt>
    <dgm:pt modelId="{2DE02A2F-3FD4-4719-9A02-C56629D7B6BA}" type="pres">
      <dgm:prSet presAssocID="{DF7CBADE-E32F-42A7-BD1C-960DB15DE314}" presName="sibTrans" presStyleCnt="0"/>
      <dgm:spPr/>
    </dgm:pt>
    <dgm:pt modelId="{DB854521-24C0-46A8-BECE-DBF3877C80E3}" type="pres">
      <dgm:prSet presAssocID="{55E5C763-4905-465F-954B-39261DE638B6}" presName="node" presStyleLbl="node1" presStyleIdx="5" presStyleCnt="6">
        <dgm:presLayoutVars>
          <dgm:bulletEnabled val="1"/>
        </dgm:presLayoutVars>
      </dgm:prSet>
      <dgm:spPr/>
    </dgm:pt>
  </dgm:ptLst>
  <dgm:cxnLst>
    <dgm:cxn modelId="{81A83B1F-3BBA-467D-B939-6840FD59EB6C}" srcId="{B89D81FC-996E-4C01-89F6-90A510739BE4}" destId="{92EB4D25-2F6D-4D64-AFA8-5EE0A2609C1C}" srcOrd="4" destOrd="0" parTransId="{70E2C008-D2EF-4BD0-A212-982EFA56AD61}" sibTransId="{DF7CBADE-E32F-42A7-BD1C-960DB15DE314}"/>
    <dgm:cxn modelId="{74FE1672-56E3-46CD-82F2-0D1B17B60E71}" srcId="{B89D81FC-996E-4C01-89F6-90A510739BE4}" destId="{49D308BF-8C3D-4442-9B01-852263A200B0}" srcOrd="1" destOrd="0" parTransId="{14A19D31-4099-4F45-9D96-F6671D68C79E}" sibTransId="{401EDE92-F13D-48E4-9978-14BEE900DEBE}"/>
    <dgm:cxn modelId="{FC223E83-6649-480E-A79D-AA36417AFCAA}" type="presOf" srcId="{B89D81FC-996E-4C01-89F6-90A510739BE4}" destId="{FFD937A3-13F4-4293-9FCB-8DEC1909F95F}" srcOrd="0" destOrd="0" presId="urn:microsoft.com/office/officeart/2005/8/layout/default"/>
    <dgm:cxn modelId="{E3517F92-BB21-48D0-95DE-20393855285D}" srcId="{B89D81FC-996E-4C01-89F6-90A510739BE4}" destId="{01369E76-E3DB-4044-9775-19CBD5C0E4D4}" srcOrd="2" destOrd="0" parTransId="{7E54F50B-D3FE-442C-A022-1FF1AF73823C}" sibTransId="{FFE72C53-2B74-45F0-913C-F7EE81C3D9C5}"/>
    <dgm:cxn modelId="{76921E95-21B1-4D80-80B9-62A1D67A83BF}" type="presOf" srcId="{55E5C763-4905-465F-954B-39261DE638B6}" destId="{DB854521-24C0-46A8-BECE-DBF3877C80E3}" srcOrd="0" destOrd="0" presId="urn:microsoft.com/office/officeart/2005/8/layout/default"/>
    <dgm:cxn modelId="{3B8155A8-6003-40E6-8C9A-AFB0C895AD37}" type="presOf" srcId="{92EB4D25-2F6D-4D64-AFA8-5EE0A2609C1C}" destId="{55F5D6C8-92FB-4463-BE9E-73A8A2279019}" srcOrd="0" destOrd="0" presId="urn:microsoft.com/office/officeart/2005/8/layout/default"/>
    <dgm:cxn modelId="{97C949AF-1590-46D3-8C4F-4456A15BA72A}" srcId="{B89D81FC-996E-4C01-89F6-90A510739BE4}" destId="{35B92399-EB7B-45E0-A754-02F35C87B4E7}" srcOrd="0" destOrd="0" parTransId="{674A6425-CC9D-4398-A583-174AD1C33D72}" sibTransId="{C8A6B16F-AE24-4803-835A-ED9C57973783}"/>
    <dgm:cxn modelId="{D4A31DD2-B352-4470-A700-7BDFEC02E61B}" srcId="{B89D81FC-996E-4C01-89F6-90A510739BE4}" destId="{7BA525E0-63C8-416A-B87D-8AED20F4E179}" srcOrd="3" destOrd="0" parTransId="{E20D2107-42E6-4E0F-B16E-6DEA436C1CEF}" sibTransId="{7E101D97-183F-4ADE-803F-DDAA9998224C}"/>
    <dgm:cxn modelId="{529FE3D3-CF0C-4756-B56C-1D1E9FE7B2E5}" type="presOf" srcId="{7BA525E0-63C8-416A-B87D-8AED20F4E179}" destId="{B7CE7CDC-8BAA-4233-BEC9-DFE59AB61DCB}" srcOrd="0" destOrd="0" presId="urn:microsoft.com/office/officeart/2005/8/layout/default"/>
    <dgm:cxn modelId="{6FC810D5-4CBE-43DD-BD73-AC604F91A904}" type="presOf" srcId="{35B92399-EB7B-45E0-A754-02F35C87B4E7}" destId="{AFEE6B05-FE48-4C24-B9F2-876E4361A1A2}" srcOrd="0" destOrd="0" presId="urn:microsoft.com/office/officeart/2005/8/layout/default"/>
    <dgm:cxn modelId="{2866C0E4-DB3C-47C1-92C4-4AE6CCCB493B}" type="presOf" srcId="{49D308BF-8C3D-4442-9B01-852263A200B0}" destId="{D02748C6-FD5B-4807-9342-E036679515BC}" srcOrd="0" destOrd="0" presId="urn:microsoft.com/office/officeart/2005/8/layout/default"/>
    <dgm:cxn modelId="{D7D57EE9-ABA6-494D-990D-BAF73A1ABB5A}" type="presOf" srcId="{01369E76-E3DB-4044-9775-19CBD5C0E4D4}" destId="{DE8E1866-CCF1-4B30-BDDE-8857945B09B5}" srcOrd="0" destOrd="0" presId="urn:microsoft.com/office/officeart/2005/8/layout/default"/>
    <dgm:cxn modelId="{5536A9EE-9CF1-46B3-87DB-4FBB38521FC6}" srcId="{B89D81FC-996E-4C01-89F6-90A510739BE4}" destId="{55E5C763-4905-465F-954B-39261DE638B6}" srcOrd="5" destOrd="0" parTransId="{B89EC91D-C15C-476E-B6B9-358AB1F97942}" sibTransId="{E345902C-3E9F-4F4D-A51B-7932F2C59474}"/>
    <dgm:cxn modelId="{17C65DAD-BB96-4F2A-B247-C4FEDF162652}" type="presParOf" srcId="{FFD937A3-13F4-4293-9FCB-8DEC1909F95F}" destId="{AFEE6B05-FE48-4C24-B9F2-876E4361A1A2}" srcOrd="0" destOrd="0" presId="urn:microsoft.com/office/officeart/2005/8/layout/default"/>
    <dgm:cxn modelId="{A5C8356B-8642-45C0-89B5-DCB412E76366}" type="presParOf" srcId="{FFD937A3-13F4-4293-9FCB-8DEC1909F95F}" destId="{EC37509B-958B-4AC3-A95F-092B9C6AF5FA}" srcOrd="1" destOrd="0" presId="urn:microsoft.com/office/officeart/2005/8/layout/default"/>
    <dgm:cxn modelId="{A0FBA90D-4A55-4549-8D61-4F78752D22AA}" type="presParOf" srcId="{FFD937A3-13F4-4293-9FCB-8DEC1909F95F}" destId="{D02748C6-FD5B-4807-9342-E036679515BC}" srcOrd="2" destOrd="0" presId="urn:microsoft.com/office/officeart/2005/8/layout/default"/>
    <dgm:cxn modelId="{F29135F5-6508-4707-A481-0CAA8B43AF7A}" type="presParOf" srcId="{FFD937A3-13F4-4293-9FCB-8DEC1909F95F}" destId="{05BB9FE5-4EA6-40B5-BEBF-B33CDB2CA22F}" srcOrd="3" destOrd="0" presId="urn:microsoft.com/office/officeart/2005/8/layout/default"/>
    <dgm:cxn modelId="{EA396764-E97A-406D-90F3-75AEFAE197E6}" type="presParOf" srcId="{FFD937A3-13F4-4293-9FCB-8DEC1909F95F}" destId="{DE8E1866-CCF1-4B30-BDDE-8857945B09B5}" srcOrd="4" destOrd="0" presId="urn:microsoft.com/office/officeart/2005/8/layout/default"/>
    <dgm:cxn modelId="{50A4304A-433B-4785-B33E-B3464012760C}" type="presParOf" srcId="{FFD937A3-13F4-4293-9FCB-8DEC1909F95F}" destId="{5539C42F-AB67-42E7-BDC0-5ED2EDD9D2FD}" srcOrd="5" destOrd="0" presId="urn:microsoft.com/office/officeart/2005/8/layout/default"/>
    <dgm:cxn modelId="{2627D9EA-C0A4-4563-82F7-C0A3000FE087}" type="presParOf" srcId="{FFD937A3-13F4-4293-9FCB-8DEC1909F95F}" destId="{B7CE7CDC-8BAA-4233-BEC9-DFE59AB61DCB}" srcOrd="6" destOrd="0" presId="urn:microsoft.com/office/officeart/2005/8/layout/default"/>
    <dgm:cxn modelId="{D9D51E7F-0B5B-4B38-A740-67FE8DFDE8A0}" type="presParOf" srcId="{FFD937A3-13F4-4293-9FCB-8DEC1909F95F}" destId="{E978C850-E8A3-4FA0-A7F9-37A7D5162095}" srcOrd="7" destOrd="0" presId="urn:microsoft.com/office/officeart/2005/8/layout/default"/>
    <dgm:cxn modelId="{F0363DA1-5B1F-47D7-811C-54EC0AE89BEF}" type="presParOf" srcId="{FFD937A3-13F4-4293-9FCB-8DEC1909F95F}" destId="{55F5D6C8-92FB-4463-BE9E-73A8A2279019}" srcOrd="8" destOrd="0" presId="urn:microsoft.com/office/officeart/2005/8/layout/default"/>
    <dgm:cxn modelId="{0EC2511C-BF85-468C-B9AA-15070A4C0DDB}" type="presParOf" srcId="{FFD937A3-13F4-4293-9FCB-8DEC1909F95F}" destId="{2DE02A2F-3FD4-4719-9A02-C56629D7B6BA}" srcOrd="9" destOrd="0" presId="urn:microsoft.com/office/officeart/2005/8/layout/default"/>
    <dgm:cxn modelId="{A372312C-3236-4F29-92A1-8B4FB214F15A}" type="presParOf" srcId="{FFD937A3-13F4-4293-9FCB-8DEC1909F95F}" destId="{DB854521-24C0-46A8-BECE-DBF3877C80E3}" srcOrd="1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D81FC-996E-4C01-89F6-90A510739BE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35B92399-EB7B-45E0-A754-02F35C87B4E7}">
      <dgm:prSet phldrT="[Text]" custT="1"/>
      <dgm:spPr/>
      <dgm:t>
        <a:bodyPr/>
        <a:lstStyle/>
        <a:p>
          <a:r>
            <a:rPr lang="en-GB" sz="2000" b="0">
              <a:latin typeface="Arial" panose="020B0604020202020204" pitchFamily="34" charset="0"/>
              <a:cs typeface="Arial" panose="020B0604020202020204" pitchFamily="34" charset="0"/>
            </a:rPr>
            <a:t>Be proactive</a:t>
          </a:r>
        </a:p>
      </dgm:t>
    </dgm:pt>
    <dgm:pt modelId="{674A6425-CC9D-4398-A583-174AD1C33D72}" type="parTrans" cxnId="{97C949AF-1590-46D3-8C4F-4456A15BA72A}">
      <dgm:prSet/>
      <dgm:spPr/>
      <dgm:t>
        <a:bodyPr/>
        <a:lstStyle/>
        <a:p>
          <a:endParaRPr lang="en-GB" sz="2400" b="1">
            <a:latin typeface="Arial" panose="020B0604020202020204" pitchFamily="34" charset="0"/>
            <a:cs typeface="Arial" panose="020B0604020202020204" pitchFamily="34" charset="0"/>
          </a:endParaRPr>
        </a:p>
      </dgm:t>
    </dgm:pt>
    <dgm:pt modelId="{C8A6B16F-AE24-4803-835A-ED9C57973783}" type="sibTrans" cxnId="{97C949AF-1590-46D3-8C4F-4456A15BA72A}">
      <dgm:prSet/>
      <dgm:spPr/>
      <dgm:t>
        <a:bodyPr/>
        <a:lstStyle/>
        <a:p>
          <a:endParaRPr lang="en-GB" sz="2400" b="1">
            <a:latin typeface="Arial" panose="020B0604020202020204" pitchFamily="34" charset="0"/>
            <a:cs typeface="Arial" panose="020B0604020202020204" pitchFamily="34" charset="0"/>
          </a:endParaRPr>
        </a:p>
      </dgm:t>
    </dgm:pt>
    <dgm:pt modelId="{49D308BF-8C3D-4442-9B01-852263A200B0}">
      <dgm:prSet phldrT="[Text]" custT="1"/>
      <dgm:spPr/>
      <dgm:t>
        <a:bodyPr/>
        <a:lstStyle/>
        <a:p>
          <a:r>
            <a:rPr lang="en-GB" sz="2000" b="0">
              <a:latin typeface="Arial" panose="020B0604020202020204" pitchFamily="34" charset="0"/>
              <a:cs typeface="Arial" panose="020B0604020202020204" pitchFamily="34" charset="0"/>
            </a:rPr>
            <a:t>Respect your mentor’s time</a:t>
          </a:r>
        </a:p>
      </dgm:t>
    </dgm:pt>
    <dgm:pt modelId="{14A19D31-4099-4F45-9D96-F6671D68C79E}" type="parTrans" cxnId="{74FE1672-56E3-46CD-82F2-0D1B17B60E71}">
      <dgm:prSet/>
      <dgm:spPr/>
      <dgm:t>
        <a:bodyPr/>
        <a:lstStyle/>
        <a:p>
          <a:endParaRPr lang="en-GB" sz="2400" b="1">
            <a:latin typeface="Arial" panose="020B0604020202020204" pitchFamily="34" charset="0"/>
            <a:cs typeface="Arial" panose="020B0604020202020204" pitchFamily="34" charset="0"/>
          </a:endParaRPr>
        </a:p>
      </dgm:t>
    </dgm:pt>
    <dgm:pt modelId="{401EDE92-F13D-48E4-9978-14BEE900DEBE}" type="sibTrans" cxnId="{74FE1672-56E3-46CD-82F2-0D1B17B60E71}">
      <dgm:prSet/>
      <dgm:spPr/>
      <dgm:t>
        <a:bodyPr/>
        <a:lstStyle/>
        <a:p>
          <a:endParaRPr lang="en-GB" sz="2400" b="1">
            <a:latin typeface="Arial" panose="020B0604020202020204" pitchFamily="34" charset="0"/>
            <a:cs typeface="Arial" panose="020B0604020202020204" pitchFamily="34" charset="0"/>
          </a:endParaRPr>
        </a:p>
      </dgm:t>
    </dgm:pt>
    <dgm:pt modelId="{01369E76-E3DB-4044-9775-19CBD5C0E4D4}">
      <dgm:prSet phldrT="[Text]" custT="1"/>
      <dgm:spPr/>
      <dgm:t>
        <a:bodyPr/>
        <a:lstStyle/>
        <a:p>
          <a:r>
            <a:rPr lang="en-GB" sz="2000" b="0">
              <a:latin typeface="Arial" panose="020B0604020202020204" pitchFamily="34" charset="0"/>
              <a:cs typeface="Arial" panose="020B0604020202020204" pitchFamily="34" charset="0"/>
            </a:rPr>
            <a:t>Try not to be late or cancel</a:t>
          </a:r>
        </a:p>
      </dgm:t>
    </dgm:pt>
    <dgm:pt modelId="{7E54F50B-D3FE-442C-A022-1FF1AF73823C}" type="parTrans" cxnId="{E3517F92-BB21-48D0-95DE-20393855285D}">
      <dgm:prSet/>
      <dgm:spPr/>
      <dgm:t>
        <a:bodyPr/>
        <a:lstStyle/>
        <a:p>
          <a:endParaRPr lang="en-GB" sz="2400" b="1">
            <a:latin typeface="Arial" panose="020B0604020202020204" pitchFamily="34" charset="0"/>
            <a:cs typeface="Arial" panose="020B0604020202020204" pitchFamily="34" charset="0"/>
          </a:endParaRPr>
        </a:p>
      </dgm:t>
    </dgm:pt>
    <dgm:pt modelId="{FFE72C53-2B74-45F0-913C-F7EE81C3D9C5}" type="sibTrans" cxnId="{E3517F92-BB21-48D0-95DE-20393855285D}">
      <dgm:prSet/>
      <dgm:spPr/>
      <dgm:t>
        <a:bodyPr/>
        <a:lstStyle/>
        <a:p>
          <a:endParaRPr lang="en-GB" sz="2400" b="1">
            <a:latin typeface="Arial" panose="020B0604020202020204" pitchFamily="34" charset="0"/>
            <a:cs typeface="Arial" panose="020B0604020202020204" pitchFamily="34" charset="0"/>
          </a:endParaRPr>
        </a:p>
      </dgm:t>
    </dgm:pt>
    <dgm:pt modelId="{7BA525E0-63C8-416A-B87D-8AED20F4E179}">
      <dgm:prSet phldrT="[Text]" custT="1"/>
      <dgm:spPr/>
      <dgm:t>
        <a:bodyPr/>
        <a:lstStyle/>
        <a:p>
          <a:r>
            <a:rPr lang="en-GB" sz="2000" b="0">
              <a:latin typeface="Arial" panose="020B0604020202020204" pitchFamily="34" charset="0"/>
              <a:cs typeface="Arial" panose="020B0604020202020204" pitchFamily="34" charset="0"/>
            </a:rPr>
            <a:t>Prepare well for meetings</a:t>
          </a:r>
        </a:p>
      </dgm:t>
    </dgm:pt>
    <dgm:pt modelId="{E20D2107-42E6-4E0F-B16E-6DEA436C1CEF}" type="parTrans" cxnId="{D4A31DD2-B352-4470-A700-7BDFEC02E61B}">
      <dgm:prSet/>
      <dgm:spPr/>
      <dgm:t>
        <a:bodyPr/>
        <a:lstStyle/>
        <a:p>
          <a:endParaRPr lang="en-GB" sz="2400" b="1">
            <a:latin typeface="Arial" panose="020B0604020202020204" pitchFamily="34" charset="0"/>
            <a:cs typeface="Arial" panose="020B0604020202020204" pitchFamily="34" charset="0"/>
          </a:endParaRPr>
        </a:p>
      </dgm:t>
    </dgm:pt>
    <dgm:pt modelId="{7E101D97-183F-4ADE-803F-DDAA9998224C}" type="sibTrans" cxnId="{D4A31DD2-B352-4470-A700-7BDFEC02E61B}">
      <dgm:prSet/>
      <dgm:spPr/>
      <dgm:t>
        <a:bodyPr/>
        <a:lstStyle/>
        <a:p>
          <a:endParaRPr lang="en-GB" sz="2400" b="1">
            <a:latin typeface="Arial" panose="020B0604020202020204" pitchFamily="34" charset="0"/>
            <a:cs typeface="Arial" panose="020B0604020202020204" pitchFamily="34" charset="0"/>
          </a:endParaRPr>
        </a:p>
      </dgm:t>
    </dgm:pt>
    <dgm:pt modelId="{92EB4D25-2F6D-4D64-AFA8-5EE0A2609C1C}">
      <dgm:prSet phldrT="[Text]" custT="1"/>
      <dgm:spPr/>
      <dgm:t>
        <a:bodyPr/>
        <a:lstStyle/>
        <a:p>
          <a:r>
            <a:rPr lang="en-GB" sz="2000" b="0">
              <a:latin typeface="Arial" panose="020B0604020202020204" pitchFamily="34" charset="0"/>
              <a:cs typeface="Arial" panose="020B0604020202020204" pitchFamily="34" charset="0"/>
            </a:rPr>
            <a:t>Keep the relationship professional</a:t>
          </a:r>
        </a:p>
      </dgm:t>
    </dgm:pt>
    <dgm:pt modelId="{70E2C008-D2EF-4BD0-A212-982EFA56AD61}" type="parTrans" cxnId="{81A83B1F-3BBA-467D-B939-6840FD59EB6C}">
      <dgm:prSet/>
      <dgm:spPr/>
      <dgm:t>
        <a:bodyPr/>
        <a:lstStyle/>
        <a:p>
          <a:endParaRPr lang="en-GB" sz="2400" b="1">
            <a:latin typeface="Arial" panose="020B0604020202020204" pitchFamily="34" charset="0"/>
            <a:cs typeface="Arial" panose="020B0604020202020204" pitchFamily="34" charset="0"/>
          </a:endParaRPr>
        </a:p>
      </dgm:t>
    </dgm:pt>
    <dgm:pt modelId="{DF7CBADE-E32F-42A7-BD1C-960DB15DE314}" type="sibTrans" cxnId="{81A83B1F-3BBA-467D-B939-6840FD59EB6C}">
      <dgm:prSet/>
      <dgm:spPr/>
      <dgm:t>
        <a:bodyPr/>
        <a:lstStyle/>
        <a:p>
          <a:endParaRPr lang="en-GB" sz="2400" b="1">
            <a:latin typeface="Arial" panose="020B0604020202020204" pitchFamily="34" charset="0"/>
            <a:cs typeface="Arial" panose="020B0604020202020204" pitchFamily="34" charset="0"/>
          </a:endParaRPr>
        </a:p>
      </dgm:t>
    </dgm:pt>
    <dgm:pt modelId="{55E5C763-4905-465F-954B-39261DE638B6}">
      <dgm:prSet custT="1"/>
      <dgm:spPr/>
      <dgm:t>
        <a:bodyPr/>
        <a:lstStyle/>
        <a:p>
          <a:r>
            <a:rPr lang="en-GB" sz="2000" b="0">
              <a:latin typeface="Arial" panose="020B0604020202020204" pitchFamily="34" charset="0"/>
              <a:cs typeface="Arial" panose="020B0604020202020204" pitchFamily="34" charset="0"/>
            </a:rPr>
            <a:t>Keep communicating!</a:t>
          </a:r>
        </a:p>
      </dgm:t>
    </dgm:pt>
    <dgm:pt modelId="{B89EC91D-C15C-476E-B6B9-358AB1F97942}" type="parTrans" cxnId="{5536A9EE-9CF1-46B3-87DB-4FBB38521FC6}">
      <dgm:prSet/>
      <dgm:spPr/>
      <dgm:t>
        <a:bodyPr/>
        <a:lstStyle/>
        <a:p>
          <a:endParaRPr lang="en-GB" sz="1600"/>
        </a:p>
      </dgm:t>
    </dgm:pt>
    <dgm:pt modelId="{E345902C-3E9F-4F4D-A51B-7932F2C59474}" type="sibTrans" cxnId="{5536A9EE-9CF1-46B3-87DB-4FBB38521FC6}">
      <dgm:prSet/>
      <dgm:spPr/>
      <dgm:t>
        <a:bodyPr/>
        <a:lstStyle/>
        <a:p>
          <a:endParaRPr lang="en-GB" sz="1600"/>
        </a:p>
      </dgm:t>
    </dgm:pt>
    <dgm:pt modelId="{FFD937A3-13F4-4293-9FCB-8DEC1909F95F}" type="pres">
      <dgm:prSet presAssocID="{B89D81FC-996E-4C01-89F6-90A510739BE4}" presName="diagram" presStyleCnt="0">
        <dgm:presLayoutVars>
          <dgm:dir/>
          <dgm:resizeHandles val="exact"/>
        </dgm:presLayoutVars>
      </dgm:prSet>
      <dgm:spPr/>
    </dgm:pt>
    <dgm:pt modelId="{AFEE6B05-FE48-4C24-B9F2-876E4361A1A2}" type="pres">
      <dgm:prSet presAssocID="{35B92399-EB7B-45E0-A754-02F35C87B4E7}" presName="node" presStyleLbl="node1" presStyleIdx="0" presStyleCnt="6">
        <dgm:presLayoutVars>
          <dgm:bulletEnabled val="1"/>
        </dgm:presLayoutVars>
      </dgm:prSet>
      <dgm:spPr/>
    </dgm:pt>
    <dgm:pt modelId="{EC37509B-958B-4AC3-A95F-092B9C6AF5FA}" type="pres">
      <dgm:prSet presAssocID="{C8A6B16F-AE24-4803-835A-ED9C57973783}" presName="sibTrans" presStyleCnt="0"/>
      <dgm:spPr/>
    </dgm:pt>
    <dgm:pt modelId="{D02748C6-FD5B-4807-9342-E036679515BC}" type="pres">
      <dgm:prSet presAssocID="{49D308BF-8C3D-4442-9B01-852263A200B0}" presName="node" presStyleLbl="node1" presStyleIdx="1" presStyleCnt="6">
        <dgm:presLayoutVars>
          <dgm:bulletEnabled val="1"/>
        </dgm:presLayoutVars>
      </dgm:prSet>
      <dgm:spPr/>
    </dgm:pt>
    <dgm:pt modelId="{05BB9FE5-4EA6-40B5-BEBF-B33CDB2CA22F}" type="pres">
      <dgm:prSet presAssocID="{401EDE92-F13D-48E4-9978-14BEE900DEBE}" presName="sibTrans" presStyleCnt="0"/>
      <dgm:spPr/>
    </dgm:pt>
    <dgm:pt modelId="{DE8E1866-CCF1-4B30-BDDE-8857945B09B5}" type="pres">
      <dgm:prSet presAssocID="{01369E76-E3DB-4044-9775-19CBD5C0E4D4}" presName="node" presStyleLbl="node1" presStyleIdx="2" presStyleCnt="6">
        <dgm:presLayoutVars>
          <dgm:bulletEnabled val="1"/>
        </dgm:presLayoutVars>
      </dgm:prSet>
      <dgm:spPr/>
    </dgm:pt>
    <dgm:pt modelId="{5539C42F-AB67-42E7-BDC0-5ED2EDD9D2FD}" type="pres">
      <dgm:prSet presAssocID="{FFE72C53-2B74-45F0-913C-F7EE81C3D9C5}" presName="sibTrans" presStyleCnt="0"/>
      <dgm:spPr/>
    </dgm:pt>
    <dgm:pt modelId="{B7CE7CDC-8BAA-4233-BEC9-DFE59AB61DCB}" type="pres">
      <dgm:prSet presAssocID="{7BA525E0-63C8-416A-B87D-8AED20F4E179}" presName="node" presStyleLbl="node1" presStyleIdx="3" presStyleCnt="6">
        <dgm:presLayoutVars>
          <dgm:bulletEnabled val="1"/>
        </dgm:presLayoutVars>
      </dgm:prSet>
      <dgm:spPr/>
    </dgm:pt>
    <dgm:pt modelId="{E978C850-E8A3-4FA0-A7F9-37A7D5162095}" type="pres">
      <dgm:prSet presAssocID="{7E101D97-183F-4ADE-803F-DDAA9998224C}" presName="sibTrans" presStyleCnt="0"/>
      <dgm:spPr/>
    </dgm:pt>
    <dgm:pt modelId="{55F5D6C8-92FB-4463-BE9E-73A8A2279019}" type="pres">
      <dgm:prSet presAssocID="{92EB4D25-2F6D-4D64-AFA8-5EE0A2609C1C}" presName="node" presStyleLbl="node1" presStyleIdx="4" presStyleCnt="6" custLinFactNeighborY="48">
        <dgm:presLayoutVars>
          <dgm:bulletEnabled val="1"/>
        </dgm:presLayoutVars>
      </dgm:prSet>
      <dgm:spPr/>
    </dgm:pt>
    <dgm:pt modelId="{2DE02A2F-3FD4-4719-9A02-C56629D7B6BA}" type="pres">
      <dgm:prSet presAssocID="{DF7CBADE-E32F-42A7-BD1C-960DB15DE314}" presName="sibTrans" presStyleCnt="0"/>
      <dgm:spPr/>
    </dgm:pt>
    <dgm:pt modelId="{DB854521-24C0-46A8-BECE-DBF3877C80E3}" type="pres">
      <dgm:prSet presAssocID="{55E5C763-4905-465F-954B-39261DE638B6}" presName="node" presStyleLbl="node1" presStyleIdx="5" presStyleCnt="6">
        <dgm:presLayoutVars>
          <dgm:bulletEnabled val="1"/>
        </dgm:presLayoutVars>
      </dgm:prSet>
      <dgm:spPr/>
    </dgm:pt>
  </dgm:ptLst>
  <dgm:cxnLst>
    <dgm:cxn modelId="{81A83B1F-3BBA-467D-B939-6840FD59EB6C}" srcId="{B89D81FC-996E-4C01-89F6-90A510739BE4}" destId="{92EB4D25-2F6D-4D64-AFA8-5EE0A2609C1C}" srcOrd="4" destOrd="0" parTransId="{70E2C008-D2EF-4BD0-A212-982EFA56AD61}" sibTransId="{DF7CBADE-E32F-42A7-BD1C-960DB15DE314}"/>
    <dgm:cxn modelId="{74FE1672-56E3-46CD-82F2-0D1B17B60E71}" srcId="{B89D81FC-996E-4C01-89F6-90A510739BE4}" destId="{49D308BF-8C3D-4442-9B01-852263A200B0}" srcOrd="1" destOrd="0" parTransId="{14A19D31-4099-4F45-9D96-F6671D68C79E}" sibTransId="{401EDE92-F13D-48E4-9978-14BEE900DEBE}"/>
    <dgm:cxn modelId="{FC223E83-6649-480E-A79D-AA36417AFCAA}" type="presOf" srcId="{B89D81FC-996E-4C01-89F6-90A510739BE4}" destId="{FFD937A3-13F4-4293-9FCB-8DEC1909F95F}" srcOrd="0" destOrd="0" presId="urn:microsoft.com/office/officeart/2005/8/layout/default"/>
    <dgm:cxn modelId="{E3517F92-BB21-48D0-95DE-20393855285D}" srcId="{B89D81FC-996E-4C01-89F6-90A510739BE4}" destId="{01369E76-E3DB-4044-9775-19CBD5C0E4D4}" srcOrd="2" destOrd="0" parTransId="{7E54F50B-D3FE-442C-A022-1FF1AF73823C}" sibTransId="{FFE72C53-2B74-45F0-913C-F7EE81C3D9C5}"/>
    <dgm:cxn modelId="{76921E95-21B1-4D80-80B9-62A1D67A83BF}" type="presOf" srcId="{55E5C763-4905-465F-954B-39261DE638B6}" destId="{DB854521-24C0-46A8-BECE-DBF3877C80E3}" srcOrd="0" destOrd="0" presId="urn:microsoft.com/office/officeart/2005/8/layout/default"/>
    <dgm:cxn modelId="{3B8155A8-6003-40E6-8C9A-AFB0C895AD37}" type="presOf" srcId="{92EB4D25-2F6D-4D64-AFA8-5EE0A2609C1C}" destId="{55F5D6C8-92FB-4463-BE9E-73A8A2279019}" srcOrd="0" destOrd="0" presId="urn:microsoft.com/office/officeart/2005/8/layout/default"/>
    <dgm:cxn modelId="{97C949AF-1590-46D3-8C4F-4456A15BA72A}" srcId="{B89D81FC-996E-4C01-89F6-90A510739BE4}" destId="{35B92399-EB7B-45E0-A754-02F35C87B4E7}" srcOrd="0" destOrd="0" parTransId="{674A6425-CC9D-4398-A583-174AD1C33D72}" sibTransId="{C8A6B16F-AE24-4803-835A-ED9C57973783}"/>
    <dgm:cxn modelId="{D4A31DD2-B352-4470-A700-7BDFEC02E61B}" srcId="{B89D81FC-996E-4C01-89F6-90A510739BE4}" destId="{7BA525E0-63C8-416A-B87D-8AED20F4E179}" srcOrd="3" destOrd="0" parTransId="{E20D2107-42E6-4E0F-B16E-6DEA436C1CEF}" sibTransId="{7E101D97-183F-4ADE-803F-DDAA9998224C}"/>
    <dgm:cxn modelId="{529FE3D3-CF0C-4756-B56C-1D1E9FE7B2E5}" type="presOf" srcId="{7BA525E0-63C8-416A-B87D-8AED20F4E179}" destId="{B7CE7CDC-8BAA-4233-BEC9-DFE59AB61DCB}" srcOrd="0" destOrd="0" presId="urn:microsoft.com/office/officeart/2005/8/layout/default"/>
    <dgm:cxn modelId="{6FC810D5-4CBE-43DD-BD73-AC604F91A904}" type="presOf" srcId="{35B92399-EB7B-45E0-A754-02F35C87B4E7}" destId="{AFEE6B05-FE48-4C24-B9F2-876E4361A1A2}" srcOrd="0" destOrd="0" presId="urn:microsoft.com/office/officeart/2005/8/layout/default"/>
    <dgm:cxn modelId="{2866C0E4-DB3C-47C1-92C4-4AE6CCCB493B}" type="presOf" srcId="{49D308BF-8C3D-4442-9B01-852263A200B0}" destId="{D02748C6-FD5B-4807-9342-E036679515BC}" srcOrd="0" destOrd="0" presId="urn:microsoft.com/office/officeart/2005/8/layout/default"/>
    <dgm:cxn modelId="{D7D57EE9-ABA6-494D-990D-BAF73A1ABB5A}" type="presOf" srcId="{01369E76-E3DB-4044-9775-19CBD5C0E4D4}" destId="{DE8E1866-CCF1-4B30-BDDE-8857945B09B5}" srcOrd="0" destOrd="0" presId="urn:microsoft.com/office/officeart/2005/8/layout/default"/>
    <dgm:cxn modelId="{5536A9EE-9CF1-46B3-87DB-4FBB38521FC6}" srcId="{B89D81FC-996E-4C01-89F6-90A510739BE4}" destId="{55E5C763-4905-465F-954B-39261DE638B6}" srcOrd="5" destOrd="0" parTransId="{B89EC91D-C15C-476E-B6B9-358AB1F97942}" sibTransId="{E345902C-3E9F-4F4D-A51B-7932F2C59474}"/>
    <dgm:cxn modelId="{17C65DAD-BB96-4F2A-B247-C4FEDF162652}" type="presParOf" srcId="{FFD937A3-13F4-4293-9FCB-8DEC1909F95F}" destId="{AFEE6B05-FE48-4C24-B9F2-876E4361A1A2}" srcOrd="0" destOrd="0" presId="urn:microsoft.com/office/officeart/2005/8/layout/default"/>
    <dgm:cxn modelId="{A5C8356B-8642-45C0-89B5-DCB412E76366}" type="presParOf" srcId="{FFD937A3-13F4-4293-9FCB-8DEC1909F95F}" destId="{EC37509B-958B-4AC3-A95F-092B9C6AF5FA}" srcOrd="1" destOrd="0" presId="urn:microsoft.com/office/officeart/2005/8/layout/default"/>
    <dgm:cxn modelId="{A0FBA90D-4A55-4549-8D61-4F78752D22AA}" type="presParOf" srcId="{FFD937A3-13F4-4293-9FCB-8DEC1909F95F}" destId="{D02748C6-FD5B-4807-9342-E036679515BC}" srcOrd="2" destOrd="0" presId="urn:microsoft.com/office/officeart/2005/8/layout/default"/>
    <dgm:cxn modelId="{F29135F5-6508-4707-A481-0CAA8B43AF7A}" type="presParOf" srcId="{FFD937A3-13F4-4293-9FCB-8DEC1909F95F}" destId="{05BB9FE5-4EA6-40B5-BEBF-B33CDB2CA22F}" srcOrd="3" destOrd="0" presId="urn:microsoft.com/office/officeart/2005/8/layout/default"/>
    <dgm:cxn modelId="{EA396764-E97A-406D-90F3-75AEFAE197E6}" type="presParOf" srcId="{FFD937A3-13F4-4293-9FCB-8DEC1909F95F}" destId="{DE8E1866-CCF1-4B30-BDDE-8857945B09B5}" srcOrd="4" destOrd="0" presId="urn:microsoft.com/office/officeart/2005/8/layout/default"/>
    <dgm:cxn modelId="{50A4304A-433B-4785-B33E-B3464012760C}" type="presParOf" srcId="{FFD937A3-13F4-4293-9FCB-8DEC1909F95F}" destId="{5539C42F-AB67-42E7-BDC0-5ED2EDD9D2FD}" srcOrd="5" destOrd="0" presId="urn:microsoft.com/office/officeart/2005/8/layout/default"/>
    <dgm:cxn modelId="{2627D9EA-C0A4-4563-82F7-C0A3000FE087}" type="presParOf" srcId="{FFD937A3-13F4-4293-9FCB-8DEC1909F95F}" destId="{B7CE7CDC-8BAA-4233-BEC9-DFE59AB61DCB}" srcOrd="6" destOrd="0" presId="urn:microsoft.com/office/officeart/2005/8/layout/default"/>
    <dgm:cxn modelId="{D9D51E7F-0B5B-4B38-A740-67FE8DFDE8A0}" type="presParOf" srcId="{FFD937A3-13F4-4293-9FCB-8DEC1909F95F}" destId="{E978C850-E8A3-4FA0-A7F9-37A7D5162095}" srcOrd="7" destOrd="0" presId="urn:microsoft.com/office/officeart/2005/8/layout/default"/>
    <dgm:cxn modelId="{F0363DA1-5B1F-47D7-811C-54EC0AE89BEF}" type="presParOf" srcId="{FFD937A3-13F4-4293-9FCB-8DEC1909F95F}" destId="{55F5D6C8-92FB-4463-BE9E-73A8A2279019}" srcOrd="8" destOrd="0" presId="urn:microsoft.com/office/officeart/2005/8/layout/default"/>
    <dgm:cxn modelId="{0EC2511C-BF85-468C-B9AA-15070A4C0DDB}" type="presParOf" srcId="{FFD937A3-13F4-4293-9FCB-8DEC1909F95F}" destId="{2DE02A2F-3FD4-4719-9A02-C56629D7B6BA}" srcOrd="9" destOrd="0" presId="urn:microsoft.com/office/officeart/2005/8/layout/default"/>
    <dgm:cxn modelId="{A372312C-3236-4F29-92A1-8B4FB214F15A}" type="presParOf" srcId="{FFD937A3-13F4-4293-9FCB-8DEC1909F95F}" destId="{DB854521-24C0-46A8-BECE-DBF3877C80E3}" srcOrd="1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BCDDE-4F14-4FE6-A8A1-589BDA78D392}">
      <dsp:nvSpPr>
        <dsp:cNvPr id="0" name=""/>
        <dsp:cNvSpPr/>
      </dsp:nvSpPr>
      <dsp:spPr>
        <a:xfrm>
          <a:off x="908821" y="105"/>
          <a:ext cx="4093501" cy="19989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A supportive and mutually respectful relationship</a:t>
          </a:r>
        </a:p>
      </dsp:txBody>
      <dsp:txXfrm>
        <a:off x="908821" y="105"/>
        <a:ext cx="4093501" cy="1998910"/>
      </dsp:txXfrm>
    </dsp:sp>
    <dsp:sp modelId="{913C0CFB-4F38-4B06-87F3-4CFF8670ABA8}">
      <dsp:nvSpPr>
        <dsp:cNvPr id="0" name=""/>
        <dsp:cNvSpPr/>
      </dsp:nvSpPr>
      <dsp:spPr>
        <a:xfrm>
          <a:off x="5335475" y="105"/>
          <a:ext cx="4093501" cy="19989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Delivered by an experienced professional but driven by the needs of the mentee</a:t>
          </a:r>
        </a:p>
      </dsp:txBody>
      <dsp:txXfrm>
        <a:off x="5335475" y="105"/>
        <a:ext cx="4093501" cy="1998910"/>
      </dsp:txXfrm>
    </dsp:sp>
    <dsp:sp modelId="{72445FB8-D025-43AB-AA80-46796A11A9A9}">
      <dsp:nvSpPr>
        <dsp:cNvPr id="0" name=""/>
        <dsp:cNvSpPr/>
      </dsp:nvSpPr>
      <dsp:spPr>
        <a:xfrm>
          <a:off x="908821" y="2332167"/>
          <a:ext cx="4093501" cy="19989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A confidential ‘sounding board’ – a way to share ideas and gain feedback</a:t>
          </a:r>
        </a:p>
      </dsp:txBody>
      <dsp:txXfrm>
        <a:off x="908821" y="2332167"/>
        <a:ext cx="4093501" cy="1998910"/>
      </dsp:txXfrm>
    </dsp:sp>
    <dsp:sp modelId="{391599DD-5FF6-4585-8FA0-9466684C4C74}">
      <dsp:nvSpPr>
        <dsp:cNvPr id="0" name=""/>
        <dsp:cNvSpPr/>
      </dsp:nvSpPr>
      <dsp:spPr>
        <a:xfrm>
          <a:off x="5335475" y="2332167"/>
          <a:ext cx="4093501" cy="19989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A process that enables you to grow professionally</a:t>
          </a:r>
        </a:p>
      </dsp:txBody>
      <dsp:txXfrm>
        <a:off x="5335475" y="2332167"/>
        <a:ext cx="4093501" cy="1998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E6B05-FE48-4C24-B9F2-876E4361A1A2}">
      <dsp:nvSpPr>
        <dsp:cNvPr id="0" name=""/>
        <dsp:cNvSpPr/>
      </dsp:nvSpPr>
      <dsp:spPr>
        <a:xfrm>
          <a:off x="559080" y="2151"/>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One way</a:t>
          </a:r>
        </a:p>
      </dsp:txBody>
      <dsp:txXfrm>
        <a:off x="559080" y="2151"/>
        <a:ext cx="2988368" cy="1793021"/>
      </dsp:txXfrm>
    </dsp:sp>
    <dsp:sp modelId="{D02748C6-FD5B-4807-9342-E036679515BC}">
      <dsp:nvSpPr>
        <dsp:cNvPr id="0" name=""/>
        <dsp:cNvSpPr/>
      </dsp:nvSpPr>
      <dsp:spPr>
        <a:xfrm>
          <a:off x="3846286" y="2151"/>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Formal coaching or training</a:t>
          </a:r>
        </a:p>
      </dsp:txBody>
      <dsp:txXfrm>
        <a:off x="3846286" y="2151"/>
        <a:ext cx="2988368" cy="1793021"/>
      </dsp:txXfrm>
    </dsp:sp>
    <dsp:sp modelId="{DE8E1866-CCF1-4B30-BDDE-8857945B09B5}">
      <dsp:nvSpPr>
        <dsp:cNvPr id="0" name=""/>
        <dsp:cNvSpPr/>
      </dsp:nvSpPr>
      <dsp:spPr>
        <a:xfrm>
          <a:off x="7133491" y="2151"/>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Professional careers advice</a:t>
          </a:r>
        </a:p>
      </dsp:txBody>
      <dsp:txXfrm>
        <a:off x="7133491" y="2151"/>
        <a:ext cx="2988368" cy="1793021"/>
      </dsp:txXfrm>
    </dsp:sp>
    <dsp:sp modelId="{B7CE7CDC-8BAA-4233-BEC9-DFE59AB61DCB}">
      <dsp:nvSpPr>
        <dsp:cNvPr id="0" name=""/>
        <dsp:cNvSpPr/>
      </dsp:nvSpPr>
      <dsp:spPr>
        <a:xfrm>
          <a:off x="559080" y="2094009"/>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Academic support</a:t>
          </a:r>
        </a:p>
      </dsp:txBody>
      <dsp:txXfrm>
        <a:off x="559080" y="2094009"/>
        <a:ext cx="2988368" cy="1793021"/>
      </dsp:txXfrm>
    </dsp:sp>
    <dsp:sp modelId="{55F5D6C8-92FB-4463-BE9E-73A8A2279019}">
      <dsp:nvSpPr>
        <dsp:cNvPr id="0" name=""/>
        <dsp:cNvSpPr/>
      </dsp:nvSpPr>
      <dsp:spPr>
        <a:xfrm>
          <a:off x="3846286" y="2094870"/>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Wellbeing support</a:t>
          </a:r>
        </a:p>
      </dsp:txBody>
      <dsp:txXfrm>
        <a:off x="3846286" y="2094870"/>
        <a:ext cx="2988368" cy="1793021"/>
      </dsp:txXfrm>
    </dsp:sp>
    <dsp:sp modelId="{DB854521-24C0-46A8-BECE-DBF3877C80E3}">
      <dsp:nvSpPr>
        <dsp:cNvPr id="0" name=""/>
        <dsp:cNvSpPr/>
      </dsp:nvSpPr>
      <dsp:spPr>
        <a:xfrm>
          <a:off x="7133491" y="2094009"/>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Work experience</a:t>
          </a:r>
        </a:p>
      </dsp:txBody>
      <dsp:txXfrm>
        <a:off x="7133491" y="2094009"/>
        <a:ext cx="2988368" cy="1793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E6B05-FE48-4C24-B9F2-876E4361A1A2}">
      <dsp:nvSpPr>
        <dsp:cNvPr id="0" name=""/>
        <dsp:cNvSpPr/>
      </dsp:nvSpPr>
      <dsp:spPr>
        <a:xfrm>
          <a:off x="559080" y="2151"/>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Exploring industries &amp; job roles</a:t>
          </a:r>
        </a:p>
      </dsp:txBody>
      <dsp:txXfrm>
        <a:off x="559080" y="2151"/>
        <a:ext cx="2988368" cy="1793021"/>
      </dsp:txXfrm>
    </dsp:sp>
    <dsp:sp modelId="{D02748C6-FD5B-4807-9342-E036679515BC}">
      <dsp:nvSpPr>
        <dsp:cNvPr id="0" name=""/>
        <dsp:cNvSpPr/>
      </dsp:nvSpPr>
      <dsp:spPr>
        <a:xfrm>
          <a:off x="3846286" y="2151"/>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Professional networking</a:t>
          </a:r>
        </a:p>
      </dsp:txBody>
      <dsp:txXfrm>
        <a:off x="3846286" y="2151"/>
        <a:ext cx="2988368" cy="1793021"/>
      </dsp:txXfrm>
    </dsp:sp>
    <dsp:sp modelId="{DE8E1866-CCF1-4B30-BDDE-8857945B09B5}">
      <dsp:nvSpPr>
        <dsp:cNvPr id="0" name=""/>
        <dsp:cNvSpPr/>
      </dsp:nvSpPr>
      <dsp:spPr>
        <a:xfrm>
          <a:off x="7133491" y="2151"/>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Writing CVs &amp; covering letters</a:t>
          </a:r>
        </a:p>
      </dsp:txBody>
      <dsp:txXfrm>
        <a:off x="7133491" y="2151"/>
        <a:ext cx="2988368" cy="1793021"/>
      </dsp:txXfrm>
    </dsp:sp>
    <dsp:sp modelId="{B7CE7CDC-8BAA-4233-BEC9-DFE59AB61DCB}">
      <dsp:nvSpPr>
        <dsp:cNvPr id="0" name=""/>
        <dsp:cNvSpPr/>
      </dsp:nvSpPr>
      <dsp:spPr>
        <a:xfrm>
          <a:off x="559080" y="2094009"/>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Interview skills</a:t>
          </a:r>
        </a:p>
      </dsp:txBody>
      <dsp:txXfrm>
        <a:off x="559080" y="2094009"/>
        <a:ext cx="2988368" cy="1793021"/>
      </dsp:txXfrm>
    </dsp:sp>
    <dsp:sp modelId="{55F5D6C8-92FB-4463-BE9E-73A8A2279019}">
      <dsp:nvSpPr>
        <dsp:cNvPr id="0" name=""/>
        <dsp:cNvSpPr/>
      </dsp:nvSpPr>
      <dsp:spPr>
        <a:xfrm>
          <a:off x="3846286" y="2094870"/>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Arial" panose="020B0604020202020204" pitchFamily="34" charset="0"/>
              <a:cs typeface="Arial" panose="020B0604020202020204" pitchFamily="34" charset="0"/>
            </a:rPr>
            <a:t>Further study options</a:t>
          </a:r>
        </a:p>
      </dsp:txBody>
      <dsp:txXfrm>
        <a:off x="3846286" y="2094870"/>
        <a:ext cx="2988368" cy="1793021"/>
      </dsp:txXfrm>
    </dsp:sp>
    <dsp:sp modelId="{DB854521-24C0-46A8-BECE-DBF3877C80E3}">
      <dsp:nvSpPr>
        <dsp:cNvPr id="0" name=""/>
        <dsp:cNvSpPr/>
      </dsp:nvSpPr>
      <dsp:spPr>
        <a:xfrm>
          <a:off x="7133491" y="2094009"/>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Finding work experience</a:t>
          </a:r>
        </a:p>
      </dsp:txBody>
      <dsp:txXfrm>
        <a:off x="7133491" y="2094009"/>
        <a:ext cx="2988368" cy="1793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E6B05-FE48-4C24-B9F2-876E4361A1A2}">
      <dsp:nvSpPr>
        <dsp:cNvPr id="0" name=""/>
        <dsp:cNvSpPr/>
      </dsp:nvSpPr>
      <dsp:spPr>
        <a:xfrm>
          <a:off x="559080" y="2151"/>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Be proactive</a:t>
          </a:r>
        </a:p>
      </dsp:txBody>
      <dsp:txXfrm>
        <a:off x="559080" y="2151"/>
        <a:ext cx="2988368" cy="1793021"/>
      </dsp:txXfrm>
    </dsp:sp>
    <dsp:sp modelId="{D02748C6-FD5B-4807-9342-E036679515BC}">
      <dsp:nvSpPr>
        <dsp:cNvPr id="0" name=""/>
        <dsp:cNvSpPr/>
      </dsp:nvSpPr>
      <dsp:spPr>
        <a:xfrm>
          <a:off x="3846286" y="2151"/>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Respect your mentor’s time</a:t>
          </a:r>
        </a:p>
      </dsp:txBody>
      <dsp:txXfrm>
        <a:off x="3846286" y="2151"/>
        <a:ext cx="2988368" cy="1793021"/>
      </dsp:txXfrm>
    </dsp:sp>
    <dsp:sp modelId="{DE8E1866-CCF1-4B30-BDDE-8857945B09B5}">
      <dsp:nvSpPr>
        <dsp:cNvPr id="0" name=""/>
        <dsp:cNvSpPr/>
      </dsp:nvSpPr>
      <dsp:spPr>
        <a:xfrm>
          <a:off x="7133491" y="2151"/>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Try not to be late or cancel</a:t>
          </a:r>
        </a:p>
      </dsp:txBody>
      <dsp:txXfrm>
        <a:off x="7133491" y="2151"/>
        <a:ext cx="2988368" cy="1793021"/>
      </dsp:txXfrm>
    </dsp:sp>
    <dsp:sp modelId="{B7CE7CDC-8BAA-4233-BEC9-DFE59AB61DCB}">
      <dsp:nvSpPr>
        <dsp:cNvPr id="0" name=""/>
        <dsp:cNvSpPr/>
      </dsp:nvSpPr>
      <dsp:spPr>
        <a:xfrm>
          <a:off x="559080" y="2094009"/>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Prepare well for meetings</a:t>
          </a:r>
        </a:p>
      </dsp:txBody>
      <dsp:txXfrm>
        <a:off x="559080" y="2094009"/>
        <a:ext cx="2988368" cy="1793021"/>
      </dsp:txXfrm>
    </dsp:sp>
    <dsp:sp modelId="{55F5D6C8-92FB-4463-BE9E-73A8A2279019}">
      <dsp:nvSpPr>
        <dsp:cNvPr id="0" name=""/>
        <dsp:cNvSpPr/>
      </dsp:nvSpPr>
      <dsp:spPr>
        <a:xfrm>
          <a:off x="3846286" y="2094870"/>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Keep the relationship professional</a:t>
          </a:r>
        </a:p>
      </dsp:txBody>
      <dsp:txXfrm>
        <a:off x="3846286" y="2094870"/>
        <a:ext cx="2988368" cy="1793021"/>
      </dsp:txXfrm>
    </dsp:sp>
    <dsp:sp modelId="{DB854521-24C0-46A8-BECE-DBF3877C80E3}">
      <dsp:nvSpPr>
        <dsp:cNvPr id="0" name=""/>
        <dsp:cNvSpPr/>
      </dsp:nvSpPr>
      <dsp:spPr>
        <a:xfrm>
          <a:off x="7133491" y="2094009"/>
          <a:ext cx="2988368" cy="17930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a:latin typeface="Arial" panose="020B0604020202020204" pitchFamily="34" charset="0"/>
              <a:cs typeface="Arial" panose="020B0604020202020204" pitchFamily="34" charset="0"/>
            </a:rPr>
            <a:t>Keep communicating!</a:t>
          </a:r>
        </a:p>
      </dsp:txBody>
      <dsp:txXfrm>
        <a:off x="7133491" y="2094009"/>
        <a:ext cx="2988368" cy="17930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08T07:43:25.917"/>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29422 11298 16383 0 0,'4'0'0'0'0,"7"0"0"0"0,5 0 0 0 0,4 0 0 0 0,4 0 0 0 0,1 0 0 0 0,2 0 0 0 0,1 0 0 0 0,4 0 0 0 0,0 0 0 0 0,1 0 0 0 0,2 0 0 0 0,1 0 0 0 0,2 0 0 0 0,4 0 0 0 0,-1 0 0 0 0,-2 0 0 0 0,-5 0 0 0 0,-2 0 0 0 0,-4 0 0 0 0,0 0 0 0 0,-2 0 0 0 0,0 0 0 0 0,0 0 0 0 0,-1 0 0 0 0,0 0 0 0 0,6 0 0 0 0,1 0 0 0 0,4 0 0 0 0,4 0 0 0 0,5 4 0 0 0,5 1 0 0 0,0 6 0 0 0,2 0 0 0 0,-2-2 0 0 0,-8-4 0 0 0,-4 1 0 0 0,-6-5 0 0 0,-3 0 0 0 0,-2-1 0 0 0,3 0 0 0 0,1 0 0 0 0,0 0 0 0 0,-6-1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06T15:51:51.0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30427 3387 16383 0 0,'4'0'0'0'0,"7"0"0"0"0,9 0 0 0 0,6 0 0 0 0,4 0 0 0 0,-1 0 0 0 0,0 0 0 0 0,1 0 0 0 0,-2 0 0 0 0,-2 0 0 0 0,6 0 0 0 0,-1 0 0 0 0,5 0 0 0 0,0 0 0 0 0,-1 0 0 0 0,-3 0 0 0 0,-2 0 0 0 0,-2 0 0 0 0,-1 0 0 0 0,-2 0 0 0 0,1 0 0 0 0,4 0 0 0 0,1 0 0 0 0,0 0 0 0 0,-1 0 0 0 0,0 0 0 0 0,-4 0 0 0 0,1 0 0 0 0,0 0 0 0 0,-1 0 0 0 0,0 0 0 0 0,-1 0 0 0 0,0 0 0 0 0,1 0 0 0 0,0 0 0 0 0,0 0 0 0 0,-1 4 0 0 0,2 1 0 0 0,-2 2 0 0 0,0 1 0 0 0,2 1 0 0 0,-2-1 0 0 0,-3-2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06T16:15:26.006"/>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25585 3069 16383 0 0,'5'0'0'0'0,"10"0"0"0"0,9 0 0 0 0,3 5 0 0 0,-2 6 0 0 0,4 1 0 0 0,2-1 0 0 0,0-3 0 0 0,-1-3 0 0 0,5-1 0 0 0,0-3 0 0 0,-1-1 0 0 0,4 6 0 0 0,3-1 0 0 0,-4 4 0 0 0,-3 2 0 0 0,-5-2 0 0 0,-1 3 0 0 0,0-2 0 0 0,-1-1 0 0 0,-1-4 0 0 0,1-1 0 0 0,0-2 0 0 0,-1-1 0 0 0,1-1 0 0 0,1 0 0 0 0,0-1 0 0 0,-1 1 0 0 0,1 0 0 0 0,-2-2 0 0 0,2 2 0 0 0,0 0 0 0 0,-1 0 0 0 0,1 0 0 0 0,0 0 0 0 0,-1 0 0 0 0,1-4 0 0 0,-2-2 0 0 0,2-5 0 0 0,0 0 0 0 0,-1 2 0 0 0,1 2 0 0 0,-5 2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06T16:15:26.007"/>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22516 14819 16383 0 0,'5'0'0'0'0,"10"0"0"0"0,8 0 0 0 0,10 0 0 0 0,3 0 0 0 0,4 0 0 0 0,1 0 0 0 0,-1 0 0 0 0,-4 0 0 0 0,2 0 0 0 0,-1 0 0 0 0,-2 0 0 0 0,-3 0 0 0 0,-2 0 0 0 0,0 0 0 0 0,-2 0 0 0 0,-2-5 0 0 0,2-2 0 0 0,-1 2 0 0 0,5-4 0 0 0,5-1 0 0 0,3 2 0 0 0,3 2 0 0 0,-2 2 0 0 0,3 2 0 0 0,-2 1 0 0 0,2 1 0 0 0,-4 0 0 0 0,-2 0 0 0 0,-3 1 0 0 0,-4-1 0 0 0,-2 0 0 0 0,-1 0 0 0 0,0 0 0 0 0,-1 0 0 0 0,-1 0 0 0 0,-3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08T07:43:26.371"/>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23918 15505 16383 0 0,'5'0'0'0'0,"5"0"0"0"0,6 0 0 0 0,5 0 0 0 0,3 0 0 0 0,1 0 0 0 0,2 0 0 0 0,1 0 0 0 0,3 4 0 0 0,2 1 0 0 0,-1 2 0 0 0,0-3 0 0 0,-3-1 0 0 0,-1-1 0 0 0,0 0 0 0 0,-2-2 0 0 0,0 4 0 0 0,0 2 0 0 0,0 0 0 0 0,0-2 0 0 0,0-2 0 0 0,-4 5 0 0 0,-2 0 0 0 0,5 3 0 0 0,2 1 0 0 0,2-3 0 0 0,3-1 0 0 0,3-3 0 0 0,-2-2 0 0 0,-1 4 0 0 0,-3-1 0 0 0,1 0 0 0 0,-4-1 0 0 0,1-1 0 0 0,0 4 0 0 0,-2-1 0 0 0,0 0 0 0 0,6-1 0 0 0,1-2 0 0 0,0-2 0 0 0,-3 0 0 0 0,1-1 0 0 0,-1 0 0 0 0,-2 0 0 0 0,-1 0 0 0 0,0-1 0 0 0,0 1 0 0 0,5 0 0 0 0,1 0 0 0 0,-1 4 0 0 0,3 3 0 0 0,2-2 0 0 0,-2 0 0 0 0,-2-2 0 0 0,-3-2 0 0 0,4 1 0 0 0,-1-1 0 0 0,0-1 0 0 0,-1-1 0 0 0,-6 1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08T07:43:26.605"/>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22834 6324 16383 0 0,'4'0'0'0'0,"7"0"0"0"0,5 0 0 0 0,4 0 0 0 0,4 0 0 0 0,1 0 0 0 0,2 0 0 0 0,1 0 0 0 0,-2 0 0 0 0,2 0 0 0 0,-1 0 0 0 0,0 0 0 0 0,-2 0 0 0 0,2 0 0 0 0,-1 0 0 0 0,0 0 0 0 0,0 0 0 0 0,0 0 0 0 0,0 0 0 0 0,0 0 0 0 0,0 0 0 0 0,1 0 0 0 0,-2 0 0 0 0,2 0 0 0 0,-2 0 0 0 0,2 0 0 0 0,0 0 0 0 0,-2 0 0 0 0,2 0 0 0 0,3 0 0 0 0,6 0 0 0 0,2 0 0 0 0,-1 0 0 0 0,-4 0 0 0 0,-6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813CF-FB3B-46ED-939D-4C453094484D}"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7818E-9A77-4C5D-B3DE-776980A6F9B5}" type="slidenum">
              <a:rPr lang="en-GB" smtClean="0"/>
              <a:t>‹#›</a:t>
            </a:fld>
            <a:endParaRPr lang="en-GB"/>
          </a:p>
        </p:txBody>
      </p:sp>
    </p:spTree>
    <p:extLst>
      <p:ext uri="{BB962C8B-B14F-4D97-AF65-F5344CB8AC3E}">
        <p14:creationId xmlns:p14="http://schemas.microsoft.com/office/powerpoint/2010/main" val="778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r>
              <a:rPr lang="en-US" sz="900" dirty="0"/>
            </a:br>
            <a:r>
              <a:rPr lang="en-US" sz="900" dirty="0"/>
              <a:t>I</a:t>
            </a:r>
            <a:r>
              <a:rPr lang="en-GB" sz="1800" b="0" i="0" dirty="0">
                <a:solidFill>
                  <a:srgbClr val="000000"/>
                </a:solidFill>
                <a:effectLst/>
                <a:latin typeface="Calibri" panose="020F0502020204030204" pitchFamily="34" charset="0"/>
              </a:rPr>
              <a:t>n 2016, the QMUL Postgraduate School of Law launched the PG Law Mentoring Programme at its Centre for Commercial Law Studies as an additional way of assisting our LLM and MSc students in their professional development. In 2021, close to 100 student received legal advice and guidance from senior professionals.  </a:t>
            </a:r>
            <a:endParaRPr lang="en-GB" sz="11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1100" b="0" i="0" dirty="0">
              <a:solidFill>
                <a:srgbClr val="000000"/>
              </a:solidFill>
              <a:effectLst/>
              <a:latin typeface="Segoe UI" panose="020B0502040204020203" pitchFamily="34" charset="0"/>
            </a:endParaRPr>
          </a:p>
          <a:p>
            <a:pPr algn="l" rtl="0" fontAlgn="base"/>
            <a:r>
              <a:rPr lang="en-GB" sz="1800" b="1" i="0" dirty="0">
                <a:solidFill>
                  <a:srgbClr val="000000"/>
                </a:solidFill>
                <a:effectLst/>
                <a:latin typeface="Calibri" panose="020F0502020204030204" pitchFamily="34" charset="0"/>
              </a:rPr>
              <a:t>PG Law Mentors are</a:t>
            </a:r>
            <a:r>
              <a:rPr lang="en-GB" sz="1800" b="0" i="0" dirty="0">
                <a:solidFill>
                  <a:srgbClr val="000000"/>
                </a:solidFill>
                <a:effectLst/>
                <a:latin typeface="Calibri" panose="020F0502020204030204" pitchFamily="34" charset="0"/>
              </a:rPr>
              <a:t> either UK based or work across Europe and certain global work destinations. They are mid to senior-level solicitors, barristers, legal consultants, industry executives, etc., many of them are QMUL alumni. Amongst others, current mentors come from Allen &amp; </a:t>
            </a:r>
            <a:r>
              <a:rPr lang="en-GB" sz="1800" b="0" i="0" dirty="0" err="1">
                <a:solidFill>
                  <a:srgbClr val="000000"/>
                </a:solidFill>
                <a:effectLst/>
                <a:latin typeface="Calibri" panose="020F0502020204030204" pitchFamily="34" charset="0"/>
              </a:rPr>
              <a:t>Overy</a:t>
            </a:r>
            <a:r>
              <a:rPr lang="en-GB" sz="1800" b="0" i="0" dirty="0">
                <a:solidFill>
                  <a:srgbClr val="000000"/>
                </a:solidFill>
                <a:effectLst/>
                <a:latin typeface="Calibri" panose="020F0502020204030204" pitchFamily="34" charset="0"/>
              </a:rPr>
              <a:t>, Ashurst, BP, 20 Essex Street Chambers, Deloitte, Dentons, Morgan Stanley, Norton Rose Fulbright, Philip Morris, </a:t>
            </a:r>
            <a:r>
              <a:rPr lang="en-GB" sz="1800" b="0" i="0" dirty="0" err="1">
                <a:solidFill>
                  <a:srgbClr val="000000"/>
                </a:solidFill>
                <a:effectLst/>
                <a:latin typeface="Calibri" panose="020F0502020204030204" pitchFamily="34" charset="0"/>
              </a:rPr>
              <a:t>Preiskel&amp;Co</a:t>
            </a:r>
            <a:r>
              <a:rPr lang="en-GB" sz="1800" b="0" i="0" dirty="0">
                <a:solidFill>
                  <a:srgbClr val="000000"/>
                </a:solidFill>
                <a:effectLst/>
                <a:latin typeface="Calibri" panose="020F0502020204030204" pitchFamily="34" charset="0"/>
              </a:rPr>
              <a:t>, and Westminster Parliament.  </a:t>
            </a:r>
            <a:endParaRPr lang="en-GB" sz="11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1100" b="0" i="0" dirty="0">
              <a:solidFill>
                <a:srgbClr val="000000"/>
              </a:solidFill>
              <a:effectLst/>
              <a:latin typeface="Segoe UI" panose="020B0502040204020203" pitchFamily="34" charset="0"/>
            </a:endParaRPr>
          </a:p>
          <a:p>
            <a:pPr algn="l" rtl="0" fontAlgn="base"/>
            <a:r>
              <a:rPr lang="en-GB" sz="2800" b="1" i="0" u="none" strike="noStrike" dirty="0">
                <a:solidFill>
                  <a:srgbClr val="000000"/>
                </a:solidFill>
                <a:effectLst/>
                <a:latin typeface="Calibri" panose="020F0502020204030204" pitchFamily="34" charset="0"/>
              </a:rPr>
              <a:t>An opportunity for the mentee to gain an outside perspective on their career situation.</a:t>
            </a:r>
            <a:r>
              <a:rPr lang="en-GB" sz="2800" b="0" i="0" dirty="0">
                <a:solidFill>
                  <a:srgbClr val="000000"/>
                </a:solidFill>
                <a:effectLst/>
                <a:latin typeface="Calibri" panose="020F0502020204030204" pitchFamily="34" charset="0"/>
              </a:rPr>
              <a:t>​</a:t>
            </a:r>
            <a:endParaRPr lang="en-GB" sz="2800" b="0" i="0" dirty="0">
              <a:solidFill>
                <a:srgbClr val="444444"/>
              </a:solidFill>
              <a:effectLst/>
              <a:latin typeface="Calibri" panose="020F0502020204030204" pitchFamily="34" charset="0"/>
            </a:endParaRPr>
          </a:p>
          <a:p>
            <a:pPr algn="l" rtl="0" fontAlgn="base"/>
            <a:r>
              <a:rPr lang="en-GB" sz="2800" b="0" i="0" dirty="0">
                <a:solidFill>
                  <a:srgbClr val="000000"/>
                </a:solidFill>
                <a:effectLst/>
                <a:latin typeface="Calibri" panose="020F0502020204030204" pitchFamily="34" charset="0"/>
              </a:rPr>
              <a:t>​</a:t>
            </a:r>
            <a:endParaRPr lang="en-GB" sz="2800" b="0" i="0" dirty="0">
              <a:solidFill>
                <a:srgbClr val="444444"/>
              </a:solidFill>
              <a:effectLst/>
              <a:latin typeface="Calibri" panose="020F0502020204030204" pitchFamily="34" charset="0"/>
            </a:endParaRPr>
          </a:p>
          <a:p>
            <a:pPr algn="l" rtl="0" fontAlgn="base"/>
            <a:r>
              <a:rPr lang="en-GB" sz="2800" b="0" i="0" u="none" strike="noStrike" dirty="0">
                <a:solidFill>
                  <a:srgbClr val="000000"/>
                </a:solidFill>
                <a:effectLst/>
                <a:latin typeface="Calibri" panose="020F0502020204030204" pitchFamily="34" charset="0"/>
              </a:rPr>
              <a:t>The mentor guides with his / her own example</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GB" sz="2800" b="0" i="0" dirty="0">
                <a:solidFill>
                  <a:srgbClr val="000000"/>
                </a:solidFill>
                <a:effectLst/>
                <a:latin typeface="Calibri" panose="020F0502020204030204" pitchFamily="34" charset="0"/>
              </a:rPr>
              <a:t>​</a:t>
            </a:r>
            <a:endParaRPr lang="en-GB" sz="2800" b="0" i="0" dirty="0">
              <a:solidFill>
                <a:srgbClr val="444444"/>
              </a:solidFill>
              <a:effectLst/>
              <a:latin typeface="Calibri" panose="020F0502020204030204" pitchFamily="34" charset="0"/>
            </a:endParaRPr>
          </a:p>
          <a:p>
            <a:pPr algn="l" rtl="0" fontAlgn="base"/>
            <a:r>
              <a:rPr lang="en-GB" sz="2800" b="0" i="0" u="none" strike="noStrike" dirty="0">
                <a:solidFill>
                  <a:srgbClr val="000000"/>
                </a:solidFill>
                <a:effectLst/>
                <a:latin typeface="Calibri" panose="020F0502020204030204" pitchFamily="34" charset="0"/>
              </a:rPr>
              <a:t>First-hand insight into the working of companies and legal firms (especially important for international Postgraduate students)</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GB" sz="2800" b="0" i="0" dirty="0">
                <a:solidFill>
                  <a:srgbClr val="000000"/>
                </a:solidFill>
                <a:effectLst/>
                <a:latin typeface="Calibri" panose="020F0502020204030204" pitchFamily="34" charset="0"/>
              </a:rPr>
              <a:t>​</a:t>
            </a:r>
            <a:endParaRPr lang="en-GB" sz="2800" b="0" i="0" dirty="0">
              <a:solidFill>
                <a:srgbClr val="444444"/>
              </a:solidFill>
              <a:effectLst/>
              <a:latin typeface="Calibri" panose="020F0502020204030204" pitchFamily="34" charset="0"/>
            </a:endParaRPr>
          </a:p>
          <a:p>
            <a:pPr defTabSz="914400">
              <a:lnSpc>
                <a:spcPct val="90000"/>
              </a:lnSpc>
              <a:spcAft>
                <a:spcPts val="600"/>
              </a:spcAft>
            </a:pPr>
            <a:endParaRPr lang="en-US" sz="900" dirty="0"/>
          </a:p>
        </p:txBody>
      </p:sp>
      <p:sp>
        <p:nvSpPr>
          <p:cNvPr id="4" name="Slide Number Placeholder 3"/>
          <p:cNvSpPr>
            <a:spLocks noGrp="1"/>
          </p:cNvSpPr>
          <p:nvPr>
            <p:ph type="sldNum" sz="quarter" idx="5"/>
          </p:nvPr>
        </p:nvSpPr>
        <p:spPr/>
        <p:txBody>
          <a:bodyPr/>
          <a:lstStyle/>
          <a:p>
            <a:fld id="{00942D00-D33B-6747-961F-9152114FB45F}" type="slidenum">
              <a:rPr lang="en-US" smtClean="0"/>
              <a:t>1</a:t>
            </a:fld>
            <a:endParaRPr lang="en-US"/>
          </a:p>
        </p:txBody>
      </p:sp>
    </p:spTree>
    <p:extLst>
      <p:ext uri="{BB962C8B-B14F-4D97-AF65-F5344CB8AC3E}">
        <p14:creationId xmlns:p14="http://schemas.microsoft.com/office/powerpoint/2010/main" val="51108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Phil to add info</a:t>
            </a:r>
          </a:p>
        </p:txBody>
      </p:sp>
      <p:sp>
        <p:nvSpPr>
          <p:cNvPr id="4" name="Slide Number Placeholder 3"/>
          <p:cNvSpPr>
            <a:spLocks noGrp="1"/>
          </p:cNvSpPr>
          <p:nvPr>
            <p:ph type="sldNum" sz="quarter" idx="10"/>
          </p:nvPr>
        </p:nvSpPr>
        <p:spPr/>
        <p:txBody>
          <a:bodyPr/>
          <a:lstStyle/>
          <a:p>
            <a:fld id="{00942D00-D33B-6747-961F-9152114FB45F}" type="slidenum">
              <a:rPr lang="en-US" smtClean="0"/>
              <a:t>15</a:t>
            </a:fld>
            <a:endParaRPr lang="en-US"/>
          </a:p>
        </p:txBody>
      </p:sp>
    </p:spTree>
    <p:extLst>
      <p:ext uri="{BB962C8B-B14F-4D97-AF65-F5344CB8AC3E}">
        <p14:creationId xmlns:p14="http://schemas.microsoft.com/office/powerpoint/2010/main" val="2015737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942D00-D33B-6747-961F-9152114FB45F}" type="slidenum">
              <a:rPr lang="en-US" smtClean="0"/>
              <a:t>22</a:t>
            </a:fld>
            <a:endParaRPr lang="en-US"/>
          </a:p>
        </p:txBody>
      </p:sp>
    </p:spTree>
    <p:extLst>
      <p:ext uri="{BB962C8B-B14F-4D97-AF65-F5344CB8AC3E}">
        <p14:creationId xmlns:p14="http://schemas.microsoft.com/office/powerpoint/2010/main" val="82095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cs typeface="Times New Roman" panose="02020603050405020304" pitchFamily="18" charset="0"/>
              </a:rPr>
              <a:t>As the profile of mentoring, as standard business practice, continues to rise it is no surprise that many organisations are getting on board with the idea and helping to facilitate the process, including at student level.  These include a range of private organisations and not-for-profits specifically existing to support the facilitation of mentoring relationships, as well as a number of established professional bodies who have now integrated career mentoring into their offer. If you would like to browse these organisations, and see where they can take you, please read the attached document. You should note that some will be focused on particular industries or have certain eligibility criteria but we have tried only to promote organisations that incur no cost to the mentee.</a:t>
            </a:r>
            <a:endParaRPr lang="en-GB"/>
          </a:p>
        </p:txBody>
      </p:sp>
      <p:sp>
        <p:nvSpPr>
          <p:cNvPr id="4" name="Slide Number Placeholder 3"/>
          <p:cNvSpPr>
            <a:spLocks noGrp="1"/>
          </p:cNvSpPr>
          <p:nvPr>
            <p:ph type="sldNum" sz="quarter" idx="10"/>
          </p:nvPr>
        </p:nvSpPr>
        <p:spPr/>
        <p:txBody>
          <a:bodyPr/>
          <a:lstStyle/>
          <a:p>
            <a:fld id="{00942D00-D33B-6747-961F-9152114FB45F}" type="slidenum">
              <a:rPr lang="en-US" smtClean="0"/>
              <a:t>25</a:t>
            </a:fld>
            <a:endParaRPr lang="en-US"/>
          </a:p>
        </p:txBody>
      </p:sp>
    </p:spTree>
    <p:extLst>
      <p:ext uri="{BB962C8B-B14F-4D97-AF65-F5344CB8AC3E}">
        <p14:creationId xmlns:p14="http://schemas.microsoft.com/office/powerpoint/2010/main" val="1184114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don’t receive a response right away, try not to be too disheartened and perhaps try reaching out to someone else.</a:t>
            </a:r>
          </a:p>
          <a:p>
            <a:endParaRPr lang="en-GB" dirty="0"/>
          </a:p>
        </p:txBody>
      </p:sp>
      <p:sp>
        <p:nvSpPr>
          <p:cNvPr id="4" name="Slide Number Placeholder 3"/>
          <p:cNvSpPr>
            <a:spLocks noGrp="1"/>
          </p:cNvSpPr>
          <p:nvPr>
            <p:ph type="sldNum" sz="quarter" idx="10"/>
          </p:nvPr>
        </p:nvSpPr>
        <p:spPr/>
        <p:txBody>
          <a:bodyPr/>
          <a:lstStyle/>
          <a:p>
            <a:fld id="{00942D00-D33B-6747-961F-9152114FB45F}" type="slidenum">
              <a:rPr lang="en-US" smtClean="0"/>
              <a:t>26</a:t>
            </a:fld>
            <a:endParaRPr lang="en-US"/>
          </a:p>
        </p:txBody>
      </p:sp>
    </p:spTree>
    <p:extLst>
      <p:ext uri="{BB962C8B-B14F-4D97-AF65-F5344CB8AC3E}">
        <p14:creationId xmlns:p14="http://schemas.microsoft.com/office/powerpoint/2010/main" val="3263744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942D00-D33B-6747-961F-9152114FB45F}" type="slidenum">
              <a:rPr lang="en-US" smtClean="0"/>
              <a:t>27</a:t>
            </a:fld>
            <a:endParaRPr lang="en-US"/>
          </a:p>
        </p:txBody>
      </p:sp>
    </p:spTree>
    <p:extLst>
      <p:ext uri="{BB962C8B-B14F-4D97-AF65-F5344CB8AC3E}">
        <p14:creationId xmlns:p14="http://schemas.microsoft.com/office/powerpoint/2010/main" val="1680604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42D00-D33B-6747-961F-9152114FB45F}" type="slidenum">
              <a:rPr lang="en-US" smtClean="0"/>
              <a:t>28</a:t>
            </a:fld>
            <a:endParaRPr lang="en-US"/>
          </a:p>
        </p:txBody>
      </p:sp>
    </p:spTree>
    <p:extLst>
      <p:ext uri="{BB962C8B-B14F-4D97-AF65-F5344CB8AC3E}">
        <p14:creationId xmlns:p14="http://schemas.microsoft.com/office/powerpoint/2010/main" val="3113271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942D00-D33B-6747-961F-9152114FB45F}" type="slidenum">
              <a:rPr lang="en-US" smtClean="0"/>
              <a:t>29</a:t>
            </a:fld>
            <a:endParaRPr lang="en-US"/>
          </a:p>
        </p:txBody>
      </p:sp>
    </p:spTree>
    <p:extLst>
      <p:ext uri="{BB962C8B-B14F-4D97-AF65-F5344CB8AC3E}">
        <p14:creationId xmlns:p14="http://schemas.microsoft.com/office/powerpoint/2010/main" val="796031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p:spPr>
        <p:txBody>
          <a:bodyPr/>
          <a:lstStyle/>
          <a:p>
            <a:pPr marL="171450" indent="-171450" eaLnBrk="1" hangingPunct="1">
              <a:buFontTx/>
              <a:buChar char="-"/>
            </a:pPr>
            <a:endParaRPr lang="en-GB" altLang="en-US" dirty="0"/>
          </a:p>
        </p:txBody>
      </p:sp>
      <p:sp>
        <p:nvSpPr>
          <p:cNvPr id="1126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CB6D25-3A86-4BFD-963A-8C21F2A0F0DA}" type="slidenum">
              <a:rPr lang="en-GB" altLang="en-US" smtClean="0">
                <a:latin typeface="Arial" panose="020B0604020202020204" pitchFamily="34" charset="0"/>
              </a:rPr>
              <a:pPr/>
              <a:t>31</a:t>
            </a:fld>
            <a:endParaRPr lang="en-GB" altLang="en-US">
              <a:latin typeface="Arial" panose="020B0604020202020204" pitchFamily="34" charset="0"/>
            </a:endParaRPr>
          </a:p>
        </p:txBody>
      </p:sp>
    </p:spTree>
    <p:extLst>
      <p:ext uri="{BB962C8B-B14F-4D97-AF65-F5344CB8AC3E}">
        <p14:creationId xmlns:p14="http://schemas.microsoft.com/office/powerpoint/2010/main" val="2967472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p:spPr>
        <p:txBody>
          <a:bodyPr/>
          <a:lstStyle/>
          <a:p>
            <a:pPr marL="171450" indent="-171450" eaLnBrk="1" hangingPunct="1">
              <a:buFontTx/>
              <a:buChar char="-"/>
            </a:pPr>
            <a:endParaRPr lang="en-GB" altLang="en-US" dirty="0"/>
          </a:p>
        </p:txBody>
      </p:sp>
      <p:sp>
        <p:nvSpPr>
          <p:cNvPr id="1126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CB6D25-3A86-4BFD-963A-8C21F2A0F0DA}" type="slidenum">
              <a:rPr lang="en-GB" altLang="en-US" smtClean="0">
                <a:latin typeface="Arial" panose="020B0604020202020204" pitchFamily="34" charset="0"/>
              </a:rPr>
              <a:pPr/>
              <a:t>32</a:t>
            </a:fld>
            <a:endParaRPr lang="en-GB" altLang="en-US">
              <a:latin typeface="Arial" panose="020B0604020202020204" pitchFamily="34" charset="0"/>
            </a:endParaRPr>
          </a:p>
        </p:txBody>
      </p:sp>
    </p:spTree>
    <p:extLst>
      <p:ext uri="{BB962C8B-B14F-4D97-AF65-F5344CB8AC3E}">
        <p14:creationId xmlns:p14="http://schemas.microsoft.com/office/powerpoint/2010/main" val="741273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noChangeArrowheads="1"/>
          </p:cNvSpPr>
          <p:nvPr>
            <p:ph type="body" idx="1"/>
          </p:nvPr>
        </p:nvSpPr>
        <p:spPr>
          <a:noFill/>
        </p:spPr>
        <p:txBody>
          <a:bodyPr/>
          <a:lstStyle/>
          <a:p>
            <a:pPr marL="171450" indent="-171450" eaLnBrk="1" hangingPunct="1">
              <a:buFontTx/>
              <a:buChar char="-"/>
            </a:pPr>
            <a:endParaRPr lang="en-GB" altLang="en-US" dirty="0"/>
          </a:p>
        </p:txBody>
      </p:sp>
      <p:sp>
        <p:nvSpPr>
          <p:cNvPr id="1126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CB6D25-3A86-4BFD-963A-8C21F2A0F0DA}" type="slidenum">
              <a:rPr lang="en-GB" altLang="en-US" smtClean="0">
                <a:latin typeface="Arial" panose="020B0604020202020204" pitchFamily="34" charset="0"/>
              </a:rPr>
              <a:pPr/>
              <a:t>33</a:t>
            </a:fld>
            <a:endParaRPr lang="en-GB" altLang="en-US">
              <a:latin typeface="Arial" panose="020B0604020202020204" pitchFamily="34" charset="0"/>
            </a:endParaRPr>
          </a:p>
        </p:txBody>
      </p:sp>
    </p:spTree>
    <p:extLst>
      <p:ext uri="{BB962C8B-B14F-4D97-AF65-F5344CB8AC3E}">
        <p14:creationId xmlns:p14="http://schemas.microsoft.com/office/powerpoint/2010/main" val="411537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Activity:</a:t>
            </a:r>
            <a:r>
              <a:rPr lang="en-GB" altLang="en-US" b="1" baseline="0" dirty="0"/>
              <a:t> </a:t>
            </a:r>
            <a:r>
              <a:rPr lang="en-GB" altLang="en-US" b="1" dirty="0"/>
              <a:t>I’m keen to start by finding out what your experience of mentoring is</a:t>
            </a:r>
            <a:r>
              <a:rPr lang="en-GB" altLang="en-US" b="1" baseline="0" dirty="0"/>
              <a:t>, could you please indicate if you:</a:t>
            </a:r>
          </a:p>
          <a:p>
            <a:endParaRPr lang="en-GB" altLang="en-US" baseline="0" dirty="0"/>
          </a:p>
          <a:p>
            <a:pPr marL="285750" indent="-285750">
              <a:buFont typeface="Arial" panose="020B0604020202020204" pitchFamily="34" charset="0"/>
              <a:buChar char="•"/>
              <a:defRPr/>
            </a:pPr>
            <a:r>
              <a:rPr lang="en-GB" altLang="en-US" sz="900" dirty="0"/>
              <a:t>Have you been a mentor? (either formally/informally)</a:t>
            </a:r>
          </a:p>
          <a:p>
            <a:pPr marL="285750" indent="-285750">
              <a:buFont typeface="Arial" panose="020B0604020202020204" pitchFamily="34" charset="0"/>
              <a:buChar char="•"/>
              <a:defRPr/>
            </a:pPr>
            <a:r>
              <a:rPr lang="en-GB" altLang="en-US" sz="900" dirty="0"/>
              <a:t>Have you been a mentee?</a:t>
            </a:r>
          </a:p>
          <a:p>
            <a:pPr marL="285750" indent="-285750">
              <a:buFont typeface="Arial" panose="020B0604020202020204" pitchFamily="34" charset="0"/>
              <a:buChar char="•"/>
              <a:defRPr/>
            </a:pPr>
            <a:r>
              <a:rPr lang="en-GB" altLang="en-US" sz="900" dirty="0"/>
              <a:t>Are you completely brand new to mentoring?</a:t>
            </a:r>
          </a:p>
          <a:p>
            <a:endParaRPr lang="en-GB" altLang="en-US" dirty="0"/>
          </a:p>
          <a:p>
            <a:r>
              <a:rPr lang="en-GB" altLang="en-US" dirty="0"/>
              <a:t>This session is aimed at those who are completely brand new to mentoring, but for those who aren’t new to it, please do feel free to share your experiences with the group as we go through the session!</a:t>
            </a:r>
          </a:p>
        </p:txBody>
      </p:sp>
      <p:sp>
        <p:nvSpPr>
          <p:cNvPr id="4" name="Slide Number Placeholder 3"/>
          <p:cNvSpPr>
            <a:spLocks noGrp="1"/>
          </p:cNvSpPr>
          <p:nvPr>
            <p:ph type="sldNum" sz="quarter" idx="10"/>
          </p:nvPr>
        </p:nvSpPr>
        <p:spPr/>
        <p:txBody>
          <a:bodyPr/>
          <a:lstStyle/>
          <a:p>
            <a:fld id="{00942D00-D33B-6747-961F-9152114FB45F}" type="slidenum">
              <a:rPr lang="en-US" smtClean="0"/>
              <a:t>2</a:t>
            </a:fld>
            <a:endParaRPr lang="en-US"/>
          </a:p>
        </p:txBody>
      </p:sp>
    </p:spTree>
    <p:extLst>
      <p:ext uri="{BB962C8B-B14F-4D97-AF65-F5344CB8AC3E}">
        <p14:creationId xmlns:p14="http://schemas.microsoft.com/office/powerpoint/2010/main" val="791747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42D00-D33B-6747-961F-9152114FB45F}" type="slidenum">
              <a:rPr lang="en-US" smtClean="0"/>
              <a:t>36</a:t>
            </a:fld>
            <a:endParaRPr lang="en-US"/>
          </a:p>
        </p:txBody>
      </p:sp>
    </p:spTree>
    <p:extLst>
      <p:ext uri="{BB962C8B-B14F-4D97-AF65-F5344CB8AC3E}">
        <p14:creationId xmlns:p14="http://schemas.microsoft.com/office/powerpoint/2010/main" val="303652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00942D00-D33B-6747-961F-9152114FB45F}" type="slidenum">
              <a:rPr lang="en-US" smtClean="0"/>
              <a:t>3</a:t>
            </a:fld>
            <a:endParaRPr lang="en-US"/>
          </a:p>
        </p:txBody>
      </p:sp>
    </p:spTree>
    <p:extLst>
      <p:ext uri="{BB962C8B-B14F-4D97-AF65-F5344CB8AC3E}">
        <p14:creationId xmlns:p14="http://schemas.microsoft.com/office/powerpoint/2010/main" val="77451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are lots of definitions out there but I like this one which says…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Also, more simply put, career mentoring can be powerful and have a hugely positive impact on both mentor and mentee.</a:t>
            </a:r>
          </a:p>
        </p:txBody>
      </p:sp>
      <p:sp>
        <p:nvSpPr>
          <p:cNvPr id="4" name="Slide Number Placeholder 3"/>
          <p:cNvSpPr>
            <a:spLocks noGrp="1"/>
          </p:cNvSpPr>
          <p:nvPr>
            <p:ph type="sldNum" sz="quarter" idx="10"/>
          </p:nvPr>
        </p:nvSpPr>
        <p:spPr/>
        <p:txBody>
          <a:bodyPr/>
          <a:lstStyle/>
          <a:p>
            <a:fld id="{00942D00-D33B-6747-961F-9152114FB45F}" type="slidenum">
              <a:rPr lang="en-US" smtClean="0"/>
              <a:t>5</a:t>
            </a:fld>
            <a:endParaRPr lang="en-US"/>
          </a:p>
        </p:txBody>
      </p:sp>
    </p:spTree>
    <p:extLst>
      <p:ext uri="{BB962C8B-B14F-4D97-AF65-F5344CB8AC3E}">
        <p14:creationId xmlns:p14="http://schemas.microsoft.com/office/powerpoint/2010/main" val="108758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0942D00-D33B-6747-961F-9152114FB45F}" type="slidenum">
              <a:rPr lang="en-US" smtClean="0"/>
              <a:t>6</a:t>
            </a:fld>
            <a:endParaRPr lang="en-US"/>
          </a:p>
        </p:txBody>
      </p:sp>
    </p:spTree>
    <p:extLst>
      <p:ext uri="{BB962C8B-B14F-4D97-AF65-F5344CB8AC3E}">
        <p14:creationId xmlns:p14="http://schemas.microsoft.com/office/powerpoint/2010/main" val="6379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Activity TBC</a:t>
            </a:r>
          </a:p>
        </p:txBody>
      </p:sp>
      <p:sp>
        <p:nvSpPr>
          <p:cNvPr id="4" name="Slide Number Placeholder 3"/>
          <p:cNvSpPr>
            <a:spLocks noGrp="1"/>
          </p:cNvSpPr>
          <p:nvPr>
            <p:ph type="sldNum" sz="quarter" idx="10"/>
          </p:nvPr>
        </p:nvSpPr>
        <p:spPr/>
        <p:txBody>
          <a:bodyPr/>
          <a:lstStyle/>
          <a:p>
            <a:fld id="{00942D00-D33B-6747-961F-9152114FB45F}" type="slidenum">
              <a:rPr lang="en-US" smtClean="0"/>
              <a:t>9</a:t>
            </a:fld>
            <a:endParaRPr lang="en-US"/>
          </a:p>
        </p:txBody>
      </p:sp>
    </p:spTree>
    <p:extLst>
      <p:ext uri="{BB962C8B-B14F-4D97-AF65-F5344CB8AC3E}">
        <p14:creationId xmlns:p14="http://schemas.microsoft.com/office/powerpoint/2010/main" val="132182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 centres</a:t>
            </a:r>
          </a:p>
          <a:p>
            <a:r>
              <a:rPr lang="en-GB" dirty="0"/>
              <a:t>Psychometric testing</a:t>
            </a:r>
          </a:p>
        </p:txBody>
      </p:sp>
      <p:sp>
        <p:nvSpPr>
          <p:cNvPr id="4" name="Slide Number Placeholder 3"/>
          <p:cNvSpPr>
            <a:spLocks noGrp="1"/>
          </p:cNvSpPr>
          <p:nvPr>
            <p:ph type="sldNum" sz="quarter" idx="5"/>
          </p:nvPr>
        </p:nvSpPr>
        <p:spPr/>
        <p:txBody>
          <a:bodyPr/>
          <a:lstStyle/>
          <a:p>
            <a:fld id="{00942D00-D33B-6747-961F-9152114FB45F}" type="slidenum">
              <a:rPr lang="en-US" smtClean="0"/>
              <a:t>10</a:t>
            </a:fld>
            <a:endParaRPr lang="en-US"/>
          </a:p>
        </p:txBody>
      </p:sp>
    </p:spTree>
    <p:extLst>
      <p:ext uri="{BB962C8B-B14F-4D97-AF65-F5344CB8AC3E}">
        <p14:creationId xmlns:p14="http://schemas.microsoft.com/office/powerpoint/2010/main" val="53382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you might be thinking, where do I even start with finding a mentor?! This next part of the session will help you think about ways in which you can find yourself a mentor.</a:t>
            </a:r>
          </a:p>
        </p:txBody>
      </p:sp>
      <p:sp>
        <p:nvSpPr>
          <p:cNvPr id="4" name="Slide Number Placeholder 3"/>
          <p:cNvSpPr>
            <a:spLocks noGrp="1"/>
          </p:cNvSpPr>
          <p:nvPr>
            <p:ph type="sldNum" sz="quarter" idx="10"/>
          </p:nvPr>
        </p:nvSpPr>
        <p:spPr/>
        <p:txBody>
          <a:bodyPr/>
          <a:lstStyle/>
          <a:p>
            <a:fld id="{00942D00-D33B-6747-961F-9152114FB45F}" type="slidenum">
              <a:rPr lang="en-US" smtClean="0"/>
              <a:t>13</a:t>
            </a:fld>
            <a:endParaRPr lang="en-US"/>
          </a:p>
        </p:txBody>
      </p:sp>
    </p:spTree>
    <p:extLst>
      <p:ext uri="{BB962C8B-B14F-4D97-AF65-F5344CB8AC3E}">
        <p14:creationId xmlns:p14="http://schemas.microsoft.com/office/powerpoint/2010/main" val="368756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would, however, suggest that you try to be as open minded as possible!</a:t>
            </a:r>
          </a:p>
        </p:txBody>
      </p:sp>
      <p:sp>
        <p:nvSpPr>
          <p:cNvPr id="4" name="Slide Number Placeholder 3"/>
          <p:cNvSpPr>
            <a:spLocks noGrp="1"/>
          </p:cNvSpPr>
          <p:nvPr>
            <p:ph type="sldNum" sz="quarter" idx="10"/>
          </p:nvPr>
        </p:nvSpPr>
        <p:spPr/>
        <p:txBody>
          <a:bodyPr/>
          <a:lstStyle/>
          <a:p>
            <a:fld id="{00942D00-D33B-6747-961F-9152114FB45F}" type="slidenum">
              <a:rPr lang="en-US" smtClean="0"/>
              <a:t>14</a:t>
            </a:fld>
            <a:endParaRPr lang="en-US"/>
          </a:p>
        </p:txBody>
      </p:sp>
    </p:spTree>
    <p:extLst>
      <p:ext uri="{BB962C8B-B14F-4D97-AF65-F5344CB8AC3E}">
        <p14:creationId xmlns:p14="http://schemas.microsoft.com/office/powerpoint/2010/main" val="271943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0801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8137130" y="1763469"/>
            <a:ext cx="3684455"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8137130" y="5570601"/>
            <a:ext cx="368445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4192962" y="1748367"/>
            <a:ext cx="3806076"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marL="609585" indent="0">
              <a:buFont typeface="Arial" panose="020B0604020202020204" pitchFamily="34" charset="0"/>
              <a:buNone/>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248794" y="1748367"/>
            <a:ext cx="3806076"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7171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3328827" y="1746137"/>
            <a:ext cx="8507575" cy="3744496"/>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328827" y="5568097"/>
            <a:ext cx="8507573"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248796" y="1748367"/>
            <a:ext cx="2835063"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47394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383119" y="1763469"/>
            <a:ext cx="11438467"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83119" y="5570601"/>
            <a:ext cx="11438467"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2"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372534" y="334435"/>
            <a:ext cx="11463868" cy="515619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83119" y="5570601"/>
            <a:ext cx="11438467"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71312" y="1646200"/>
            <a:ext cx="2959567" cy="1799553"/>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5867" b="1">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867">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4399241" y="1614208"/>
            <a:ext cx="2875319" cy="1799553"/>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5867" b="1">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867">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8527169" y="1614208"/>
            <a:ext cx="2912991" cy="1799553"/>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5867" b="1">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867">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2401187" y="3714186"/>
            <a:ext cx="3024252" cy="1799553"/>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5867" b="1">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867">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6599512" y="3714186"/>
            <a:ext cx="3052488" cy="1799553"/>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5867" b="1">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867">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248795" y="281462"/>
            <a:ext cx="11562796" cy="1562100"/>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nvGraphicFramePr>
        <p:xfrm>
          <a:off x="3900866" y="1624965"/>
          <a:ext cx="6565077" cy="419890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248797" y="1748367"/>
            <a:ext cx="3062169"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58380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nvGraphicFramePr>
        <p:xfrm>
          <a:off x="4506931" y="1679387"/>
          <a:ext cx="6671352" cy="439434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248797" y="1748367"/>
            <a:ext cx="3062169"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97081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nvGraphicFramePr>
        <p:xfrm>
          <a:off x="3448741" y="1612472"/>
          <a:ext cx="7739935" cy="4036651"/>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248797" y="1748367"/>
            <a:ext cx="3062169"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1482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nvGraphicFramePr>
        <p:xfrm>
          <a:off x="383117" y="2252870"/>
          <a:ext cx="9516256" cy="1475125"/>
        </p:xfrm>
        <a:graphic>
          <a:graphicData uri="http://schemas.openxmlformats.org/drawingml/2006/table">
            <a:tbl>
              <a:tblPr firstRow="1" bandRow="1">
                <a:tableStyleId>{5C22544A-7EE6-4342-B048-85BDC9FD1C3A}</a:tableStyleId>
              </a:tblPr>
              <a:tblGrid>
                <a:gridCol w="1586043">
                  <a:extLst>
                    <a:ext uri="{9D8B030D-6E8A-4147-A177-3AD203B41FA5}">
                      <a16:colId xmlns:a16="http://schemas.microsoft.com/office/drawing/2014/main" val="3822116847"/>
                    </a:ext>
                  </a:extLst>
                </a:gridCol>
                <a:gridCol w="1586043">
                  <a:extLst>
                    <a:ext uri="{9D8B030D-6E8A-4147-A177-3AD203B41FA5}">
                      <a16:colId xmlns:a16="http://schemas.microsoft.com/office/drawing/2014/main" val="1796008628"/>
                    </a:ext>
                  </a:extLst>
                </a:gridCol>
                <a:gridCol w="1586043">
                  <a:extLst>
                    <a:ext uri="{9D8B030D-6E8A-4147-A177-3AD203B41FA5}">
                      <a16:colId xmlns:a16="http://schemas.microsoft.com/office/drawing/2014/main" val="3879958063"/>
                    </a:ext>
                  </a:extLst>
                </a:gridCol>
                <a:gridCol w="1586043">
                  <a:extLst>
                    <a:ext uri="{9D8B030D-6E8A-4147-A177-3AD203B41FA5}">
                      <a16:colId xmlns:a16="http://schemas.microsoft.com/office/drawing/2014/main" val="3650332254"/>
                    </a:ext>
                  </a:extLst>
                </a:gridCol>
                <a:gridCol w="1586043">
                  <a:extLst>
                    <a:ext uri="{9D8B030D-6E8A-4147-A177-3AD203B41FA5}">
                      <a16:colId xmlns:a16="http://schemas.microsoft.com/office/drawing/2014/main" val="3035283889"/>
                    </a:ext>
                  </a:extLst>
                </a:gridCol>
                <a:gridCol w="1586043">
                  <a:extLst>
                    <a:ext uri="{9D8B030D-6E8A-4147-A177-3AD203B41FA5}">
                      <a16:colId xmlns:a16="http://schemas.microsoft.com/office/drawing/2014/main" val="2593290401"/>
                    </a:ext>
                  </a:extLst>
                </a:gridCol>
              </a:tblGrid>
              <a:tr h="368781">
                <a:tc>
                  <a:txBody>
                    <a:bodyPr/>
                    <a:lstStyle/>
                    <a:p>
                      <a:pPr algn="ctr"/>
                      <a:r>
                        <a:rPr lang="en-US" sz="1100" b="0" i="0">
                          <a:latin typeface="+mj-lt"/>
                        </a:rPr>
                        <a:t>XXXXXXXXXXXXX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a:t>
                      </a:r>
                      <a:endParaRPr lang="en-US" sz="1100">
                        <a:latin typeface="+mj-lt"/>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368781">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nvGraphicFramePr>
        <p:xfrm>
          <a:off x="383117" y="4205070"/>
          <a:ext cx="9516256" cy="1475125"/>
        </p:xfrm>
        <a:graphic>
          <a:graphicData uri="http://schemas.openxmlformats.org/drawingml/2006/table">
            <a:tbl>
              <a:tblPr firstRow="1" bandRow="1">
                <a:tableStyleId>{5C22544A-7EE6-4342-B048-85BDC9FD1C3A}</a:tableStyleId>
              </a:tblPr>
              <a:tblGrid>
                <a:gridCol w="1586043">
                  <a:extLst>
                    <a:ext uri="{9D8B030D-6E8A-4147-A177-3AD203B41FA5}">
                      <a16:colId xmlns:a16="http://schemas.microsoft.com/office/drawing/2014/main" val="3822116847"/>
                    </a:ext>
                  </a:extLst>
                </a:gridCol>
                <a:gridCol w="1586043">
                  <a:extLst>
                    <a:ext uri="{9D8B030D-6E8A-4147-A177-3AD203B41FA5}">
                      <a16:colId xmlns:a16="http://schemas.microsoft.com/office/drawing/2014/main" val="1796008628"/>
                    </a:ext>
                  </a:extLst>
                </a:gridCol>
                <a:gridCol w="1586043">
                  <a:extLst>
                    <a:ext uri="{9D8B030D-6E8A-4147-A177-3AD203B41FA5}">
                      <a16:colId xmlns:a16="http://schemas.microsoft.com/office/drawing/2014/main" val="3879958063"/>
                    </a:ext>
                  </a:extLst>
                </a:gridCol>
                <a:gridCol w="1586043">
                  <a:extLst>
                    <a:ext uri="{9D8B030D-6E8A-4147-A177-3AD203B41FA5}">
                      <a16:colId xmlns:a16="http://schemas.microsoft.com/office/drawing/2014/main" val="3650332254"/>
                    </a:ext>
                  </a:extLst>
                </a:gridCol>
                <a:gridCol w="1586043">
                  <a:extLst>
                    <a:ext uri="{9D8B030D-6E8A-4147-A177-3AD203B41FA5}">
                      <a16:colId xmlns:a16="http://schemas.microsoft.com/office/drawing/2014/main" val="3035283889"/>
                    </a:ext>
                  </a:extLst>
                </a:gridCol>
                <a:gridCol w="1586043">
                  <a:extLst>
                    <a:ext uri="{9D8B030D-6E8A-4147-A177-3AD203B41FA5}">
                      <a16:colId xmlns:a16="http://schemas.microsoft.com/office/drawing/2014/main" val="2593290401"/>
                    </a:ext>
                  </a:extLst>
                </a:gridCol>
              </a:tblGrid>
              <a:tr h="368781">
                <a:tc>
                  <a:txBody>
                    <a:bodyPr/>
                    <a:lstStyle/>
                    <a:p>
                      <a:pPr algn="ctr"/>
                      <a:r>
                        <a:rPr lang="en-US" sz="1100" b="0" i="0">
                          <a:latin typeface="+mj-lt"/>
                        </a:rPr>
                        <a:t>XXXXXXXXXXXXX</a:t>
                      </a:r>
                    </a:p>
                  </a:txBody>
                  <a:tcPr marL="43609" marR="43609" marT="65415" marB="65415"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a:t>
                      </a:r>
                      <a:endParaRPr lang="en-US" sz="1100">
                        <a:latin typeface="+mj-lt"/>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368781">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248795" y="1748367"/>
            <a:ext cx="11562796"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bg>
      <p:bgPr>
        <a:gradFill flip="none" rotWithShape="1">
          <a:gsLst>
            <a:gs pos="50000">
              <a:srgbClr val="8D3786"/>
            </a:gs>
            <a:gs pos="0">
              <a:srgbClr val="1C3D74"/>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1258134" y="3249862"/>
            <a:ext cx="10494433" cy="1562100"/>
          </a:xfrm>
          <a:prstGeom prst="rect">
            <a:avLst/>
          </a:prstGeom>
        </p:spPr>
        <p:txBody>
          <a:bodyPr/>
          <a:lstStyle>
            <a:lvl1pPr marL="0" indent="0">
              <a:buNone/>
              <a:defRPr sz="5333"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1258133" y="4879251"/>
            <a:ext cx="10494433" cy="1562100"/>
          </a:xfrm>
          <a:prstGeom prst="rect">
            <a:avLst/>
          </a:prstGeom>
        </p:spPr>
        <p:txBody>
          <a:bodyPr/>
          <a:lstStyle>
            <a:lvl1pPr marL="0" indent="0">
              <a:buNone/>
              <a:defRPr sz="2667" b="0">
                <a:solidFill>
                  <a:schemeClr val="bg1"/>
                </a:solidFill>
                <a:latin typeface="Arial" panose="020B0604020202020204" pitchFamily="34" charset="0"/>
                <a:cs typeface="Arial" panose="020B0604020202020204" pitchFamily="34" charset="0"/>
              </a:defRPr>
            </a:lvl1pPr>
          </a:lstStyle>
          <a:p>
            <a:r>
              <a:rPr lang="en-US"/>
              <a:t>Insert sub-heading / date</a:t>
            </a:r>
          </a:p>
        </p:txBody>
      </p:sp>
      <p:pic>
        <p:nvPicPr>
          <p:cNvPr id="3" name="Picture 2">
            <a:extLst>
              <a:ext uri="{FF2B5EF4-FFF2-40B4-BE49-F238E27FC236}">
                <a16:creationId xmlns:a16="http://schemas.microsoft.com/office/drawing/2014/main" id="{9A6B8344-2BB4-46AC-BF67-24F417DE55E9}"/>
              </a:ext>
            </a:extLst>
          </p:cNvPr>
          <p:cNvPicPr>
            <a:picLocks noChangeAspect="1"/>
          </p:cNvPicPr>
          <p:nvPr userDrawn="1"/>
        </p:nvPicPr>
        <p:blipFill>
          <a:blip r:embed="rId2"/>
          <a:stretch>
            <a:fillRect/>
          </a:stretch>
        </p:blipFill>
        <p:spPr>
          <a:xfrm>
            <a:off x="1402516" y="2241109"/>
            <a:ext cx="4837869" cy="446295"/>
          </a:xfrm>
          <a:prstGeom prst="rect">
            <a:avLst/>
          </a:prstGeom>
        </p:spPr>
      </p:pic>
      <p:sp>
        <p:nvSpPr>
          <p:cNvPr id="11" name="Content Placeholder 2">
            <a:extLst>
              <a:ext uri="{FF2B5EF4-FFF2-40B4-BE49-F238E27FC236}">
                <a16:creationId xmlns:a16="http://schemas.microsoft.com/office/drawing/2014/main" id="{034006D1-B55A-40FB-96F4-3E101622A8A4}"/>
              </a:ext>
            </a:extLst>
          </p:cNvPr>
          <p:cNvSpPr>
            <a:spLocks noGrp="1"/>
          </p:cNvSpPr>
          <p:nvPr>
            <p:ph sz="quarter" idx="13" hasCustomPrompt="1"/>
          </p:nvPr>
        </p:nvSpPr>
        <p:spPr>
          <a:xfrm>
            <a:off x="7603955" y="611720"/>
            <a:ext cx="4148608" cy="751861"/>
          </a:xfrm>
          <a:prstGeom prst="rect">
            <a:avLst/>
          </a:prstGeom>
        </p:spPr>
        <p:txBody>
          <a:bodyPr/>
          <a:lstStyle>
            <a:lvl1pPr marL="0" indent="0" algn="r">
              <a:lnSpc>
                <a:spcPct val="100000"/>
              </a:lnSpc>
              <a:spcBef>
                <a:spcPts val="0"/>
              </a:spcBef>
              <a:buNone/>
              <a:defRPr sz="2400" b="1">
                <a:solidFill>
                  <a:schemeClr val="bg1"/>
                </a:solidFill>
                <a:latin typeface="Arial" panose="020B0604020202020204" pitchFamily="34" charset="0"/>
                <a:cs typeface="Arial" panose="020B0604020202020204" pitchFamily="34" charset="0"/>
              </a:defRPr>
            </a:lvl1pPr>
          </a:lstStyle>
          <a:p>
            <a:r>
              <a:rPr lang="en-US"/>
              <a:t>Insert School </a:t>
            </a:r>
          </a:p>
          <a:p>
            <a:r>
              <a:rPr lang="en-US"/>
              <a:t>name here</a:t>
            </a:r>
          </a:p>
        </p:txBody>
      </p:sp>
    </p:spTree>
    <p:extLst>
      <p:ext uri="{BB962C8B-B14F-4D97-AF65-F5344CB8AC3E}">
        <p14:creationId xmlns:p14="http://schemas.microsoft.com/office/powerpoint/2010/main" val="212165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5" y="1748367"/>
            <a:ext cx="11562796"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2316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835982" y="4305289"/>
            <a:ext cx="5780741" cy="1545083"/>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4376682" y="2427282"/>
            <a:ext cx="3693892" cy="861775"/>
          </a:xfrm>
          <a:prstGeom prst="rect">
            <a:avLst/>
          </a:prstGeom>
          <a:noFill/>
        </p:spPr>
        <p:txBody>
          <a:bodyPr wrap="square" rtlCol="0">
            <a:spAutoFit/>
          </a:bodyPr>
          <a:lstStyle/>
          <a:p>
            <a:pPr algn="l"/>
            <a:r>
              <a:rPr lang="en-GB" sz="48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835982" y="2606327"/>
            <a:ext cx="5780741" cy="1545083"/>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Custom Layout">
    <p:bg>
      <p:bgPr>
        <a:gradFill flip="none" rotWithShape="1">
          <a:gsLst>
            <a:gs pos="50000">
              <a:srgbClr val="8D3786"/>
            </a:gs>
            <a:gs pos="0">
              <a:srgbClr val="1C3D74"/>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1258133" y="3249861"/>
            <a:ext cx="10494433" cy="1562100"/>
          </a:xfrm>
          <a:prstGeom prst="rect">
            <a:avLst/>
          </a:prstGeom>
        </p:spPr>
        <p:txBody>
          <a:bodyPr/>
          <a:lstStyle>
            <a:lvl1pPr marL="0" indent="0">
              <a:buNone/>
              <a:defRPr sz="5333"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1258132" y="4879250"/>
            <a:ext cx="10494433" cy="1562100"/>
          </a:xfrm>
          <a:prstGeom prst="rect">
            <a:avLst/>
          </a:prstGeom>
        </p:spPr>
        <p:txBody>
          <a:bodyPr/>
          <a:lstStyle>
            <a:lvl1pPr marL="0" indent="0">
              <a:buNone/>
              <a:defRPr sz="2667" b="0">
                <a:solidFill>
                  <a:schemeClr val="bg1"/>
                </a:solidFill>
                <a:latin typeface="Arial" panose="020B0604020202020204" pitchFamily="34" charset="0"/>
                <a:cs typeface="Arial" panose="020B0604020202020204" pitchFamily="34" charset="0"/>
              </a:defRPr>
            </a:lvl1pPr>
          </a:lstStyle>
          <a:p>
            <a:r>
              <a:rPr lang="en-US"/>
              <a:t>Insert sub-heading / date</a:t>
            </a:r>
          </a:p>
        </p:txBody>
      </p:sp>
      <p:pic>
        <p:nvPicPr>
          <p:cNvPr id="3" name="Picture 2">
            <a:extLst>
              <a:ext uri="{FF2B5EF4-FFF2-40B4-BE49-F238E27FC236}">
                <a16:creationId xmlns:a16="http://schemas.microsoft.com/office/drawing/2014/main" id="{9A6B8344-2BB4-46AC-BF67-24F417DE55E9}"/>
              </a:ext>
            </a:extLst>
          </p:cNvPr>
          <p:cNvPicPr>
            <a:picLocks noChangeAspect="1"/>
          </p:cNvPicPr>
          <p:nvPr userDrawn="1"/>
        </p:nvPicPr>
        <p:blipFill>
          <a:blip r:embed="rId2"/>
          <a:stretch>
            <a:fillRect/>
          </a:stretch>
        </p:blipFill>
        <p:spPr>
          <a:xfrm>
            <a:off x="1402515" y="2241107"/>
            <a:ext cx="4837869" cy="446295"/>
          </a:xfrm>
          <a:prstGeom prst="rect">
            <a:avLst/>
          </a:prstGeom>
        </p:spPr>
      </p:pic>
      <p:sp>
        <p:nvSpPr>
          <p:cNvPr id="11" name="Content Placeholder 2">
            <a:extLst>
              <a:ext uri="{FF2B5EF4-FFF2-40B4-BE49-F238E27FC236}">
                <a16:creationId xmlns:a16="http://schemas.microsoft.com/office/drawing/2014/main" id="{034006D1-B55A-40FB-96F4-3E101622A8A4}"/>
              </a:ext>
            </a:extLst>
          </p:cNvPr>
          <p:cNvSpPr>
            <a:spLocks noGrp="1"/>
          </p:cNvSpPr>
          <p:nvPr>
            <p:ph sz="quarter" idx="13" hasCustomPrompt="1"/>
          </p:nvPr>
        </p:nvSpPr>
        <p:spPr>
          <a:xfrm>
            <a:off x="7603955" y="611719"/>
            <a:ext cx="4148608" cy="751861"/>
          </a:xfrm>
          <a:prstGeom prst="rect">
            <a:avLst/>
          </a:prstGeom>
        </p:spPr>
        <p:txBody>
          <a:bodyPr/>
          <a:lstStyle>
            <a:lvl1pPr marL="0" indent="0" algn="r">
              <a:lnSpc>
                <a:spcPct val="100000"/>
              </a:lnSpc>
              <a:spcBef>
                <a:spcPts val="0"/>
              </a:spcBef>
              <a:buNone/>
              <a:defRPr sz="2400" b="1">
                <a:solidFill>
                  <a:schemeClr val="bg1"/>
                </a:solidFill>
                <a:latin typeface="Arial" panose="020B0604020202020204" pitchFamily="34" charset="0"/>
                <a:cs typeface="Arial" panose="020B0604020202020204" pitchFamily="34" charset="0"/>
              </a:defRPr>
            </a:lvl1pPr>
          </a:lstStyle>
          <a:p>
            <a:r>
              <a:rPr lang="en-US"/>
              <a:t>Insert School </a:t>
            </a:r>
          </a:p>
          <a:p>
            <a:r>
              <a:rPr lang="en-US"/>
              <a:t>name here</a:t>
            </a:r>
          </a:p>
        </p:txBody>
      </p:sp>
    </p:spTree>
    <p:extLst>
      <p:ext uri="{BB962C8B-B14F-4D97-AF65-F5344CB8AC3E}">
        <p14:creationId xmlns:p14="http://schemas.microsoft.com/office/powerpoint/2010/main" val="2058315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835982" y="4305289"/>
            <a:ext cx="5780741" cy="1545083"/>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4376682" y="2427281"/>
            <a:ext cx="3693892" cy="830997"/>
          </a:xfrm>
          <a:prstGeom prst="rect">
            <a:avLst/>
          </a:prstGeom>
          <a:noFill/>
        </p:spPr>
        <p:txBody>
          <a:bodyPr wrap="square" rtlCol="0">
            <a:spAutoFit/>
          </a:bodyPr>
          <a:lstStyle/>
          <a:p>
            <a:pPr algn="l"/>
            <a:r>
              <a:rPr lang="en-GB" sz="48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824681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End slide_Logo">
    <p:bg>
      <p:bgPr>
        <a:gradFill>
          <a:gsLst>
            <a:gs pos="50000">
              <a:srgbClr val="8D3786"/>
            </a:gs>
            <a:gs pos="0">
              <a:srgbClr val="1C3D74"/>
            </a:gs>
          </a:gsLst>
          <a:lin ang="27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835982" y="2606327"/>
            <a:ext cx="5780741" cy="1545083"/>
          </a:xfrm>
          <a:prstGeom prst="rect">
            <a:avLst/>
          </a:prstGeom>
        </p:spPr>
      </p:pic>
    </p:spTree>
    <p:extLst>
      <p:ext uri="{BB962C8B-B14F-4D97-AF65-F5344CB8AC3E}">
        <p14:creationId xmlns:p14="http://schemas.microsoft.com/office/powerpoint/2010/main" val="3701679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5" y="1748367"/>
            <a:ext cx="11562796"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1438447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6" y="1748367"/>
            <a:ext cx="5703273"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6107821" y="1748367"/>
            <a:ext cx="5703273"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914827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239933" y="1748369"/>
            <a:ext cx="5581651" cy="3722663"/>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239933" y="5568096"/>
            <a:ext cx="5581651" cy="117272"/>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248795" y="1748367"/>
            <a:ext cx="5847205"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50276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9023350" y="1748369"/>
            <a:ext cx="2798233" cy="3698276"/>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9"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248795" y="1748367"/>
            <a:ext cx="8596381"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940026271"/>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9023350"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9023352" y="1748365"/>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8"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9023351"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248795" y="1748367"/>
            <a:ext cx="8596381"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52333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248796" y="1748367"/>
            <a:ext cx="5703273"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6107821" y="1748367"/>
            <a:ext cx="5703273"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9023352" y="1748367"/>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2" y="1763469"/>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8"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9023351"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9023350"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9"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248796" y="1748367"/>
            <a:ext cx="5718085"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202042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2" y="1763469"/>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9023352" y="1763469"/>
            <a:ext cx="2798233"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9023349" y="55706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6"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248796" y="1748367"/>
            <a:ext cx="5718085"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166522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1" y="1763469"/>
            <a:ext cx="5740400"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5740403"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9038169" y="3836284"/>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9038165"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5"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248796" y="1748367"/>
            <a:ext cx="5718085"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46698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8137130" y="1763469"/>
            <a:ext cx="3684455"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8137130" y="5570601"/>
            <a:ext cx="368445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4192962" y="1748367"/>
            <a:ext cx="3806076"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marL="609585" indent="0">
              <a:buFont typeface="Arial" panose="020B0604020202020204" pitchFamily="34" charset="0"/>
              <a:buNone/>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248794" y="1748367"/>
            <a:ext cx="3806076"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4182015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3328827" y="1746137"/>
            <a:ext cx="8507575" cy="3744496"/>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328827" y="5568097"/>
            <a:ext cx="8507573"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248796" y="1748367"/>
            <a:ext cx="2835063"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48894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383119" y="1763469"/>
            <a:ext cx="11438467"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83119" y="5570601"/>
            <a:ext cx="11438467"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2"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413970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372534" y="334435"/>
            <a:ext cx="11463868" cy="515619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383119" y="5570601"/>
            <a:ext cx="11438467"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Tree>
    <p:extLst>
      <p:ext uri="{BB962C8B-B14F-4D97-AF65-F5344CB8AC3E}">
        <p14:creationId xmlns:p14="http://schemas.microsoft.com/office/powerpoint/2010/main" val="842772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71312" y="1646199"/>
            <a:ext cx="2959567" cy="1863188"/>
            <a:chOff x="1985262" y="1786188"/>
            <a:chExt cx="3594613" cy="2670747"/>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4" y="1786188"/>
              <a:ext cx="2677754" cy="1426561"/>
            </a:xfrm>
            <a:prstGeom prst="rect">
              <a:avLst/>
            </a:prstGeom>
            <a:noFill/>
          </p:spPr>
          <p:txBody>
            <a:bodyPr wrap="square" rtlCol="0">
              <a:spAutoFit/>
            </a:bodyPr>
            <a:lstStyle/>
            <a:p>
              <a:pPr algn="ctr"/>
              <a:r>
                <a:rPr lang="en-US" sz="5867" b="1">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956064"/>
            </a:xfrm>
            <a:prstGeom prst="rect">
              <a:avLst/>
            </a:prstGeom>
            <a:noFill/>
          </p:spPr>
          <p:txBody>
            <a:bodyPr wrap="square" rtlCol="0">
              <a:spAutoFit/>
            </a:bodyPr>
            <a:lstStyle/>
            <a:p>
              <a:pPr algn="ctr"/>
              <a:r>
                <a:rPr lang="en-US" sz="1867">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4399241" y="1614207"/>
            <a:ext cx="2875319" cy="1863188"/>
            <a:chOff x="1985262" y="1786188"/>
            <a:chExt cx="3594613" cy="2670747"/>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5" cy="1426561"/>
            </a:xfrm>
            <a:prstGeom prst="rect">
              <a:avLst/>
            </a:prstGeom>
            <a:noFill/>
          </p:spPr>
          <p:txBody>
            <a:bodyPr wrap="square" rtlCol="0">
              <a:spAutoFit/>
            </a:bodyPr>
            <a:lstStyle/>
            <a:p>
              <a:pPr algn="ctr"/>
              <a:r>
                <a:rPr lang="en-US" sz="5867" b="1">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1"/>
              <a:ext cx="3594613" cy="956064"/>
            </a:xfrm>
            <a:prstGeom prst="rect">
              <a:avLst/>
            </a:prstGeom>
            <a:noFill/>
          </p:spPr>
          <p:txBody>
            <a:bodyPr wrap="square" rtlCol="0">
              <a:spAutoFit/>
            </a:bodyPr>
            <a:lstStyle/>
            <a:p>
              <a:pPr algn="ctr"/>
              <a:r>
                <a:rPr lang="en-US" sz="1867">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8527169" y="1614207"/>
            <a:ext cx="2912991" cy="1863188"/>
            <a:chOff x="1985262" y="1786188"/>
            <a:chExt cx="3594613" cy="2670747"/>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426561"/>
            </a:xfrm>
            <a:prstGeom prst="rect">
              <a:avLst/>
            </a:prstGeom>
            <a:noFill/>
          </p:spPr>
          <p:txBody>
            <a:bodyPr wrap="square" rtlCol="0">
              <a:spAutoFit/>
            </a:bodyPr>
            <a:lstStyle/>
            <a:p>
              <a:pPr algn="ctr"/>
              <a:r>
                <a:rPr lang="en-US" sz="5867" b="1">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1"/>
              <a:ext cx="3594613" cy="956064"/>
            </a:xfrm>
            <a:prstGeom prst="rect">
              <a:avLst/>
            </a:prstGeom>
            <a:noFill/>
          </p:spPr>
          <p:txBody>
            <a:bodyPr wrap="square" rtlCol="0">
              <a:spAutoFit/>
            </a:bodyPr>
            <a:lstStyle/>
            <a:p>
              <a:pPr algn="ctr"/>
              <a:r>
                <a:rPr lang="en-US" sz="1867">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2401187" y="3714185"/>
            <a:ext cx="3024252" cy="1863188"/>
            <a:chOff x="1985262" y="1786188"/>
            <a:chExt cx="3594613" cy="2670747"/>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6" y="1786188"/>
              <a:ext cx="2677754" cy="1426561"/>
            </a:xfrm>
            <a:prstGeom prst="rect">
              <a:avLst/>
            </a:prstGeom>
            <a:noFill/>
          </p:spPr>
          <p:txBody>
            <a:bodyPr wrap="square" rtlCol="0">
              <a:spAutoFit/>
            </a:bodyPr>
            <a:lstStyle/>
            <a:p>
              <a:pPr algn="ctr"/>
              <a:r>
                <a:rPr lang="en-US" sz="5867" b="1">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1"/>
              <a:ext cx="3594613" cy="956064"/>
            </a:xfrm>
            <a:prstGeom prst="rect">
              <a:avLst/>
            </a:prstGeom>
            <a:noFill/>
          </p:spPr>
          <p:txBody>
            <a:bodyPr wrap="square" rtlCol="0">
              <a:spAutoFit/>
            </a:bodyPr>
            <a:lstStyle/>
            <a:p>
              <a:pPr algn="ctr"/>
              <a:r>
                <a:rPr lang="en-US" sz="1867">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6599512" y="3714185"/>
            <a:ext cx="3052488" cy="1863188"/>
            <a:chOff x="1985262" y="1786188"/>
            <a:chExt cx="3594613" cy="2670747"/>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26561"/>
            </a:xfrm>
            <a:prstGeom prst="rect">
              <a:avLst/>
            </a:prstGeom>
            <a:noFill/>
          </p:spPr>
          <p:txBody>
            <a:bodyPr wrap="square" rtlCol="0">
              <a:spAutoFit/>
            </a:bodyPr>
            <a:lstStyle/>
            <a:p>
              <a:pPr algn="ctr"/>
              <a:r>
                <a:rPr lang="en-US" sz="5867" b="1">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1"/>
              <a:ext cx="3594613" cy="956064"/>
            </a:xfrm>
            <a:prstGeom prst="rect">
              <a:avLst/>
            </a:prstGeom>
            <a:noFill/>
          </p:spPr>
          <p:txBody>
            <a:bodyPr wrap="square" rtlCol="0">
              <a:spAutoFit/>
            </a:bodyPr>
            <a:lstStyle/>
            <a:p>
              <a:pPr algn="ctr"/>
              <a:r>
                <a:rPr lang="en-US" sz="1867">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867">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248795" y="281462"/>
            <a:ext cx="11562796" cy="1562100"/>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1146612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3900866" y="1624965"/>
          <a:ext cx="6565077" cy="419890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248797" y="1748367"/>
            <a:ext cx="3062169"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901039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4506931" y="1679387"/>
          <a:ext cx="6671352" cy="439434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248797" y="1748367"/>
            <a:ext cx="3062169"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81142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239933" y="1748369"/>
            <a:ext cx="5581651" cy="3722663"/>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239933" y="5568096"/>
            <a:ext cx="5581651" cy="117272"/>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248795" y="1748367"/>
            <a:ext cx="5847205"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90828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3448741" y="1612472"/>
          <a:ext cx="7739935" cy="4036651"/>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248797" y="1748367"/>
            <a:ext cx="3062169"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518086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383117" y="2252870"/>
          <a:ext cx="9516256" cy="1475125"/>
        </p:xfrm>
        <a:graphic>
          <a:graphicData uri="http://schemas.openxmlformats.org/drawingml/2006/table">
            <a:tbl>
              <a:tblPr firstRow="1" bandRow="1">
                <a:tableStyleId>{5C22544A-7EE6-4342-B048-85BDC9FD1C3A}</a:tableStyleId>
              </a:tblPr>
              <a:tblGrid>
                <a:gridCol w="1586043">
                  <a:extLst>
                    <a:ext uri="{9D8B030D-6E8A-4147-A177-3AD203B41FA5}">
                      <a16:colId xmlns:a16="http://schemas.microsoft.com/office/drawing/2014/main" val="3822116847"/>
                    </a:ext>
                  </a:extLst>
                </a:gridCol>
                <a:gridCol w="1586043">
                  <a:extLst>
                    <a:ext uri="{9D8B030D-6E8A-4147-A177-3AD203B41FA5}">
                      <a16:colId xmlns:a16="http://schemas.microsoft.com/office/drawing/2014/main" val="1796008628"/>
                    </a:ext>
                  </a:extLst>
                </a:gridCol>
                <a:gridCol w="1586043">
                  <a:extLst>
                    <a:ext uri="{9D8B030D-6E8A-4147-A177-3AD203B41FA5}">
                      <a16:colId xmlns:a16="http://schemas.microsoft.com/office/drawing/2014/main" val="3879958063"/>
                    </a:ext>
                  </a:extLst>
                </a:gridCol>
                <a:gridCol w="1586043">
                  <a:extLst>
                    <a:ext uri="{9D8B030D-6E8A-4147-A177-3AD203B41FA5}">
                      <a16:colId xmlns:a16="http://schemas.microsoft.com/office/drawing/2014/main" val="3650332254"/>
                    </a:ext>
                  </a:extLst>
                </a:gridCol>
                <a:gridCol w="1586043">
                  <a:extLst>
                    <a:ext uri="{9D8B030D-6E8A-4147-A177-3AD203B41FA5}">
                      <a16:colId xmlns:a16="http://schemas.microsoft.com/office/drawing/2014/main" val="3035283889"/>
                    </a:ext>
                  </a:extLst>
                </a:gridCol>
                <a:gridCol w="1586043">
                  <a:extLst>
                    <a:ext uri="{9D8B030D-6E8A-4147-A177-3AD203B41FA5}">
                      <a16:colId xmlns:a16="http://schemas.microsoft.com/office/drawing/2014/main" val="2593290401"/>
                    </a:ext>
                  </a:extLst>
                </a:gridCol>
              </a:tblGrid>
              <a:tr h="368781">
                <a:tc>
                  <a:txBody>
                    <a:bodyPr/>
                    <a:lstStyle/>
                    <a:p>
                      <a:pPr algn="ctr"/>
                      <a:r>
                        <a:rPr lang="en-US" sz="1100" b="0" i="0">
                          <a:latin typeface="+mj-lt"/>
                        </a:rPr>
                        <a:t>XXXXXXXXXXXXX</a:t>
                      </a: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a:t>
                      </a:r>
                      <a:endParaRPr lang="en-US" sz="1100">
                        <a:latin typeface="+mj-lt"/>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368781">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383117" y="4205070"/>
          <a:ext cx="9516256" cy="1475125"/>
        </p:xfrm>
        <a:graphic>
          <a:graphicData uri="http://schemas.openxmlformats.org/drawingml/2006/table">
            <a:tbl>
              <a:tblPr firstRow="1" bandRow="1">
                <a:tableStyleId>{5C22544A-7EE6-4342-B048-85BDC9FD1C3A}</a:tableStyleId>
              </a:tblPr>
              <a:tblGrid>
                <a:gridCol w="1586043">
                  <a:extLst>
                    <a:ext uri="{9D8B030D-6E8A-4147-A177-3AD203B41FA5}">
                      <a16:colId xmlns:a16="http://schemas.microsoft.com/office/drawing/2014/main" val="3822116847"/>
                    </a:ext>
                  </a:extLst>
                </a:gridCol>
                <a:gridCol w="1586043">
                  <a:extLst>
                    <a:ext uri="{9D8B030D-6E8A-4147-A177-3AD203B41FA5}">
                      <a16:colId xmlns:a16="http://schemas.microsoft.com/office/drawing/2014/main" val="1796008628"/>
                    </a:ext>
                  </a:extLst>
                </a:gridCol>
                <a:gridCol w="1586043">
                  <a:extLst>
                    <a:ext uri="{9D8B030D-6E8A-4147-A177-3AD203B41FA5}">
                      <a16:colId xmlns:a16="http://schemas.microsoft.com/office/drawing/2014/main" val="3879958063"/>
                    </a:ext>
                  </a:extLst>
                </a:gridCol>
                <a:gridCol w="1586043">
                  <a:extLst>
                    <a:ext uri="{9D8B030D-6E8A-4147-A177-3AD203B41FA5}">
                      <a16:colId xmlns:a16="http://schemas.microsoft.com/office/drawing/2014/main" val="3650332254"/>
                    </a:ext>
                  </a:extLst>
                </a:gridCol>
                <a:gridCol w="1586043">
                  <a:extLst>
                    <a:ext uri="{9D8B030D-6E8A-4147-A177-3AD203B41FA5}">
                      <a16:colId xmlns:a16="http://schemas.microsoft.com/office/drawing/2014/main" val="3035283889"/>
                    </a:ext>
                  </a:extLst>
                </a:gridCol>
                <a:gridCol w="1586043">
                  <a:extLst>
                    <a:ext uri="{9D8B030D-6E8A-4147-A177-3AD203B41FA5}">
                      <a16:colId xmlns:a16="http://schemas.microsoft.com/office/drawing/2014/main" val="2593290401"/>
                    </a:ext>
                  </a:extLst>
                </a:gridCol>
              </a:tblGrid>
              <a:tr h="368781">
                <a:tc>
                  <a:txBody>
                    <a:bodyPr/>
                    <a:lstStyle/>
                    <a:p>
                      <a:pPr algn="ctr"/>
                      <a:r>
                        <a:rPr lang="en-US" sz="1100" b="0" i="0">
                          <a:latin typeface="+mj-lt"/>
                        </a:rPr>
                        <a:t>XXXXXXXXXXXXX</a:t>
                      </a:r>
                    </a:p>
                  </a:txBody>
                  <a:tcPr marL="43609" marR="43609" marT="65415" marB="65415"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a:t>
                      </a:r>
                      <a:endParaRPr lang="en-US" sz="1100">
                        <a:latin typeface="+mj-lt"/>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mj-lt"/>
                          <a:ea typeface="+mn-ea"/>
                          <a:cs typeface="+mn-cs"/>
                        </a:rPr>
                        <a:t>XXXXXXXXXXXXX</a:t>
                      </a:r>
                      <a:endParaRPr kumimoji="0" lang="en-US" sz="1100" b="1" i="0" u="none" strike="noStrike" kern="1200" cap="none" spc="0" normalizeH="0" baseline="0" noProof="0">
                        <a:ln>
                          <a:noFill/>
                        </a:ln>
                        <a:solidFill>
                          <a:prstClr val="white"/>
                        </a:solidFill>
                        <a:effectLst/>
                        <a:uLnTx/>
                        <a:uFillTx/>
                        <a:latin typeface="+mj-lt"/>
                        <a:ea typeface="+mn-ea"/>
                        <a:cs typeface="+mn-cs"/>
                      </a:endParaRPr>
                    </a:p>
                  </a:txBody>
                  <a:tcPr marL="43609" marR="43609" marT="65415" marB="65415"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368781">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3687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i="0" err="1">
                          <a:solidFill>
                            <a:schemeClr val="tx1"/>
                          </a:solidFill>
                          <a:latin typeface="+mj-lt"/>
                        </a:rPr>
                        <a:t>xxxxxxxxxx</a:t>
                      </a:r>
                      <a:endParaRPr lang="en-US" sz="1100" b="0" i="0">
                        <a:solidFill>
                          <a:schemeClr val="tx1"/>
                        </a:solidFill>
                        <a:latin typeface="+mj-lt"/>
                      </a:endParaRPr>
                    </a:p>
                  </a:txBody>
                  <a:tcPr marL="43609" marR="43609" marT="65415" marB="65415"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248795" y="1748367"/>
            <a:ext cx="11562796" cy="3937000"/>
          </a:xfrm>
          <a:prstGeom prst="rect">
            <a:avLst/>
          </a:prstGeom>
        </p:spPr>
        <p:txBody>
          <a:bodyPr/>
          <a:lstStyle>
            <a:lvl1pPr marL="0" indent="0">
              <a:buFont typeface="Arial" panose="020B0604020202020204" pitchFamily="34" charset="0"/>
              <a:buNone/>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p:txBody>
      </p:sp>
    </p:spTree>
    <p:extLst>
      <p:ext uri="{BB962C8B-B14F-4D97-AF65-F5344CB8AC3E}">
        <p14:creationId xmlns:p14="http://schemas.microsoft.com/office/powerpoint/2010/main" val="381276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9023350" y="1748369"/>
            <a:ext cx="2798233" cy="3698276"/>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9"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248795" y="1748367"/>
            <a:ext cx="8596381"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559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9023350"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9023352" y="1748365"/>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8"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9023351"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248795" y="1748367"/>
            <a:ext cx="8596381"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84004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9023352" y="1748367"/>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2" y="1763469"/>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9023348"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9023351"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9023350"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9"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248796" y="1748367"/>
            <a:ext cx="5718085"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47593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2" y="1763469"/>
            <a:ext cx="2798233"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9023352" y="1763469"/>
            <a:ext cx="2798233" cy="3723068"/>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9023349" y="55706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6"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248796" y="1748367"/>
            <a:ext cx="5718085"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86992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6096001" y="1763469"/>
            <a:ext cx="5740400" cy="1656000"/>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6095999" y="3476809"/>
            <a:ext cx="5740403"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6096002" y="3832188"/>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6095999" y="5564001"/>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9038169" y="3836284"/>
            <a:ext cx="2798233" cy="1654349"/>
          </a:xfrm>
          <a:prstGeom prst="rect">
            <a:avLst/>
          </a:prstGeom>
          <a:solidFill>
            <a:schemeClr val="bg1">
              <a:lumMod val="85000"/>
            </a:schemeClr>
          </a:solidFill>
        </p:spPr>
        <p:txBody>
          <a:bodyPr anchor="ctr"/>
          <a:lstStyle>
            <a:lvl1pPr marL="0" indent="0" algn="ctr">
              <a:buNone/>
              <a:defRPr sz="2133" b="0" i="0">
                <a:solidFill>
                  <a:schemeClr val="tx2"/>
                </a:solidFill>
                <a:latin typeface="4 Text" pitchFamily="2" charset="77"/>
              </a:defRPr>
            </a:lvl1pPr>
          </a:lstStyle>
          <a:p>
            <a:r>
              <a:rPr lang="en-US"/>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9038165" y="5568097"/>
            <a:ext cx="2798235" cy="117271"/>
          </a:xfrm>
          <a:prstGeom prst="rect">
            <a:avLst/>
          </a:prstGeom>
        </p:spPr>
        <p:txBody>
          <a:bodyPr lIns="0" tIns="0" rIns="0" bIns="0"/>
          <a:lstStyle>
            <a:lvl1pPr marL="0" indent="0">
              <a:buNone/>
              <a:defRPr sz="1333" b="0" i="0">
                <a:solidFill>
                  <a:schemeClr val="tx2"/>
                </a:solidFill>
                <a:latin typeface="Arial" panose="020B0604020202020204" pitchFamily="34" charset="0"/>
                <a:cs typeface="Arial" panose="020B0604020202020204" pitchFamily="34" charset="0"/>
              </a:defRPr>
            </a:lvl1pPr>
            <a:lvl2pPr marL="457189" indent="0">
              <a:buNone/>
              <a:defRPr sz="1333">
                <a:solidFill>
                  <a:schemeClr val="accent5"/>
                </a:solidFill>
                <a:latin typeface="Channel 4 Chadwick" pitchFamily="2" charset="77"/>
              </a:defRPr>
            </a:lvl2pPr>
            <a:lvl3pPr marL="914377" indent="0">
              <a:buNone/>
              <a:defRPr sz="1333">
                <a:solidFill>
                  <a:schemeClr val="accent5"/>
                </a:solidFill>
                <a:latin typeface="Channel 4 Chadwick" pitchFamily="2" charset="77"/>
              </a:defRPr>
            </a:lvl3pPr>
            <a:lvl4pPr marL="1371566" indent="0">
              <a:buNone/>
              <a:defRPr sz="1333">
                <a:solidFill>
                  <a:schemeClr val="accent5"/>
                </a:solidFill>
                <a:latin typeface="Channel 4 Chadwick" pitchFamily="2" charset="77"/>
              </a:defRPr>
            </a:lvl4pPr>
            <a:lvl5pPr marL="1828754" indent="0">
              <a:buNone/>
              <a:defRPr sz="1333">
                <a:solidFill>
                  <a:schemeClr val="accent5"/>
                </a:solidFill>
                <a:latin typeface="Channel 4 Chadwick" pitchFamily="2" charset="77"/>
              </a:defRPr>
            </a:lvl5pPr>
          </a:lstStyle>
          <a:p>
            <a:pPr lvl="0"/>
            <a:r>
              <a:rPr lang="en-US"/>
              <a:t>Click to edit caption: Arial Regular 10pt</a:t>
            </a:r>
          </a:p>
        </p:txBody>
      </p:sp>
      <p:sp>
        <p:nvSpPr>
          <p:cNvPr id="15" name="Content Placeholder 2"/>
          <p:cNvSpPr>
            <a:spLocks noGrp="1"/>
          </p:cNvSpPr>
          <p:nvPr>
            <p:ph sz="quarter" idx="10" hasCustomPrompt="1"/>
          </p:nvPr>
        </p:nvSpPr>
        <p:spPr>
          <a:xfrm>
            <a:off x="248795" y="349862"/>
            <a:ext cx="11562796" cy="1381836"/>
          </a:xfrm>
          <a:prstGeom prst="rect">
            <a:avLst/>
          </a:prstGeom>
        </p:spPr>
        <p:txBody>
          <a:bodyPr/>
          <a:lstStyle>
            <a:lvl1pPr marL="0" indent="0">
              <a:buNone/>
              <a:defRPr sz="3333"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248796" y="1748367"/>
            <a:ext cx="5718085" cy="3937000"/>
          </a:xfrm>
          <a:prstGeom prst="rect">
            <a:avLst/>
          </a:prstGeom>
        </p:spPr>
        <p:txBody>
          <a:bodyPr/>
          <a:lstStyle>
            <a:lvl1pPr marL="380990" indent="-380990">
              <a:buFont typeface="Arial" panose="020B0604020202020204" pitchFamily="34" charset="0"/>
              <a:buChar char="•"/>
              <a:defRPr sz="1867">
                <a:solidFill>
                  <a:srgbClr val="1C3D74"/>
                </a:solidFill>
                <a:latin typeface="+mj-lt"/>
              </a:defRPr>
            </a:lvl1pPr>
            <a:lvl2pPr>
              <a:buFont typeface="Arial" panose="020B0604020202020204" pitchFamily="34" charset="0"/>
              <a:buChar char="-"/>
              <a:defRPr sz="1867">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867">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6850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1D3F9-65FD-49A6-AA0B-E7C74E8AAD9A}"/>
              </a:ext>
            </a:extLst>
          </p:cNvPr>
          <p:cNvSpPr/>
          <p:nvPr userDrawn="1"/>
        </p:nvSpPr>
        <p:spPr>
          <a:xfrm>
            <a:off x="13584" y="5959450"/>
            <a:ext cx="12192000" cy="898551"/>
          </a:xfrm>
          <a:prstGeom prst="rect">
            <a:avLst/>
          </a:prstGeom>
          <a:gradFill>
            <a:gsLst>
              <a:gs pos="0">
                <a:srgbClr val="1C3D74"/>
              </a:gs>
              <a:gs pos="50000">
                <a:srgbClr val="8D3786"/>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1">
            <a:alphaModFix/>
          </a:blip>
          <a:stretch>
            <a:fillRect/>
          </a:stretch>
        </p:blipFill>
        <p:spPr>
          <a:xfrm>
            <a:off x="397584" y="6053179"/>
            <a:ext cx="2346803" cy="627256"/>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10569133" y="6462185"/>
            <a:ext cx="1252451" cy="184665"/>
          </a:xfrm>
          <a:prstGeom prst="rect">
            <a:avLst/>
          </a:prstGeom>
          <a:noFill/>
        </p:spPr>
        <p:txBody>
          <a:bodyPr wrap="square" lIns="0" tIns="0" rIns="0" bIns="0" rtlCol="0">
            <a:spAutoFit/>
          </a:bodyPr>
          <a:lstStyle/>
          <a:p>
            <a:pPr algn="r"/>
            <a:fld id="{A98891B2-5225-5C40-A770-7C3A43B5E5B1}" type="slidenum">
              <a:rPr lang="en-US" sz="1200" b="0" i="0" smtClean="0">
                <a:solidFill>
                  <a:schemeClr val="bg1"/>
                </a:solidFill>
                <a:latin typeface="Arial" panose="020B0604020202020204" pitchFamily="34" charset="0"/>
                <a:cs typeface="Arial" panose="020B0604020202020204" pitchFamily="34" charset="0"/>
              </a:rPr>
              <a:pPr algn="r"/>
              <a:t>‹#›</a:t>
            </a:fld>
            <a:endParaRPr lang="en-US" sz="1200" b="0" i="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37B903A-F407-4E66-81D1-1411B4A219A8}"/>
              </a:ext>
            </a:extLst>
          </p:cNvPr>
          <p:cNvPicPr>
            <a:picLocks noChangeAspect="1"/>
          </p:cNvPicPr>
          <p:nvPr userDrawn="1"/>
        </p:nvPicPr>
        <p:blipFill>
          <a:blip r:embed="rId22"/>
          <a:stretch>
            <a:fillRect/>
          </a:stretch>
        </p:blipFill>
        <p:spPr>
          <a:xfrm>
            <a:off x="8083749" y="6259893"/>
            <a:ext cx="3320720" cy="306336"/>
          </a:xfrm>
          <a:prstGeom prst="rect">
            <a:avLst/>
          </a:prstGeom>
        </p:spPr>
      </p:pic>
      <p:sp>
        <p:nvSpPr>
          <p:cNvPr id="9" name="Content Placeholder 2">
            <a:extLst>
              <a:ext uri="{FF2B5EF4-FFF2-40B4-BE49-F238E27FC236}">
                <a16:creationId xmlns:a16="http://schemas.microsoft.com/office/drawing/2014/main" id="{D62B76A7-7179-4A91-AA9E-970D6FA45E62}"/>
              </a:ext>
            </a:extLst>
          </p:cNvPr>
          <p:cNvSpPr txBox="1">
            <a:spLocks/>
          </p:cNvSpPr>
          <p:nvPr userDrawn="1"/>
        </p:nvSpPr>
        <p:spPr>
          <a:xfrm>
            <a:off x="3087702" y="3781965"/>
            <a:ext cx="6016596" cy="1942145"/>
          </a:xfrm>
          <a:prstGeom prst="rect">
            <a:avLst/>
          </a:prstGeom>
        </p:spPr>
        <p:txBody>
          <a:bodyPr/>
          <a:lstStyle>
            <a:lvl1pPr marL="0" indent="0" algn="r" defTabSz="914400" rtl="0" eaLnBrk="1" latinLnBrk="0" hangingPunct="1">
              <a:lnSpc>
                <a:spcPct val="100000"/>
              </a:lnSpc>
              <a:spcBef>
                <a:spcPts val="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School of English </a:t>
            </a:r>
          </a:p>
          <a:p>
            <a:r>
              <a:rPr lang="en-US" sz="2400"/>
              <a:t>and Drama</a:t>
            </a:r>
          </a:p>
        </p:txBody>
      </p:sp>
      <p:sp>
        <p:nvSpPr>
          <p:cNvPr id="17" name="Footer Placeholder 4">
            <a:extLst>
              <a:ext uri="{FF2B5EF4-FFF2-40B4-BE49-F238E27FC236}">
                <a16:creationId xmlns:a16="http://schemas.microsoft.com/office/drawing/2014/main" id="{AA5C0C06-AD89-4D25-91E5-1356D874D3AC}"/>
              </a:ext>
            </a:extLst>
          </p:cNvPr>
          <p:cNvSpPr>
            <a:spLocks noGrp="1"/>
          </p:cNvSpPr>
          <p:nvPr>
            <p:ph type="ftr" sz="quarter" idx="3"/>
          </p:nvPr>
        </p:nvSpPr>
        <p:spPr>
          <a:xfrm>
            <a:off x="3360185" y="6235765"/>
            <a:ext cx="4114800" cy="366183"/>
          </a:xfrm>
          <a:prstGeom prst="rect">
            <a:avLst/>
          </a:prstGeom>
        </p:spPr>
        <p:txBody>
          <a:bodyPr vert="horz" lIns="91440" tIns="45720" rIns="91440" bIns="45720" rtlCol="0" anchor="ctr"/>
          <a:lstStyle>
            <a:lvl1pPr algn="ctr">
              <a:defRPr sz="1867" b="1">
                <a:solidFill>
                  <a:schemeClr val="bg1"/>
                </a:solidFill>
                <a:latin typeface="Arial" panose="020B0604020202020204" pitchFamily="34" charset="0"/>
                <a:cs typeface="Arial" panose="020B0604020202020204" pitchFamily="34" charset="0"/>
              </a:defRPr>
            </a:lvl1pPr>
          </a:lstStyle>
          <a:p>
            <a:r>
              <a:rPr lang="en-GB"/>
              <a:t>Insert School name here</a:t>
            </a: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98" r:id="rId1"/>
    <p:sldLayoutId id="2147483885"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90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81" userDrawn="1">
          <p15:clr>
            <a:srgbClr val="F26B43"/>
          </p15:clr>
        </p15:guide>
        <p15:guide id="2" pos="24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2F97F-E1EF-048F-B4ED-6F74A2FD7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F0A409-9CC3-B028-CCBC-7F7D3B94C4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9FBC4-9EAD-A051-7638-434F6ADB3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EA3B2-A3CA-4B9E-9C04-04EFC64A5F3D}" type="datetimeFigureOut">
              <a:rPr lang="en-GB" smtClean="0"/>
              <a:t>01/10/2024</a:t>
            </a:fld>
            <a:endParaRPr lang="en-GB"/>
          </a:p>
        </p:txBody>
      </p:sp>
      <p:sp>
        <p:nvSpPr>
          <p:cNvPr id="5" name="Footer Placeholder 4">
            <a:extLst>
              <a:ext uri="{FF2B5EF4-FFF2-40B4-BE49-F238E27FC236}">
                <a16:creationId xmlns:a16="http://schemas.microsoft.com/office/drawing/2014/main" id="{877D640F-E2EA-7668-68FF-6DE94052B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1F9496-8BE9-67BD-A52F-764487475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FA531-BAA9-425E-91E4-9A89695038E7}" type="slidenum">
              <a:rPr lang="en-GB" smtClean="0"/>
              <a:t>‹#›</a:t>
            </a:fld>
            <a:endParaRPr lang="en-GB"/>
          </a:p>
        </p:txBody>
      </p:sp>
    </p:spTree>
    <p:extLst>
      <p:ext uri="{BB962C8B-B14F-4D97-AF65-F5344CB8AC3E}">
        <p14:creationId xmlns:p14="http://schemas.microsoft.com/office/powerpoint/2010/main" val="602018594"/>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905203"/>
      </p:ext>
    </p:extLst>
  </p:cSld>
  <p:clrMap bg1="lt1" tx1="dk1" bg2="lt2" tx2="dk2" accent1="accent1" accent2="accent2" accent3="accent3" accent4="accent4" accent5="accent5" accent6="accent6" hlink="hlink" folHlink="folHlink"/>
  <p:sldLayoutIdLst>
    <p:sldLayoutId id="2147483908" r:id="rId1"/>
    <p:sldLayoutId id="2147483909"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1D3F9-65FD-49A6-AA0B-E7C74E8AAD9A}"/>
              </a:ext>
            </a:extLst>
          </p:cNvPr>
          <p:cNvSpPr/>
          <p:nvPr userDrawn="1"/>
        </p:nvSpPr>
        <p:spPr>
          <a:xfrm>
            <a:off x="13584" y="5959450"/>
            <a:ext cx="12192000" cy="898551"/>
          </a:xfrm>
          <a:prstGeom prst="rect">
            <a:avLst/>
          </a:prstGeom>
          <a:gradFill>
            <a:gsLst>
              <a:gs pos="0">
                <a:srgbClr val="1C3D74"/>
              </a:gs>
              <a:gs pos="50000">
                <a:srgbClr val="8D3786"/>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19">
            <a:alphaModFix/>
          </a:blip>
          <a:stretch>
            <a:fillRect/>
          </a:stretch>
        </p:blipFill>
        <p:spPr>
          <a:xfrm>
            <a:off x="397584" y="6053179"/>
            <a:ext cx="2346803" cy="627256"/>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10569133" y="6462184"/>
            <a:ext cx="1252451" cy="184666"/>
          </a:xfrm>
          <a:prstGeom prst="rect">
            <a:avLst/>
          </a:prstGeom>
          <a:noFill/>
        </p:spPr>
        <p:txBody>
          <a:bodyPr wrap="square" lIns="0" tIns="0" rIns="0" bIns="0" rtlCol="0">
            <a:spAutoFit/>
          </a:bodyPr>
          <a:lstStyle/>
          <a:p>
            <a:pPr algn="r"/>
            <a:fld id="{A98891B2-5225-5C40-A770-7C3A43B5E5B1}" type="slidenum">
              <a:rPr lang="en-US" sz="1200" b="0" i="0" smtClean="0">
                <a:solidFill>
                  <a:schemeClr val="bg1"/>
                </a:solidFill>
                <a:latin typeface="Arial" panose="020B0604020202020204" pitchFamily="34" charset="0"/>
                <a:cs typeface="Arial" panose="020B0604020202020204" pitchFamily="34" charset="0"/>
              </a:rPr>
              <a:pPr algn="r"/>
              <a:t>‹#›</a:t>
            </a:fld>
            <a:endParaRPr lang="en-US" sz="1200" b="0" i="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37B903A-F407-4E66-81D1-1411B4A219A8}"/>
              </a:ext>
            </a:extLst>
          </p:cNvPr>
          <p:cNvPicPr>
            <a:picLocks noChangeAspect="1"/>
          </p:cNvPicPr>
          <p:nvPr userDrawn="1"/>
        </p:nvPicPr>
        <p:blipFill>
          <a:blip r:embed="rId20"/>
          <a:stretch>
            <a:fillRect/>
          </a:stretch>
        </p:blipFill>
        <p:spPr>
          <a:xfrm>
            <a:off x="8083749" y="6259893"/>
            <a:ext cx="3320720" cy="306336"/>
          </a:xfrm>
          <a:prstGeom prst="rect">
            <a:avLst/>
          </a:prstGeom>
        </p:spPr>
      </p:pic>
      <p:sp>
        <p:nvSpPr>
          <p:cNvPr id="9" name="Content Placeholder 2">
            <a:extLst>
              <a:ext uri="{FF2B5EF4-FFF2-40B4-BE49-F238E27FC236}">
                <a16:creationId xmlns:a16="http://schemas.microsoft.com/office/drawing/2014/main" id="{D62B76A7-7179-4A91-AA9E-970D6FA45E62}"/>
              </a:ext>
            </a:extLst>
          </p:cNvPr>
          <p:cNvSpPr txBox="1">
            <a:spLocks/>
          </p:cNvSpPr>
          <p:nvPr userDrawn="1"/>
        </p:nvSpPr>
        <p:spPr>
          <a:xfrm>
            <a:off x="3087702" y="3781965"/>
            <a:ext cx="6016596" cy="1942145"/>
          </a:xfrm>
          <a:prstGeom prst="rect">
            <a:avLst/>
          </a:prstGeom>
        </p:spPr>
        <p:txBody>
          <a:bodyPr/>
          <a:lstStyle>
            <a:lvl1pPr marL="0" indent="0" algn="r" defTabSz="914400" rtl="0" eaLnBrk="1" latinLnBrk="0" hangingPunct="1">
              <a:lnSpc>
                <a:spcPct val="100000"/>
              </a:lnSpc>
              <a:spcBef>
                <a:spcPts val="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School of English </a:t>
            </a:r>
          </a:p>
          <a:p>
            <a:r>
              <a:rPr lang="en-US" sz="2400"/>
              <a:t>and Drama</a:t>
            </a:r>
          </a:p>
        </p:txBody>
      </p:sp>
      <p:sp>
        <p:nvSpPr>
          <p:cNvPr id="17" name="Footer Placeholder 4">
            <a:extLst>
              <a:ext uri="{FF2B5EF4-FFF2-40B4-BE49-F238E27FC236}">
                <a16:creationId xmlns:a16="http://schemas.microsoft.com/office/drawing/2014/main" id="{AA5C0C06-AD89-4D25-91E5-1356D874D3AC}"/>
              </a:ext>
            </a:extLst>
          </p:cNvPr>
          <p:cNvSpPr>
            <a:spLocks noGrp="1"/>
          </p:cNvSpPr>
          <p:nvPr>
            <p:ph type="ftr" sz="quarter" idx="3"/>
          </p:nvPr>
        </p:nvSpPr>
        <p:spPr>
          <a:xfrm>
            <a:off x="3360185" y="6235765"/>
            <a:ext cx="4114800" cy="366183"/>
          </a:xfrm>
          <a:prstGeom prst="rect">
            <a:avLst/>
          </a:prstGeom>
        </p:spPr>
        <p:txBody>
          <a:bodyPr vert="horz" lIns="91440" tIns="45720" rIns="91440" bIns="45720" rtlCol="0" anchor="ctr"/>
          <a:lstStyle>
            <a:lvl1pPr algn="ctr">
              <a:defRPr sz="1867" b="1">
                <a:solidFill>
                  <a:schemeClr val="bg1"/>
                </a:solidFill>
                <a:latin typeface="Arial" panose="020B0604020202020204" pitchFamily="34" charset="0"/>
                <a:cs typeface="Arial" panose="020B0604020202020204" pitchFamily="34" charset="0"/>
              </a:defRPr>
            </a:lvl1pPr>
          </a:lstStyle>
          <a:p>
            <a:r>
              <a:rPr lang="en-GB"/>
              <a:t>Insert School name here</a:t>
            </a:r>
          </a:p>
        </p:txBody>
      </p:sp>
    </p:spTree>
    <p:extLst>
      <p:ext uri="{BB962C8B-B14F-4D97-AF65-F5344CB8AC3E}">
        <p14:creationId xmlns:p14="http://schemas.microsoft.com/office/powerpoint/2010/main" val="296651873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glawmentoring@qmul.ac.uk"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qmul.networ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customXml" Target="../ink/ink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customXml" Target="../ink/ink3.xml"/><Relationship Id="rId5" Type="http://schemas.openxmlformats.org/officeDocument/2006/relationships/image" Target="../media/image18.png"/><Relationship Id="rId4" Type="http://schemas.openxmlformats.org/officeDocument/2006/relationships/customXml" Target="../ink/ink2.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customXml" Target="../ink/ink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customXml" Target="../ink/ink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40C466D-AFD2-4612-98EB-B28E84FC16E1}"/>
              </a:ext>
            </a:extLst>
          </p:cNvPr>
          <p:cNvSpPr>
            <a:spLocks noGrp="1"/>
          </p:cNvSpPr>
          <p:nvPr>
            <p:ph sz="quarter" idx="10"/>
          </p:nvPr>
        </p:nvSpPr>
        <p:spPr>
          <a:xfrm>
            <a:off x="1258132" y="2802186"/>
            <a:ext cx="10494433" cy="1562100"/>
          </a:xfrm>
        </p:spPr>
        <p:txBody>
          <a:bodyPr>
            <a:normAutofit lnSpcReduction="10000"/>
          </a:bodyPr>
          <a:lstStyle/>
          <a:p>
            <a:r>
              <a:rPr lang="en-US" dirty="0">
                <a:latin typeface="Aptos" panose="020B0004020202020204" pitchFamily="34" charset="0"/>
              </a:rPr>
              <a:t>Mentoring Masterclass: </a:t>
            </a:r>
          </a:p>
          <a:p>
            <a:r>
              <a:rPr lang="en-US" dirty="0">
                <a:latin typeface="Aptos" panose="020B0004020202020204" pitchFamily="34" charset="0"/>
              </a:rPr>
              <a:t>Finding a Professional Mentor</a:t>
            </a:r>
          </a:p>
          <a:p>
            <a:endParaRPr lang="en-US" dirty="0">
              <a:latin typeface="Aptos" panose="020B0004020202020204" pitchFamily="34" charset="0"/>
            </a:endParaRPr>
          </a:p>
          <a:p>
            <a:endParaRPr lang="en-US" dirty="0">
              <a:latin typeface="Aptos" panose="020B0004020202020204" pitchFamily="34" charset="0"/>
            </a:endParaRPr>
          </a:p>
        </p:txBody>
      </p:sp>
      <p:sp>
        <p:nvSpPr>
          <p:cNvPr id="11" name="Content Placeholder 6">
            <a:extLst>
              <a:ext uri="{FF2B5EF4-FFF2-40B4-BE49-F238E27FC236}">
                <a16:creationId xmlns:a16="http://schemas.microsoft.com/office/drawing/2014/main" id="{2B3EFF6F-2781-4F5D-97C6-E4322216ADDC}"/>
              </a:ext>
            </a:extLst>
          </p:cNvPr>
          <p:cNvSpPr>
            <a:spLocks noGrp="1"/>
          </p:cNvSpPr>
          <p:nvPr>
            <p:ph sz="quarter" idx="11"/>
          </p:nvPr>
        </p:nvSpPr>
        <p:spPr>
          <a:xfrm>
            <a:off x="8476735" y="6450228"/>
            <a:ext cx="3715265" cy="385254"/>
          </a:xfrm>
        </p:spPr>
        <p:txBody>
          <a:bodyPr>
            <a:normAutofit/>
          </a:bodyPr>
          <a:lstStyle/>
          <a:p>
            <a:r>
              <a:rPr lang="en-GB" sz="1600" dirty="0">
                <a:latin typeface="Aptos" panose="020B0004020202020204" pitchFamily="34" charset="0"/>
              </a:rPr>
              <a:t>Contact: </a:t>
            </a:r>
            <a:r>
              <a:rPr lang="en-GB" sz="1600" u="sng" dirty="0">
                <a:effectLst/>
                <a:latin typeface="Aptos" panose="020B0004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pglawmentoring@qmul.ac.uk</a:t>
            </a:r>
            <a:endParaRPr lang="en-GB" sz="2000" dirty="0">
              <a:latin typeface="Aptos" panose="020B0004020202020204" pitchFamily="34" charset="0"/>
            </a:endParaRPr>
          </a:p>
        </p:txBody>
      </p:sp>
      <p:sp>
        <p:nvSpPr>
          <p:cNvPr id="12" name="Content Placeholder 2">
            <a:extLst>
              <a:ext uri="{FF2B5EF4-FFF2-40B4-BE49-F238E27FC236}">
                <a16:creationId xmlns:a16="http://schemas.microsoft.com/office/drawing/2014/main" id="{4DBD83B4-A554-43D7-822D-5911805342B6}"/>
              </a:ext>
            </a:extLst>
          </p:cNvPr>
          <p:cNvSpPr>
            <a:spLocks noGrp="1"/>
          </p:cNvSpPr>
          <p:nvPr>
            <p:ph sz="quarter" idx="13" hasCustomPrompt="1"/>
          </p:nvPr>
        </p:nvSpPr>
        <p:spPr>
          <a:xfrm>
            <a:off x="7603955" y="611719"/>
            <a:ext cx="4148608" cy="751861"/>
          </a:xfrm>
          <a:prstGeom prst="rect">
            <a:avLst/>
          </a:prstGeom>
        </p:spPr>
        <p:txBody>
          <a:bodyPr/>
          <a:lstStyle>
            <a:lvl1pPr marL="0" indent="0" algn="r">
              <a:lnSpc>
                <a:spcPct val="100000"/>
              </a:lnSpc>
              <a:spcBef>
                <a:spcPts val="0"/>
              </a:spcBef>
              <a:buNone/>
              <a:defRPr sz="1800" b="1">
                <a:solidFill>
                  <a:schemeClr val="bg1"/>
                </a:solidFill>
                <a:latin typeface="Arial" panose="020B0604020202020204" pitchFamily="34" charset="0"/>
                <a:cs typeface="Arial" panose="020B0604020202020204" pitchFamily="34" charset="0"/>
              </a:defRPr>
            </a:lvl1pPr>
          </a:lstStyle>
          <a:p>
            <a:r>
              <a:rPr lang="en-US" dirty="0">
                <a:latin typeface="Aptos" panose="020B0004020202020204" pitchFamily="34" charset="0"/>
              </a:rPr>
              <a:t>Centre for Commercial Law Studies</a:t>
            </a:r>
          </a:p>
        </p:txBody>
      </p:sp>
    </p:spTree>
    <p:extLst>
      <p:ext uri="{BB962C8B-B14F-4D97-AF65-F5344CB8AC3E}">
        <p14:creationId xmlns:p14="http://schemas.microsoft.com/office/powerpoint/2010/main" val="258918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429733" y="528769"/>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3200" dirty="0">
                <a:latin typeface="Aptos" panose="020B0004020202020204" pitchFamily="34" charset="0"/>
              </a:rPr>
              <a:t>Potential topics to discuss</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423629" y="453998"/>
            <a:ext cx="914961" cy="914961"/>
          </a:xfrm>
          <a:prstGeom prst="rect">
            <a:avLst/>
          </a:prstGeom>
        </p:spPr>
      </p:pic>
      <p:graphicFrame>
        <p:nvGraphicFramePr>
          <p:cNvPr id="4" name="Diagram 3"/>
          <p:cNvGraphicFramePr/>
          <p:nvPr>
            <p:extLst>
              <p:ext uri="{D42A27DB-BD31-4B8C-83A1-F6EECF244321}">
                <p14:modId xmlns:p14="http://schemas.microsoft.com/office/powerpoint/2010/main" val="3580380853"/>
              </p:ext>
            </p:extLst>
          </p:nvPr>
        </p:nvGraphicFramePr>
        <p:xfrm>
          <a:off x="998583" y="1368959"/>
          <a:ext cx="10680941" cy="3889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27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429733" y="528769"/>
            <a:ext cx="10156352" cy="914961"/>
          </a:xfrm>
        </p:spPr>
        <p:txBody>
          <a:bodyPr/>
          <a:lstStyle/>
          <a:p>
            <a:pPr>
              <a:lnSpc>
                <a:spcPct val="100000"/>
              </a:lnSpc>
              <a:spcBef>
                <a:spcPts val="0"/>
              </a:spcBef>
              <a:spcAft>
                <a:spcPts val="400"/>
              </a:spcAft>
            </a:pPr>
            <a:r>
              <a:rPr lang="en-GB" dirty="0">
                <a:latin typeface="Aptos" panose="020B0004020202020204" pitchFamily="34" charset="0"/>
              </a:rPr>
              <a:t>Action planning</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2"/>
          <a:stretch>
            <a:fillRect/>
          </a:stretch>
        </p:blipFill>
        <p:spPr>
          <a:xfrm>
            <a:off x="423629" y="453998"/>
            <a:ext cx="914961" cy="914961"/>
          </a:xfrm>
          <a:prstGeom prst="rect">
            <a:avLst/>
          </a:prstGeom>
        </p:spPr>
      </p:pic>
      <p:sp>
        <p:nvSpPr>
          <p:cNvPr id="4" name="TextBox 3"/>
          <p:cNvSpPr txBox="1"/>
          <p:nvPr/>
        </p:nvSpPr>
        <p:spPr>
          <a:xfrm>
            <a:off x="1487907" y="1178765"/>
            <a:ext cx="9003924" cy="954300"/>
          </a:xfrm>
          <a:prstGeom prst="rect">
            <a:avLst/>
          </a:prstGeom>
          <a:noFill/>
        </p:spPr>
        <p:txBody>
          <a:bodyPr wrap="square" rtlCol="0">
            <a:spAutoFit/>
          </a:bodyPr>
          <a:lstStyle/>
          <a:p>
            <a:pPr defTabSz="914354"/>
            <a:r>
              <a:rPr lang="en-GB" sz="1867" dirty="0">
                <a:solidFill>
                  <a:srgbClr val="002060"/>
                </a:solidFill>
                <a:latin typeface="Arial" panose="020B0604020202020204" pitchFamily="34" charset="0"/>
                <a:cs typeface="Arial" panose="020B0604020202020204" pitchFamily="34" charset="0"/>
              </a:rPr>
              <a:t>Choose at least 3 goals (or topics) that you would like to focus on:</a:t>
            </a:r>
          </a:p>
          <a:p>
            <a:pPr defTabSz="914354"/>
            <a:endParaRPr lang="en-GB" sz="1867" dirty="0">
              <a:solidFill>
                <a:srgbClr val="002060"/>
              </a:solidFill>
              <a:latin typeface="Arial" panose="020B0604020202020204" pitchFamily="34" charset="0"/>
              <a:cs typeface="Arial" panose="020B0604020202020204" pitchFamily="34" charset="0"/>
            </a:endParaRPr>
          </a:p>
          <a:p>
            <a:pPr defTabSz="914354"/>
            <a:endParaRPr lang="en-GB" sz="1867" dirty="0">
              <a:solidFill>
                <a:srgbClr val="002060"/>
              </a:solidFill>
              <a:latin typeface="Arial" panose="020B0604020202020204" pitchFamily="34" charset="0"/>
              <a:cs typeface="Arial" panose="020B0604020202020204" pitchFamily="34" charset="0"/>
            </a:endParaRPr>
          </a:p>
        </p:txBody>
      </p:sp>
      <p:sp>
        <p:nvSpPr>
          <p:cNvPr id="8" name="Rounded Rectangle 7"/>
          <p:cNvSpPr/>
          <p:nvPr/>
        </p:nvSpPr>
        <p:spPr>
          <a:xfrm>
            <a:off x="1554613" y="1848393"/>
            <a:ext cx="9485299" cy="9417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354"/>
            <a:r>
              <a:rPr lang="en-GB" sz="2133" dirty="0">
                <a:solidFill>
                  <a:prstClr val="white"/>
                </a:solidFill>
                <a:latin typeface="Arial" panose="020B0604020202020204" pitchFamily="34" charset="0"/>
                <a:cs typeface="Arial" panose="020B0604020202020204" pitchFamily="34" charset="0"/>
              </a:rPr>
              <a:t>Short term – e.g. Create a LinkedIn profile, make improvements to my CV</a:t>
            </a:r>
          </a:p>
        </p:txBody>
      </p:sp>
      <p:sp>
        <p:nvSpPr>
          <p:cNvPr id="9" name="Rounded Rectangle 8"/>
          <p:cNvSpPr/>
          <p:nvPr/>
        </p:nvSpPr>
        <p:spPr>
          <a:xfrm>
            <a:off x="1570549" y="2968424"/>
            <a:ext cx="9485299" cy="9417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354"/>
            <a:r>
              <a:rPr lang="en-GB" sz="2133" dirty="0">
                <a:solidFill>
                  <a:prstClr val="white"/>
                </a:solidFill>
                <a:latin typeface="Arial" panose="020B0604020202020204" pitchFamily="34" charset="0"/>
                <a:cs typeface="Arial" panose="020B0604020202020204" pitchFamily="34" charset="0"/>
              </a:rPr>
              <a:t>Medium term – e.g. Learn how to write persuasive job applications, improve my ability to write covering letters, explore career options</a:t>
            </a:r>
          </a:p>
        </p:txBody>
      </p:sp>
      <p:sp>
        <p:nvSpPr>
          <p:cNvPr id="10" name="Rounded Rectangle 9"/>
          <p:cNvSpPr/>
          <p:nvPr/>
        </p:nvSpPr>
        <p:spPr>
          <a:xfrm>
            <a:off x="1570549" y="4088454"/>
            <a:ext cx="9485299" cy="9417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914354"/>
            <a:r>
              <a:rPr lang="en-GB" sz="2133" dirty="0">
                <a:solidFill>
                  <a:prstClr val="white"/>
                </a:solidFill>
                <a:latin typeface="Arial" panose="020B0604020202020204" pitchFamily="34" charset="0"/>
                <a:cs typeface="Arial" panose="020B0604020202020204" pitchFamily="34" charset="0"/>
              </a:rPr>
              <a:t>Long term – e.g. Find some form of work experience, or secure a voluntary job role, become more confident with networking.</a:t>
            </a:r>
          </a:p>
        </p:txBody>
      </p:sp>
    </p:spTree>
    <p:extLst>
      <p:ext uri="{BB962C8B-B14F-4D97-AF65-F5344CB8AC3E}">
        <p14:creationId xmlns:p14="http://schemas.microsoft.com/office/powerpoint/2010/main" val="147635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429733" y="528769"/>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3200" dirty="0">
                <a:latin typeface="Aptos" panose="020B0004020202020204" pitchFamily="34" charset="0"/>
              </a:rPr>
              <a:t>Action plan example</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2"/>
          <a:stretch>
            <a:fillRect/>
          </a:stretch>
        </p:blipFill>
        <p:spPr>
          <a:xfrm>
            <a:off x="423629" y="453998"/>
            <a:ext cx="914961" cy="914961"/>
          </a:xfrm>
          <a:prstGeom prst="rect">
            <a:avLst/>
          </a:prstGeom>
        </p:spPr>
      </p:pic>
      <p:pic>
        <p:nvPicPr>
          <p:cNvPr id="6" name="Picture 5">
            <a:extLst>
              <a:ext uri="{FF2B5EF4-FFF2-40B4-BE49-F238E27FC236}">
                <a16:creationId xmlns:a16="http://schemas.microsoft.com/office/drawing/2014/main" id="{CA7D48DB-0F7C-A591-D8E9-9CDC8AF114B8}"/>
              </a:ext>
            </a:extLst>
          </p:cNvPr>
          <p:cNvPicPr>
            <a:picLocks noChangeAspect="1"/>
          </p:cNvPicPr>
          <p:nvPr/>
        </p:nvPicPr>
        <p:blipFill rotWithShape="1">
          <a:blip r:embed="rId3"/>
          <a:srcRect l="22490" t="26000" r="23665" b="15500"/>
          <a:stretch/>
        </p:blipFill>
        <p:spPr bwMode="auto">
          <a:xfrm>
            <a:off x="2526159" y="1240175"/>
            <a:ext cx="7139683" cy="43631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442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520877" y="349862"/>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3200" dirty="0">
                <a:latin typeface="Aptos" panose="020B0004020202020204" pitchFamily="34" charset="0"/>
              </a:rPr>
              <a:t>Finding a professional mentor</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514773" y="275092"/>
            <a:ext cx="914961" cy="914961"/>
          </a:xfrm>
          <a:prstGeom prst="rect">
            <a:avLst/>
          </a:prstGeom>
        </p:spPr>
      </p:pic>
      <p:pic>
        <p:nvPicPr>
          <p:cNvPr id="1036" name="Picture 12" descr="Confused man young serious creative person think Vector Image">
            <a:extLst>
              <a:ext uri="{FF2B5EF4-FFF2-40B4-BE49-F238E27FC236}">
                <a16:creationId xmlns:a16="http://schemas.microsoft.com/office/drawing/2014/main" id="{64BC77B8-CD16-7EB4-1B43-E3D2D76F35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279"/>
          <a:stretch/>
        </p:blipFill>
        <p:spPr bwMode="auto">
          <a:xfrm>
            <a:off x="3622592" y="1032284"/>
            <a:ext cx="4946816" cy="479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474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520877" y="349862"/>
            <a:ext cx="10156352" cy="914961"/>
          </a:xfrm>
        </p:spPr>
        <p:txBody>
          <a:bodyPr/>
          <a:lstStyle/>
          <a:p>
            <a:pPr>
              <a:lnSpc>
                <a:spcPct val="100000"/>
              </a:lnSpc>
              <a:spcBef>
                <a:spcPts val="0"/>
              </a:spcBef>
              <a:spcAft>
                <a:spcPts val="400"/>
              </a:spcAft>
            </a:pPr>
            <a:r>
              <a:rPr lang="en-GB" dirty="0">
                <a:latin typeface="Aptos" panose="020B0004020202020204" pitchFamily="34" charset="0"/>
              </a:rPr>
              <a:t>Finding a professional mentor</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514773" y="275092"/>
            <a:ext cx="914961" cy="914961"/>
          </a:xfrm>
          <a:prstGeom prst="rect">
            <a:avLst/>
          </a:prstGeom>
        </p:spPr>
      </p:pic>
      <p:sp>
        <p:nvSpPr>
          <p:cNvPr id="3" name="Rounded Rectangle 9">
            <a:extLst>
              <a:ext uri="{FF2B5EF4-FFF2-40B4-BE49-F238E27FC236}">
                <a16:creationId xmlns:a16="http://schemas.microsoft.com/office/drawing/2014/main" id="{7A539E04-CA44-9CF2-8378-4B07B852C544}"/>
              </a:ext>
            </a:extLst>
          </p:cNvPr>
          <p:cNvSpPr/>
          <p:nvPr/>
        </p:nvSpPr>
        <p:spPr>
          <a:xfrm>
            <a:off x="1520880" y="1758279"/>
            <a:ext cx="6039915"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Works in a specific job role or industry?</a:t>
            </a:r>
          </a:p>
        </p:txBody>
      </p:sp>
      <p:sp>
        <p:nvSpPr>
          <p:cNvPr id="4" name="Rounded Rectangle 10">
            <a:extLst>
              <a:ext uri="{FF2B5EF4-FFF2-40B4-BE49-F238E27FC236}">
                <a16:creationId xmlns:a16="http://schemas.microsoft.com/office/drawing/2014/main" id="{9C2E4CFE-3C3B-1F7A-4463-45422C3C8EE0}"/>
              </a:ext>
            </a:extLst>
          </p:cNvPr>
          <p:cNvSpPr/>
          <p:nvPr/>
        </p:nvSpPr>
        <p:spPr>
          <a:xfrm>
            <a:off x="1520883" y="2439817"/>
            <a:ext cx="6039909"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Studied a particular degree course?</a:t>
            </a:r>
          </a:p>
        </p:txBody>
      </p:sp>
      <p:sp>
        <p:nvSpPr>
          <p:cNvPr id="5" name="Rounded Rectangle 11">
            <a:extLst>
              <a:ext uri="{FF2B5EF4-FFF2-40B4-BE49-F238E27FC236}">
                <a16:creationId xmlns:a16="http://schemas.microsoft.com/office/drawing/2014/main" id="{2CC6773C-986A-DB46-99B7-6AF4F8B26B41}"/>
              </a:ext>
            </a:extLst>
          </p:cNvPr>
          <p:cNvSpPr/>
          <p:nvPr/>
        </p:nvSpPr>
        <p:spPr>
          <a:xfrm>
            <a:off x="1520883" y="3121356"/>
            <a:ext cx="6039915"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Has entrepreneurial experience?</a:t>
            </a:r>
          </a:p>
        </p:txBody>
      </p:sp>
      <p:sp>
        <p:nvSpPr>
          <p:cNvPr id="6" name="Rounded Rectangle 12">
            <a:extLst>
              <a:ext uri="{FF2B5EF4-FFF2-40B4-BE49-F238E27FC236}">
                <a16:creationId xmlns:a16="http://schemas.microsoft.com/office/drawing/2014/main" id="{8D65C24C-D204-9D5B-88DF-988F02D2E98F}"/>
              </a:ext>
            </a:extLst>
          </p:cNvPr>
          <p:cNvSpPr/>
          <p:nvPr/>
        </p:nvSpPr>
        <p:spPr>
          <a:xfrm>
            <a:off x="1520879" y="3802895"/>
            <a:ext cx="6039915"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Is of a particular gender?</a:t>
            </a:r>
          </a:p>
        </p:txBody>
      </p:sp>
      <p:sp>
        <p:nvSpPr>
          <p:cNvPr id="8" name="Rounded Rectangle 13">
            <a:extLst>
              <a:ext uri="{FF2B5EF4-FFF2-40B4-BE49-F238E27FC236}">
                <a16:creationId xmlns:a16="http://schemas.microsoft.com/office/drawing/2014/main" id="{1265CFEF-D3C7-C23C-E3CF-9BF85382B0BD}"/>
              </a:ext>
            </a:extLst>
          </p:cNvPr>
          <p:cNvSpPr/>
          <p:nvPr/>
        </p:nvSpPr>
        <p:spPr>
          <a:xfrm>
            <a:off x="1520877" y="4484433"/>
            <a:ext cx="6039915"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Speaks another language?</a:t>
            </a:r>
          </a:p>
        </p:txBody>
      </p:sp>
      <p:sp>
        <p:nvSpPr>
          <p:cNvPr id="9" name="TextBox 8">
            <a:extLst>
              <a:ext uri="{FF2B5EF4-FFF2-40B4-BE49-F238E27FC236}">
                <a16:creationId xmlns:a16="http://schemas.microsoft.com/office/drawing/2014/main" id="{202AD2BA-CE6F-2AF6-A008-62886CB9E399}"/>
              </a:ext>
            </a:extLst>
          </p:cNvPr>
          <p:cNvSpPr txBox="1"/>
          <p:nvPr/>
        </p:nvSpPr>
        <p:spPr>
          <a:xfrm>
            <a:off x="1487908" y="1178766"/>
            <a:ext cx="3844768" cy="379656"/>
          </a:xfrm>
          <a:prstGeom prst="rect">
            <a:avLst/>
          </a:prstGeom>
          <a:noFill/>
        </p:spPr>
        <p:txBody>
          <a:bodyPr wrap="square" rtlCol="0">
            <a:spAutoFit/>
          </a:bodyPr>
          <a:lstStyle/>
          <a:p>
            <a:r>
              <a:rPr lang="en-GB" sz="1867" dirty="0">
                <a:solidFill>
                  <a:srgbClr val="002060"/>
                </a:solidFill>
                <a:latin typeface="Arial" panose="020B0604020202020204" pitchFamily="34" charset="0"/>
                <a:cs typeface="Arial" panose="020B0604020202020204" pitchFamily="34" charset="0"/>
              </a:rPr>
              <a:t>Are you looking for someone who:</a:t>
            </a:r>
          </a:p>
        </p:txBody>
      </p:sp>
      <p:pic>
        <p:nvPicPr>
          <p:cNvPr id="2050" name="Picture 2" descr="Bringing home an open mind ‹ EF Academy Blog">
            <a:extLst>
              <a:ext uri="{FF2B5EF4-FFF2-40B4-BE49-F238E27FC236}">
                <a16:creationId xmlns:a16="http://schemas.microsoft.com/office/drawing/2014/main" id="{C03DF990-010D-EF33-3A1A-326BB6315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863" y="1735705"/>
            <a:ext cx="3352292" cy="335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6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520877" y="349862"/>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2800" dirty="0">
                <a:latin typeface="Aptos" panose="020B0004020202020204" pitchFamily="34" charset="0"/>
              </a:rPr>
              <a:t>Using the Queen Mary Network</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514773" y="275092"/>
            <a:ext cx="914961" cy="914961"/>
          </a:xfrm>
          <a:prstGeom prst="rect">
            <a:avLst/>
          </a:prstGeom>
        </p:spPr>
      </p:pic>
      <p:sp>
        <p:nvSpPr>
          <p:cNvPr id="3" name="TextBox 2">
            <a:extLst>
              <a:ext uri="{FF2B5EF4-FFF2-40B4-BE49-F238E27FC236}">
                <a16:creationId xmlns:a16="http://schemas.microsoft.com/office/drawing/2014/main" id="{42DA8EAF-13D5-0C5A-E6BC-D58326CA32AA}"/>
              </a:ext>
            </a:extLst>
          </p:cNvPr>
          <p:cNvSpPr txBox="1"/>
          <p:nvPr/>
        </p:nvSpPr>
        <p:spPr>
          <a:xfrm>
            <a:off x="975732" y="1672682"/>
            <a:ext cx="10463560" cy="307776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l" rtl="0"/>
            <a:r>
              <a:rPr lang="en-GB" sz="3200" b="0" kern="1200" dirty="0">
                <a:solidFill>
                  <a:srgbClr val="1C3D74"/>
                </a:solidFill>
                <a:latin typeface="Arial"/>
                <a:ea typeface="+mn-ea"/>
                <a:cs typeface="Arial"/>
              </a:rPr>
              <a:t>Our Alumni form a vibrant global community</a:t>
            </a:r>
            <a:endParaRPr lang="en-GB" sz="3200" b="0" kern="1200" dirty="0">
              <a:solidFill>
                <a:srgbClr val="1C3D74"/>
              </a:solidFill>
              <a:latin typeface="Arial"/>
              <a:cs typeface="Arial"/>
            </a:endParaRPr>
          </a:p>
          <a:p>
            <a:pPr algn="l" rtl="0"/>
            <a:r>
              <a:rPr lang="en-GB" sz="3200" b="0" kern="1200" dirty="0">
                <a:solidFill>
                  <a:srgbClr val="1C3D74"/>
                </a:solidFill>
                <a:latin typeface="Arial"/>
                <a:ea typeface="+mn-ea"/>
                <a:cs typeface="Arial"/>
              </a:rPr>
              <a:t>of over </a:t>
            </a:r>
            <a:r>
              <a:rPr lang="en-GB" sz="3200" b="1" dirty="0">
                <a:solidFill>
                  <a:srgbClr val="EC008C"/>
                </a:solidFill>
                <a:latin typeface="Arial"/>
                <a:cs typeface="Arial"/>
              </a:rPr>
              <a:t>210,000</a:t>
            </a:r>
            <a:r>
              <a:rPr lang="en-GB" sz="3200" b="1" kern="1200" dirty="0">
                <a:solidFill>
                  <a:srgbClr val="1C3D74"/>
                </a:solidFill>
                <a:latin typeface="Arial"/>
                <a:ea typeface="+mn-ea"/>
                <a:cs typeface="Arial"/>
              </a:rPr>
              <a:t> </a:t>
            </a:r>
            <a:r>
              <a:rPr lang="en-GB" sz="3200" b="0" kern="1200" dirty="0">
                <a:solidFill>
                  <a:srgbClr val="1C3D74"/>
                </a:solidFill>
                <a:latin typeface="Arial"/>
                <a:ea typeface="+mn-ea"/>
                <a:cs typeface="Arial"/>
              </a:rPr>
              <a:t>former students, in over</a:t>
            </a:r>
            <a:endParaRPr lang="en-GB" sz="3200" b="0" kern="1200" dirty="0">
              <a:solidFill>
                <a:srgbClr val="1C3D74"/>
              </a:solidFill>
              <a:latin typeface="Arial"/>
              <a:cs typeface="Arial"/>
            </a:endParaRPr>
          </a:p>
          <a:p>
            <a:pPr algn="l" rtl="0"/>
            <a:r>
              <a:rPr lang="en-GB" sz="3200" b="1" kern="1200" dirty="0">
                <a:solidFill>
                  <a:srgbClr val="EC008C"/>
                </a:solidFill>
                <a:latin typeface="Arial"/>
                <a:ea typeface="+mn-ea"/>
                <a:cs typeface="Arial"/>
              </a:rPr>
              <a:t>170</a:t>
            </a:r>
            <a:r>
              <a:rPr lang="en-GB" sz="3200" b="0" kern="1200" dirty="0">
                <a:solidFill>
                  <a:srgbClr val="EC008C"/>
                </a:solidFill>
                <a:latin typeface="Arial"/>
                <a:ea typeface="+mn-ea"/>
                <a:cs typeface="Arial"/>
              </a:rPr>
              <a:t> </a:t>
            </a:r>
            <a:r>
              <a:rPr lang="en-GB" sz="3200" b="1" kern="1200" dirty="0">
                <a:solidFill>
                  <a:srgbClr val="EC008C"/>
                </a:solidFill>
                <a:latin typeface="Arial"/>
                <a:ea typeface="+mn-ea"/>
                <a:cs typeface="Arial"/>
              </a:rPr>
              <a:t>countries</a:t>
            </a:r>
            <a:r>
              <a:rPr lang="en-GB" sz="3200" b="0" kern="1200" dirty="0">
                <a:solidFill>
                  <a:srgbClr val="1C3D74"/>
                </a:solidFill>
                <a:latin typeface="Arial"/>
                <a:ea typeface="+mn-ea"/>
                <a:cs typeface="Arial"/>
              </a:rPr>
              <a:t> around the world. Our former</a:t>
            </a:r>
            <a:endParaRPr lang="en-GB" sz="3200" b="0" kern="1200" dirty="0">
              <a:solidFill>
                <a:srgbClr val="1C3D74"/>
              </a:solidFill>
              <a:latin typeface="Arial"/>
              <a:cs typeface="Arial"/>
            </a:endParaRPr>
          </a:p>
          <a:p>
            <a:pPr algn="l" rtl="0"/>
            <a:r>
              <a:rPr lang="en-GB" sz="3200" b="0" kern="1200" dirty="0">
                <a:solidFill>
                  <a:srgbClr val="1C3D74"/>
                </a:solidFill>
                <a:latin typeface="Arial"/>
                <a:ea typeface="+mn-ea"/>
                <a:cs typeface="Arial"/>
              </a:rPr>
              <a:t>students are leaders, creators, educators and</a:t>
            </a:r>
            <a:endParaRPr lang="en-GB" sz="3200" b="0" kern="1200" dirty="0">
              <a:solidFill>
                <a:srgbClr val="1C3D74"/>
              </a:solidFill>
              <a:latin typeface="Arial"/>
              <a:cs typeface="Arial"/>
            </a:endParaRPr>
          </a:p>
          <a:p>
            <a:pPr algn="l" rtl="0"/>
            <a:r>
              <a:rPr lang="en-GB" sz="3200" b="0" kern="1200" dirty="0">
                <a:solidFill>
                  <a:srgbClr val="1C3D74"/>
                </a:solidFill>
                <a:latin typeface="Arial"/>
                <a:ea typeface="+mn-ea"/>
                <a:cs typeface="Arial"/>
              </a:rPr>
              <a:t>change-makers working in every imaginable</a:t>
            </a:r>
            <a:endParaRPr lang="en-GB" sz="3200" b="0" kern="1200" dirty="0">
              <a:solidFill>
                <a:srgbClr val="1C3D74"/>
              </a:solidFill>
              <a:latin typeface="Arial"/>
              <a:cs typeface="Arial"/>
            </a:endParaRPr>
          </a:p>
          <a:p>
            <a:pPr algn="l" rtl="0"/>
            <a:r>
              <a:rPr lang="en-GB" sz="3200" b="0" kern="1200" dirty="0">
                <a:solidFill>
                  <a:srgbClr val="1C3D74"/>
                </a:solidFill>
                <a:latin typeface="Arial"/>
                <a:ea typeface="+mn-ea"/>
                <a:cs typeface="Arial"/>
              </a:rPr>
              <a:t>field in every corner of the globe.</a:t>
            </a:r>
            <a:endParaRPr lang="en-US" sz="2400" dirty="0">
              <a:solidFill>
                <a:srgbClr val="1C3D74"/>
              </a:solidFill>
            </a:endParaRPr>
          </a:p>
        </p:txBody>
      </p:sp>
      <p:sp>
        <p:nvSpPr>
          <p:cNvPr id="5" name="TextBox 4">
            <a:extLst>
              <a:ext uri="{FF2B5EF4-FFF2-40B4-BE49-F238E27FC236}">
                <a16:creationId xmlns:a16="http://schemas.microsoft.com/office/drawing/2014/main" id="{620AF178-849F-8859-2C61-322671675707}"/>
              </a:ext>
            </a:extLst>
          </p:cNvPr>
          <p:cNvSpPr txBox="1"/>
          <p:nvPr/>
        </p:nvSpPr>
        <p:spPr>
          <a:xfrm>
            <a:off x="972253" y="5158306"/>
            <a:ext cx="3592285"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l"/>
            <a:r>
              <a:rPr lang="en-US" sz="2400" b="1" dirty="0">
                <a:solidFill>
                  <a:srgbClr val="EC008C"/>
                </a:solidFill>
                <a:cs typeface="Arial"/>
              </a:rPr>
              <a:t>https://qmul.network</a:t>
            </a:r>
            <a:endParaRPr lang="en-US" sz="2400" b="1" dirty="0">
              <a:solidFill>
                <a:srgbClr val="EC008C"/>
              </a:solidFill>
            </a:endParaRPr>
          </a:p>
        </p:txBody>
      </p:sp>
    </p:spTree>
    <p:extLst>
      <p:ext uri="{BB962C8B-B14F-4D97-AF65-F5344CB8AC3E}">
        <p14:creationId xmlns:p14="http://schemas.microsoft.com/office/powerpoint/2010/main" val="195956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1EBB2-A33F-0D64-CB46-73FD361ED150}"/>
              </a:ext>
            </a:extLst>
          </p:cNvPr>
          <p:cNvSpPr>
            <a:spLocks noGrp="1"/>
          </p:cNvSpPr>
          <p:nvPr>
            <p:ph type="body" sz="quarter" idx="13"/>
          </p:nvPr>
        </p:nvSpPr>
        <p:spPr>
          <a:xfrm>
            <a:off x="514773" y="1460500"/>
            <a:ext cx="5703273" cy="3937000"/>
          </a:xfrm>
        </p:spPr>
        <p:txBody>
          <a:bodyPr lIns="121920" tIns="60960" rIns="121920" bIns="6096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0" indent="0">
              <a:buNone/>
            </a:pPr>
            <a:r>
              <a:rPr lang="en-US" dirty="0">
                <a:ea typeface="+mj-lt"/>
                <a:cs typeface="+mj-lt"/>
              </a:rPr>
              <a:t>Our online community platform for Queen Mary alumni, students, staff as well as future students.</a:t>
            </a:r>
            <a:endParaRPr lang="en-US" dirty="0">
              <a:cs typeface="Arial"/>
            </a:endParaRPr>
          </a:p>
          <a:p>
            <a:r>
              <a:rPr lang="en-US" dirty="0">
                <a:ea typeface="+mj-lt"/>
                <a:cs typeface="+mj-lt"/>
              </a:rPr>
              <a:t>Students – reach out to alumni, via </a:t>
            </a:r>
            <a:r>
              <a:rPr lang="en-US" dirty="0">
                <a:solidFill>
                  <a:srgbClr val="EC008C"/>
                </a:solidFill>
                <a:ea typeface="+mj-lt"/>
                <a:cs typeface="+mj-lt"/>
              </a:rPr>
              <a:t>‘</a:t>
            </a:r>
            <a:r>
              <a:rPr lang="en-US" b="1" dirty="0" err="1">
                <a:solidFill>
                  <a:srgbClr val="EC008C"/>
                </a:solidFill>
                <a:ea typeface="+mj-lt"/>
                <a:cs typeface="+mj-lt"/>
              </a:rPr>
              <a:t>eMentoring</a:t>
            </a:r>
            <a:r>
              <a:rPr lang="en-US" b="1" dirty="0">
                <a:solidFill>
                  <a:srgbClr val="EC008C"/>
                </a:solidFill>
                <a:ea typeface="+mj-lt"/>
                <a:cs typeface="+mj-lt"/>
              </a:rPr>
              <a:t>’</a:t>
            </a:r>
            <a:r>
              <a:rPr lang="en-US" dirty="0">
                <a:ea typeface="+mj-lt"/>
                <a:cs typeface="+mj-lt"/>
              </a:rPr>
              <a:t> for careers-related advice and guidance</a:t>
            </a:r>
            <a:endParaRPr lang="en-US" dirty="0">
              <a:cs typeface="Arial"/>
            </a:endParaRPr>
          </a:p>
          <a:p>
            <a:r>
              <a:rPr lang="en-US" dirty="0">
                <a:ea typeface="+mj-lt"/>
                <a:cs typeface="+mj-lt"/>
              </a:rPr>
              <a:t>Network with Queen Mary’s </a:t>
            </a:r>
            <a:r>
              <a:rPr lang="en-US" b="1" dirty="0">
                <a:solidFill>
                  <a:srgbClr val="EC008C"/>
                </a:solidFill>
                <a:ea typeface="+mj-lt"/>
                <a:cs typeface="+mj-lt"/>
              </a:rPr>
              <a:t>global alumni community</a:t>
            </a:r>
            <a:endParaRPr lang="en-US" b="1" dirty="0">
              <a:solidFill>
                <a:srgbClr val="EC008C"/>
              </a:solidFill>
              <a:cs typeface="Arial"/>
            </a:endParaRPr>
          </a:p>
          <a:p>
            <a:r>
              <a:rPr lang="en-US" dirty="0">
                <a:ea typeface="+mj-lt"/>
                <a:cs typeface="+mj-lt"/>
              </a:rPr>
              <a:t>Joining the Network is simple and only takes a few minutes, do ensure you create </a:t>
            </a:r>
            <a:r>
              <a:rPr lang="en-US" b="1" dirty="0">
                <a:solidFill>
                  <a:srgbClr val="EC008C"/>
                </a:solidFill>
                <a:ea typeface="+mj-lt"/>
                <a:cs typeface="+mj-lt"/>
              </a:rPr>
              <a:t>a full profile</a:t>
            </a:r>
            <a:r>
              <a:rPr lang="en-US" dirty="0">
                <a:ea typeface="+mj-lt"/>
                <a:cs typeface="+mj-lt"/>
              </a:rPr>
              <a:t> and add a photo - you can even sync your </a:t>
            </a:r>
            <a:r>
              <a:rPr lang="en-US" b="1" dirty="0">
                <a:solidFill>
                  <a:srgbClr val="EC008C"/>
                </a:solidFill>
                <a:ea typeface="+mj-lt"/>
                <a:cs typeface="+mj-lt"/>
              </a:rPr>
              <a:t>LinkedIn</a:t>
            </a:r>
            <a:r>
              <a:rPr lang="en-US" dirty="0">
                <a:ea typeface="+mj-lt"/>
                <a:cs typeface="+mj-lt"/>
              </a:rPr>
              <a:t> profile to register.</a:t>
            </a:r>
            <a:endParaRPr lang="en-US" dirty="0"/>
          </a:p>
          <a:p>
            <a:endParaRPr lang="en-US" dirty="0">
              <a:cs typeface="Arial"/>
            </a:endParaRPr>
          </a:p>
          <a:p>
            <a:endParaRPr lang="en-US" dirty="0">
              <a:cs typeface="Arial"/>
            </a:endParaRPr>
          </a:p>
        </p:txBody>
      </p:sp>
      <p:pic>
        <p:nvPicPr>
          <p:cNvPr id="8" name="Picture 8">
            <a:extLst>
              <a:ext uri="{FF2B5EF4-FFF2-40B4-BE49-F238E27FC236}">
                <a16:creationId xmlns:a16="http://schemas.microsoft.com/office/drawing/2014/main" id="{BE34F02E-1512-1E94-F5CA-73841BC79657}"/>
              </a:ext>
            </a:extLst>
          </p:cNvPr>
          <p:cNvPicPr>
            <a:picLocks noGrp="1" noChangeAspect="1"/>
          </p:cNvPicPr>
          <p:nvPr>
            <p:ph sz="quarter" idx="10"/>
          </p:nvPr>
        </p:nvPicPr>
        <p:blipFill>
          <a:blip r:embed="rId2"/>
          <a:stretch>
            <a:fillRect/>
          </a:stretch>
        </p:blipFill>
        <p:spPr>
          <a:xfrm>
            <a:off x="7204942" y="956308"/>
            <a:ext cx="4472285" cy="4741804"/>
          </a:xfrm>
        </p:spPr>
      </p:pic>
      <p:pic>
        <p:nvPicPr>
          <p:cNvPr id="10" name="Picture 9" descr="Icon&#10;&#10;Description automatically generated">
            <a:extLst>
              <a:ext uri="{FF2B5EF4-FFF2-40B4-BE49-F238E27FC236}">
                <a16:creationId xmlns:a16="http://schemas.microsoft.com/office/drawing/2014/main" id="{D488F863-BAC6-3BF2-617C-56FBB3BADA97}"/>
              </a:ext>
            </a:extLst>
          </p:cNvPr>
          <p:cNvPicPr>
            <a:picLocks noChangeAspect="1"/>
          </p:cNvPicPr>
          <p:nvPr/>
        </p:nvPicPr>
        <p:blipFill>
          <a:blip r:embed="rId3"/>
          <a:stretch>
            <a:fillRect/>
          </a:stretch>
        </p:blipFill>
        <p:spPr>
          <a:xfrm>
            <a:off x="514773" y="275092"/>
            <a:ext cx="914961" cy="914961"/>
          </a:xfrm>
          <a:prstGeom prst="rect">
            <a:avLst/>
          </a:prstGeom>
        </p:spPr>
      </p:pic>
      <p:sp>
        <p:nvSpPr>
          <p:cNvPr id="12" name="Content Placeholder 1">
            <a:extLst>
              <a:ext uri="{FF2B5EF4-FFF2-40B4-BE49-F238E27FC236}">
                <a16:creationId xmlns:a16="http://schemas.microsoft.com/office/drawing/2014/main" id="{0204A0A5-E576-08C6-2A3A-6211DA7EBB1F}"/>
              </a:ext>
            </a:extLst>
          </p:cNvPr>
          <p:cNvSpPr txBox="1">
            <a:spLocks/>
          </p:cNvSpPr>
          <p:nvPr/>
        </p:nvSpPr>
        <p:spPr>
          <a:xfrm>
            <a:off x="1520877" y="349862"/>
            <a:ext cx="10156352" cy="914961"/>
          </a:xfrm>
          <a:prstGeom prst="rect">
            <a:avLst/>
          </a:prstGeom>
        </p:spPr>
        <p:txBody>
          <a:bodyPr lIns="121920" tIns="60960" rIns="121920" bIns="6096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2800" b="1" dirty="0">
                <a:latin typeface="Arial"/>
                <a:cs typeface="Arial"/>
              </a:rPr>
              <a:t>What is the Queen Mary Network?</a:t>
            </a:r>
            <a:endParaRPr lang="en-GB" sz="2800" b="1" dirty="0"/>
          </a:p>
        </p:txBody>
      </p:sp>
      <p:sp>
        <p:nvSpPr>
          <p:cNvPr id="4" name="TextBox 3">
            <a:extLst>
              <a:ext uri="{FF2B5EF4-FFF2-40B4-BE49-F238E27FC236}">
                <a16:creationId xmlns:a16="http://schemas.microsoft.com/office/drawing/2014/main" id="{8879457C-9141-1762-978B-09723F3C668C}"/>
              </a:ext>
            </a:extLst>
          </p:cNvPr>
          <p:cNvSpPr txBox="1"/>
          <p:nvPr/>
        </p:nvSpPr>
        <p:spPr>
          <a:xfrm>
            <a:off x="511034" y="5377511"/>
            <a:ext cx="3592285"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l"/>
            <a:r>
              <a:rPr lang="en-US" sz="2400" b="1" dirty="0">
                <a:solidFill>
                  <a:srgbClr val="EC008C"/>
                </a:solidFill>
                <a:cs typeface="Arial"/>
              </a:rPr>
              <a:t>https://qmul.network</a:t>
            </a:r>
            <a:endParaRPr lang="en-US" sz="2400" b="1" dirty="0">
              <a:solidFill>
                <a:srgbClr val="EC008C"/>
              </a:solidFill>
            </a:endParaRPr>
          </a:p>
        </p:txBody>
      </p:sp>
    </p:spTree>
    <p:extLst>
      <p:ext uri="{BB962C8B-B14F-4D97-AF65-F5344CB8AC3E}">
        <p14:creationId xmlns:p14="http://schemas.microsoft.com/office/powerpoint/2010/main" val="240188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F16826E1-D17F-3AEE-6939-E7B030B52AA8}"/>
              </a:ext>
            </a:extLst>
          </p:cNvPr>
          <p:cNvPicPr>
            <a:picLocks noChangeAspect="1"/>
          </p:cNvPicPr>
          <p:nvPr/>
        </p:nvPicPr>
        <p:blipFill>
          <a:blip r:embed="rId2"/>
          <a:stretch>
            <a:fillRect/>
          </a:stretch>
        </p:blipFill>
        <p:spPr>
          <a:xfrm>
            <a:off x="514773" y="275092"/>
            <a:ext cx="914961" cy="914961"/>
          </a:xfrm>
          <a:prstGeom prst="rect">
            <a:avLst/>
          </a:prstGeom>
        </p:spPr>
      </p:pic>
      <p:sp>
        <p:nvSpPr>
          <p:cNvPr id="10" name="Content Placeholder 1">
            <a:extLst>
              <a:ext uri="{FF2B5EF4-FFF2-40B4-BE49-F238E27FC236}">
                <a16:creationId xmlns:a16="http://schemas.microsoft.com/office/drawing/2014/main" id="{AFB49450-DBF9-68F8-3301-A85F17F069BB}"/>
              </a:ext>
            </a:extLst>
          </p:cNvPr>
          <p:cNvSpPr txBox="1">
            <a:spLocks/>
          </p:cNvSpPr>
          <p:nvPr/>
        </p:nvSpPr>
        <p:spPr>
          <a:xfrm>
            <a:off x="1520877" y="349862"/>
            <a:ext cx="10156352" cy="914961"/>
          </a:xfrm>
          <a:prstGeom prst="rect">
            <a:avLst/>
          </a:prstGeom>
        </p:spPr>
        <p:txBody>
          <a:bodyPr lIns="121920" tIns="60960" rIns="121920" bIns="60960" anchor="t"/>
          <a:lstStyle>
            <a:lvl1pPr marL="0" indent="0" algn="l" defTabSz="914400" rtl="0" eaLnBrk="1" latinLnBrk="0" hangingPunct="1">
              <a:lnSpc>
                <a:spcPct val="90000"/>
              </a:lnSpc>
              <a:spcBef>
                <a:spcPts val="1000"/>
              </a:spcBef>
              <a:buFont typeface="Arial" panose="020B0604020202020204" pitchFamily="34" charset="0"/>
              <a:buNone/>
              <a:defRPr sz="2500"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en-GB" sz="3333" dirty="0">
                <a:latin typeface="Arial"/>
                <a:cs typeface="Arial"/>
              </a:rPr>
              <a:t>Joining the Queen Mary</a:t>
            </a:r>
            <a:br>
              <a:rPr lang="en-GB" sz="3333" dirty="0">
                <a:latin typeface="Arial"/>
                <a:cs typeface="Arial"/>
              </a:rPr>
            </a:br>
            <a:r>
              <a:rPr lang="en-GB" sz="3333" dirty="0"/>
              <a:t>Network</a:t>
            </a:r>
          </a:p>
        </p:txBody>
      </p:sp>
      <p:pic>
        <p:nvPicPr>
          <p:cNvPr id="11" name="Picture 11" descr="Graphical user interface&#10;&#10;Description automatically generated">
            <a:extLst>
              <a:ext uri="{FF2B5EF4-FFF2-40B4-BE49-F238E27FC236}">
                <a16:creationId xmlns:a16="http://schemas.microsoft.com/office/drawing/2014/main" id="{0AA1349D-AD41-2AF9-5716-DADFBD6D4F29}"/>
              </a:ext>
            </a:extLst>
          </p:cNvPr>
          <p:cNvPicPr>
            <a:picLocks noChangeAspect="1"/>
          </p:cNvPicPr>
          <p:nvPr/>
        </p:nvPicPr>
        <p:blipFill>
          <a:blip r:embed="rId3"/>
          <a:stretch>
            <a:fillRect/>
          </a:stretch>
        </p:blipFill>
        <p:spPr>
          <a:xfrm>
            <a:off x="7978239" y="388472"/>
            <a:ext cx="3657600" cy="5328953"/>
          </a:xfrm>
          <a:prstGeom prst="rect">
            <a:avLst/>
          </a:prstGeom>
        </p:spPr>
      </p:pic>
      <p:sp>
        <p:nvSpPr>
          <p:cNvPr id="15" name="Text Placeholder 14">
            <a:extLst>
              <a:ext uri="{FF2B5EF4-FFF2-40B4-BE49-F238E27FC236}">
                <a16:creationId xmlns:a16="http://schemas.microsoft.com/office/drawing/2014/main" id="{E94B0AE2-A84D-DD0E-39BB-AFC35FDD8ACC}"/>
              </a:ext>
            </a:extLst>
          </p:cNvPr>
          <p:cNvSpPr>
            <a:spLocks noGrp="1"/>
          </p:cNvSpPr>
          <p:nvPr>
            <p:ph type="body" sz="quarter" idx="13"/>
          </p:nvPr>
        </p:nvSpPr>
        <p:spPr>
          <a:xfrm>
            <a:off x="514773" y="1737765"/>
            <a:ext cx="6589327" cy="2442689"/>
          </a:xfrm>
        </p:spPr>
        <p:txBody>
          <a:bodyPr lIns="121920" tIns="60960" rIns="121920" bIns="60960" anchor="t"/>
          <a:lstStyle/>
          <a:p>
            <a:pPr marL="0" indent="0">
              <a:buNone/>
            </a:pPr>
            <a:r>
              <a:rPr lang="en-US" sz="2400" b="1" dirty="0">
                <a:cs typeface="Arial"/>
              </a:rPr>
              <a:t>Register an account</a:t>
            </a:r>
            <a:br>
              <a:rPr lang="en-US" dirty="0">
                <a:cs typeface="Arial"/>
              </a:rPr>
            </a:br>
            <a:br>
              <a:rPr lang="en-US" dirty="0">
                <a:cs typeface="Arial"/>
              </a:rPr>
            </a:br>
            <a:br>
              <a:rPr lang="en-US" dirty="0">
                <a:cs typeface="Arial"/>
              </a:rPr>
            </a:br>
            <a:r>
              <a:rPr lang="en-US" dirty="0">
                <a:cs typeface="Arial"/>
              </a:rPr>
              <a:t>Visit </a:t>
            </a:r>
            <a:r>
              <a:rPr lang="en-US" b="1" dirty="0">
                <a:cs typeface="Arial"/>
                <a:hlinkClick r:id="rId4"/>
              </a:rPr>
              <a:t>https://qmul.network</a:t>
            </a:r>
            <a:r>
              <a:rPr lang="en-US" dirty="0">
                <a:cs typeface="Arial"/>
              </a:rPr>
              <a:t> to register for</a:t>
            </a:r>
            <a:br>
              <a:rPr lang="en-US" dirty="0">
                <a:cs typeface="Arial"/>
              </a:rPr>
            </a:br>
            <a:r>
              <a:rPr lang="en-US" dirty="0">
                <a:cs typeface="Arial"/>
              </a:rPr>
              <a:t>the Queen Mary Network.</a:t>
            </a:r>
          </a:p>
          <a:p>
            <a:pPr marL="0" indent="0">
              <a:buNone/>
            </a:pPr>
            <a:r>
              <a:rPr lang="en-US" dirty="0">
                <a:cs typeface="Arial"/>
              </a:rPr>
              <a:t>Simply complete the quick and simple </a:t>
            </a:r>
            <a:br>
              <a:rPr lang="en-US" dirty="0">
                <a:cs typeface="Arial"/>
              </a:rPr>
            </a:br>
            <a:r>
              <a:rPr lang="en-US" dirty="0">
                <a:cs typeface="Arial"/>
              </a:rPr>
              <a:t>registration form and then click </a:t>
            </a:r>
            <a:r>
              <a:rPr lang="en-US" b="1" dirty="0">
                <a:cs typeface="Arial"/>
              </a:rPr>
              <a:t>"Create account"</a:t>
            </a:r>
            <a:endParaRPr lang="en-US" dirty="0">
              <a:cs typeface="Arial"/>
            </a:endParaRPr>
          </a:p>
        </p:txBody>
      </p:sp>
      <p:sp>
        <p:nvSpPr>
          <p:cNvPr id="17" name="TextBox 16">
            <a:extLst>
              <a:ext uri="{FF2B5EF4-FFF2-40B4-BE49-F238E27FC236}">
                <a16:creationId xmlns:a16="http://schemas.microsoft.com/office/drawing/2014/main" id="{A705B6DB-4AD4-C7E6-3EF7-CB7D6219443D}"/>
              </a:ext>
            </a:extLst>
          </p:cNvPr>
          <p:cNvSpPr txBox="1"/>
          <p:nvPr/>
        </p:nvSpPr>
        <p:spPr>
          <a:xfrm>
            <a:off x="514772" y="5382069"/>
            <a:ext cx="3592285"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en-US" sz="2400" b="1">
                <a:solidFill>
                  <a:srgbClr val="EC008C"/>
                </a:solidFill>
                <a:cs typeface="Arial"/>
              </a:rPr>
              <a:t>https://qmul.network</a:t>
            </a:r>
            <a:endParaRPr lang="en-US" sz="2400" b="1">
              <a:solidFill>
                <a:srgbClr val="EC008C"/>
              </a:solidFill>
            </a:endParaRPr>
          </a:p>
        </p:txBody>
      </p:sp>
    </p:spTree>
    <p:extLst>
      <p:ext uri="{BB962C8B-B14F-4D97-AF65-F5344CB8AC3E}">
        <p14:creationId xmlns:p14="http://schemas.microsoft.com/office/powerpoint/2010/main" val="571058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69B89456-91A9-BB89-8FD0-864E1C39AD6C}"/>
              </a:ext>
            </a:extLst>
          </p:cNvPr>
          <p:cNvPicPr>
            <a:picLocks noChangeAspect="1"/>
          </p:cNvPicPr>
          <p:nvPr/>
        </p:nvPicPr>
        <p:blipFill>
          <a:blip r:embed="rId2"/>
          <a:stretch>
            <a:fillRect/>
          </a:stretch>
        </p:blipFill>
        <p:spPr>
          <a:xfrm>
            <a:off x="514773" y="275092"/>
            <a:ext cx="914961" cy="914961"/>
          </a:xfrm>
          <a:prstGeom prst="rect">
            <a:avLst/>
          </a:prstGeom>
        </p:spPr>
      </p:pic>
      <p:sp>
        <p:nvSpPr>
          <p:cNvPr id="8" name="Content Placeholder 1">
            <a:extLst>
              <a:ext uri="{FF2B5EF4-FFF2-40B4-BE49-F238E27FC236}">
                <a16:creationId xmlns:a16="http://schemas.microsoft.com/office/drawing/2014/main" id="{E6782C88-4B32-61C4-6847-20B7F06C28A7}"/>
              </a:ext>
            </a:extLst>
          </p:cNvPr>
          <p:cNvSpPr txBox="1">
            <a:spLocks/>
          </p:cNvSpPr>
          <p:nvPr/>
        </p:nvSpPr>
        <p:spPr>
          <a:xfrm>
            <a:off x="1520877" y="349862"/>
            <a:ext cx="10156352" cy="914961"/>
          </a:xfrm>
          <a:prstGeom prst="rect">
            <a:avLst/>
          </a:prstGeom>
        </p:spPr>
        <p:txBody>
          <a:bodyPr lIns="121920" tIns="60960" rIns="121920" bIns="60960" anchor="t"/>
          <a:lstStyle>
            <a:lvl1pPr marL="0" indent="0" algn="l" defTabSz="914400" rtl="0" eaLnBrk="1" latinLnBrk="0" hangingPunct="1">
              <a:lnSpc>
                <a:spcPct val="90000"/>
              </a:lnSpc>
              <a:spcBef>
                <a:spcPts val="1000"/>
              </a:spcBef>
              <a:buFont typeface="Arial" panose="020B0604020202020204" pitchFamily="34" charset="0"/>
              <a:buNone/>
              <a:defRPr sz="2500"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en-GB" sz="3333" dirty="0">
                <a:latin typeface="Arial"/>
                <a:cs typeface="Arial"/>
              </a:rPr>
              <a:t>Create your profile </a:t>
            </a:r>
            <a:endParaRPr lang="en-GB" sz="3333" dirty="0"/>
          </a:p>
        </p:txBody>
      </p:sp>
      <p:sp>
        <p:nvSpPr>
          <p:cNvPr id="11" name="TextBox 10">
            <a:extLst>
              <a:ext uri="{FF2B5EF4-FFF2-40B4-BE49-F238E27FC236}">
                <a16:creationId xmlns:a16="http://schemas.microsoft.com/office/drawing/2014/main" id="{8A1AE5D8-4337-8451-1C7B-30984671FDE5}"/>
              </a:ext>
            </a:extLst>
          </p:cNvPr>
          <p:cNvSpPr txBox="1"/>
          <p:nvPr/>
        </p:nvSpPr>
        <p:spPr>
          <a:xfrm>
            <a:off x="860960" y="5403273"/>
            <a:ext cx="3592285"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en-US" sz="2400" b="1">
                <a:solidFill>
                  <a:srgbClr val="EC008C"/>
                </a:solidFill>
                <a:cs typeface="Arial"/>
              </a:rPr>
              <a:t>https://qmul.network</a:t>
            </a:r>
            <a:endParaRPr lang="en-US" sz="2400" b="1">
              <a:solidFill>
                <a:srgbClr val="EC008C"/>
              </a:solidFill>
            </a:endParaRPr>
          </a:p>
        </p:txBody>
      </p:sp>
      <p:pic>
        <p:nvPicPr>
          <p:cNvPr id="12" name="Picture 12" descr="Text, chat or text message&#10;&#10;Description automatically generated">
            <a:extLst>
              <a:ext uri="{FF2B5EF4-FFF2-40B4-BE49-F238E27FC236}">
                <a16:creationId xmlns:a16="http://schemas.microsoft.com/office/drawing/2014/main" id="{3E162223-D380-9EEB-C488-BE4D19577DF2}"/>
              </a:ext>
            </a:extLst>
          </p:cNvPr>
          <p:cNvPicPr>
            <a:picLocks noChangeAspect="1"/>
          </p:cNvPicPr>
          <p:nvPr/>
        </p:nvPicPr>
        <p:blipFill>
          <a:blip r:embed="rId3"/>
          <a:stretch>
            <a:fillRect/>
          </a:stretch>
        </p:blipFill>
        <p:spPr>
          <a:xfrm>
            <a:off x="974608" y="1465501"/>
            <a:ext cx="3657600" cy="3851740"/>
          </a:xfrm>
          <a:prstGeom prst="rect">
            <a:avLst/>
          </a:prstGeom>
        </p:spPr>
      </p:pic>
      <p:pic>
        <p:nvPicPr>
          <p:cNvPr id="13" name="Picture 13">
            <a:extLst>
              <a:ext uri="{FF2B5EF4-FFF2-40B4-BE49-F238E27FC236}">
                <a16:creationId xmlns:a16="http://schemas.microsoft.com/office/drawing/2014/main" id="{C63CEFA9-F143-00F6-466A-CE1619ADA939}"/>
              </a:ext>
            </a:extLst>
          </p:cNvPr>
          <p:cNvPicPr>
            <a:picLocks noChangeAspect="1"/>
          </p:cNvPicPr>
          <p:nvPr/>
        </p:nvPicPr>
        <p:blipFill>
          <a:blip r:embed="rId4"/>
          <a:stretch>
            <a:fillRect/>
          </a:stretch>
        </p:blipFill>
        <p:spPr>
          <a:xfrm>
            <a:off x="5697127" y="740363"/>
            <a:ext cx="5689599" cy="4267199"/>
          </a:xfrm>
          <a:prstGeom prst="rect">
            <a:avLst/>
          </a:prstGeom>
        </p:spPr>
      </p:pic>
      <p:cxnSp>
        <p:nvCxnSpPr>
          <p:cNvPr id="14" name="Straight Arrow Connector 13">
            <a:extLst>
              <a:ext uri="{FF2B5EF4-FFF2-40B4-BE49-F238E27FC236}">
                <a16:creationId xmlns:a16="http://schemas.microsoft.com/office/drawing/2014/main" id="{36BA6493-9B3D-114E-D8CC-7455CE0ABF50}"/>
              </a:ext>
            </a:extLst>
          </p:cNvPr>
          <p:cNvCxnSpPr/>
          <p:nvPr/>
        </p:nvCxnSpPr>
        <p:spPr>
          <a:xfrm>
            <a:off x="4508030" y="3111029"/>
            <a:ext cx="5668903" cy="419571"/>
          </a:xfrm>
          <a:prstGeom prst="straightConnector1">
            <a:avLst/>
          </a:prstGeom>
          <a:ln w="28575">
            <a:solidFill>
              <a:srgbClr val="EC008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99F1439C-3DFD-AD74-B8EF-5752C709AC21}"/>
                  </a:ext>
                </a:extLst>
              </p14:cNvPr>
              <p14:cNvContentPartPr/>
              <p14:nvPr/>
            </p14:nvContentPartPr>
            <p14:xfrm>
              <a:off x="10160000" y="3678297"/>
              <a:ext cx="505461" cy="19561"/>
            </p14:xfrm>
          </p:contentPart>
        </mc:Choice>
        <mc:Fallback xmlns="">
          <p:pic>
            <p:nvPicPr>
              <p:cNvPr id="15" name="Ink 14">
                <a:extLst>
                  <a:ext uri="{FF2B5EF4-FFF2-40B4-BE49-F238E27FC236}">
                    <a16:creationId xmlns:a16="http://schemas.microsoft.com/office/drawing/2014/main" id="{99F1439C-3DFD-AD74-B8EF-5752C709AC21}"/>
                  </a:ext>
                </a:extLst>
              </p:cNvPr>
              <p:cNvPicPr/>
              <p:nvPr/>
            </p:nvPicPr>
            <p:blipFill>
              <a:blip r:embed="rId6"/>
              <a:stretch>
                <a:fillRect/>
              </a:stretch>
            </p:blipFill>
            <p:spPr>
              <a:xfrm>
                <a:off x="10070060" y="3497177"/>
                <a:ext cx="684981" cy="381440"/>
              </a:xfrm>
              <a:prstGeom prst="rect">
                <a:avLst/>
              </a:prstGeom>
            </p:spPr>
          </p:pic>
        </mc:Fallback>
      </mc:AlternateContent>
    </p:spTree>
    <p:extLst>
      <p:ext uri="{BB962C8B-B14F-4D97-AF65-F5344CB8AC3E}">
        <p14:creationId xmlns:p14="http://schemas.microsoft.com/office/powerpoint/2010/main" val="345496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31963F-8D7A-A7A9-BEE4-F8F3224E53FE}"/>
              </a:ext>
            </a:extLst>
          </p:cNvPr>
          <p:cNvSpPr>
            <a:spLocks noGrp="1"/>
          </p:cNvSpPr>
          <p:nvPr>
            <p:ph type="body" sz="quarter" idx="13"/>
          </p:nvPr>
        </p:nvSpPr>
        <p:spPr>
          <a:xfrm>
            <a:off x="276674" y="1330197"/>
            <a:ext cx="5703273" cy="1130609"/>
          </a:xfrm>
        </p:spPr>
        <p:txBody>
          <a:bodyPr lIns="121920" tIns="60960" rIns="121920" bIns="60960" anchor="t"/>
          <a:lstStyle/>
          <a:p>
            <a:pPr>
              <a:buNone/>
            </a:pPr>
            <a:r>
              <a:rPr lang="en-US" dirty="0">
                <a:cs typeface="Arial"/>
              </a:rPr>
              <a:t>      Benefit from careers expertise and advice by directly reaching out to </a:t>
            </a:r>
            <a:r>
              <a:rPr lang="en-US" dirty="0">
                <a:solidFill>
                  <a:srgbClr val="EC008C"/>
                </a:solidFill>
                <a:cs typeface="Arial"/>
              </a:rPr>
              <a:t>alumni</a:t>
            </a:r>
            <a:r>
              <a:rPr lang="en-US" dirty="0">
                <a:cs typeface="Arial"/>
              </a:rPr>
              <a:t> who may work in an industry/ </a:t>
            </a:r>
            <a:r>
              <a:rPr lang="en-US" err="1">
                <a:cs typeface="Arial"/>
              </a:rPr>
              <a:t>organisation</a:t>
            </a:r>
            <a:r>
              <a:rPr lang="en-US" dirty="0">
                <a:cs typeface="Arial"/>
              </a:rPr>
              <a:t> of interest to you or studied a similar course at Queen Mary</a:t>
            </a:r>
          </a:p>
          <a:p>
            <a:pPr marL="0" indent="0">
              <a:buNone/>
            </a:pPr>
            <a:endParaRPr lang="en-US"/>
          </a:p>
        </p:txBody>
      </p:sp>
      <p:sp>
        <p:nvSpPr>
          <p:cNvPr id="6" name="Content Placeholder 1">
            <a:extLst>
              <a:ext uri="{FF2B5EF4-FFF2-40B4-BE49-F238E27FC236}">
                <a16:creationId xmlns:a16="http://schemas.microsoft.com/office/drawing/2014/main" id="{7E83F557-C942-2F4F-4192-4068974B1ED4}"/>
              </a:ext>
            </a:extLst>
          </p:cNvPr>
          <p:cNvSpPr txBox="1">
            <a:spLocks/>
          </p:cNvSpPr>
          <p:nvPr/>
        </p:nvSpPr>
        <p:spPr>
          <a:xfrm>
            <a:off x="1520877" y="349862"/>
            <a:ext cx="10156352" cy="914961"/>
          </a:xfrm>
          <a:prstGeom prst="rect">
            <a:avLst/>
          </a:prstGeom>
        </p:spPr>
        <p:txBody>
          <a:bodyPr lIns="121920" tIns="60960" rIns="121920" bIns="60960" anchor="t"/>
          <a:lstStyle>
            <a:lvl1pPr marL="0" indent="0" algn="l" defTabSz="914400" rtl="0" eaLnBrk="1" latinLnBrk="0" hangingPunct="1">
              <a:lnSpc>
                <a:spcPct val="90000"/>
              </a:lnSpc>
              <a:spcBef>
                <a:spcPts val="1000"/>
              </a:spcBef>
              <a:buFont typeface="Arial" panose="020B0604020202020204" pitchFamily="34" charset="0"/>
              <a:buNone/>
              <a:defRPr sz="2500"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en-GB" sz="3333">
                <a:latin typeface="Arial"/>
                <a:cs typeface="Arial"/>
              </a:rPr>
              <a:t>Register as an '</a:t>
            </a:r>
            <a:r>
              <a:rPr lang="en-GB" sz="3333" err="1">
                <a:latin typeface="Arial"/>
                <a:cs typeface="Arial"/>
              </a:rPr>
              <a:t>eMentee</a:t>
            </a:r>
            <a:r>
              <a:rPr lang="en-GB" sz="3333">
                <a:latin typeface="Arial"/>
                <a:cs typeface="Arial"/>
              </a:rPr>
              <a:t>' </a:t>
            </a:r>
            <a:endParaRPr lang="en-GB" sz="3333"/>
          </a:p>
        </p:txBody>
      </p:sp>
      <p:pic>
        <p:nvPicPr>
          <p:cNvPr id="8" name="Picture 7" descr="Icon&#10;&#10;Description automatically generated">
            <a:extLst>
              <a:ext uri="{FF2B5EF4-FFF2-40B4-BE49-F238E27FC236}">
                <a16:creationId xmlns:a16="http://schemas.microsoft.com/office/drawing/2014/main" id="{6478632D-08CB-83CD-E6D2-2D97BD60BE83}"/>
              </a:ext>
            </a:extLst>
          </p:cNvPr>
          <p:cNvPicPr>
            <a:picLocks noChangeAspect="1"/>
          </p:cNvPicPr>
          <p:nvPr/>
        </p:nvPicPr>
        <p:blipFill>
          <a:blip r:embed="rId2"/>
          <a:stretch>
            <a:fillRect/>
          </a:stretch>
        </p:blipFill>
        <p:spPr>
          <a:xfrm>
            <a:off x="514773" y="275092"/>
            <a:ext cx="914961" cy="914961"/>
          </a:xfrm>
          <a:prstGeom prst="rect">
            <a:avLst/>
          </a:prstGeom>
        </p:spPr>
      </p:pic>
      <p:pic>
        <p:nvPicPr>
          <p:cNvPr id="9" name="Picture 9" descr="Graphical user interface, website&#10;&#10;Description automatically generated">
            <a:extLst>
              <a:ext uri="{FF2B5EF4-FFF2-40B4-BE49-F238E27FC236}">
                <a16:creationId xmlns:a16="http://schemas.microsoft.com/office/drawing/2014/main" id="{7694A648-BEAD-57A7-A9A6-620A72EC0A37}"/>
              </a:ext>
            </a:extLst>
          </p:cNvPr>
          <p:cNvPicPr>
            <a:picLocks noChangeAspect="1"/>
          </p:cNvPicPr>
          <p:nvPr/>
        </p:nvPicPr>
        <p:blipFill>
          <a:blip r:embed="rId3"/>
          <a:stretch>
            <a:fillRect/>
          </a:stretch>
        </p:blipFill>
        <p:spPr>
          <a:xfrm>
            <a:off x="7231569" y="766611"/>
            <a:ext cx="4586865" cy="4962363"/>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1274443-5D74-F15B-DBD8-955B765F2F39}"/>
                  </a:ext>
                </a:extLst>
              </p14:cNvPr>
              <p14:cNvContentPartPr/>
              <p14:nvPr/>
            </p14:nvContentPartPr>
            <p14:xfrm>
              <a:off x="8967439" y="892098"/>
              <a:ext cx="417133" cy="16845"/>
            </p14:xfrm>
          </p:contentPart>
        </mc:Choice>
        <mc:Fallback xmlns="">
          <p:pic>
            <p:nvPicPr>
              <p:cNvPr id="10" name="Ink 9">
                <a:extLst>
                  <a:ext uri="{FF2B5EF4-FFF2-40B4-BE49-F238E27FC236}">
                    <a16:creationId xmlns:a16="http://schemas.microsoft.com/office/drawing/2014/main" id="{71274443-5D74-F15B-DBD8-955B765F2F39}"/>
                  </a:ext>
                </a:extLst>
              </p:cNvPr>
              <p:cNvPicPr/>
              <p:nvPr/>
            </p:nvPicPr>
            <p:blipFill>
              <a:blip r:embed="rId5"/>
              <a:stretch>
                <a:fillRect/>
              </a:stretch>
            </p:blipFill>
            <p:spPr>
              <a:xfrm>
                <a:off x="8913499" y="786817"/>
                <a:ext cx="524653" cy="227057"/>
              </a:xfrm>
              <a:prstGeom prst="rect">
                <a:avLst/>
              </a:prstGeom>
            </p:spPr>
          </p:pic>
        </mc:Fallback>
      </mc:AlternateContent>
      <p:sp>
        <p:nvSpPr>
          <p:cNvPr id="2" name="TextBox 1">
            <a:extLst>
              <a:ext uri="{FF2B5EF4-FFF2-40B4-BE49-F238E27FC236}">
                <a16:creationId xmlns:a16="http://schemas.microsoft.com/office/drawing/2014/main" id="{54C80F0A-CD05-0767-4364-3E6D05126F30}"/>
              </a:ext>
            </a:extLst>
          </p:cNvPr>
          <p:cNvSpPr txBox="1"/>
          <p:nvPr/>
        </p:nvSpPr>
        <p:spPr>
          <a:xfrm>
            <a:off x="860960" y="5403273"/>
            <a:ext cx="3592285"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en-US" sz="2400" b="1">
                <a:solidFill>
                  <a:srgbClr val="EC008C"/>
                </a:solidFill>
                <a:cs typeface="Arial"/>
              </a:rPr>
              <a:t>https://qmul.network</a:t>
            </a:r>
            <a:endParaRPr lang="en-US" sz="2400" b="1">
              <a:solidFill>
                <a:srgbClr val="EC008C"/>
              </a:solidFill>
            </a:endParaRPr>
          </a:p>
        </p:txBody>
      </p:sp>
      <p:sp>
        <p:nvSpPr>
          <p:cNvPr id="4" name="TextBox 3">
            <a:extLst>
              <a:ext uri="{FF2B5EF4-FFF2-40B4-BE49-F238E27FC236}">
                <a16:creationId xmlns:a16="http://schemas.microsoft.com/office/drawing/2014/main" id="{E116C292-38DD-D29D-F693-BFC3E1A5DB12}"/>
              </a:ext>
            </a:extLst>
          </p:cNvPr>
          <p:cNvSpPr txBox="1"/>
          <p:nvPr/>
        </p:nvSpPr>
        <p:spPr>
          <a:xfrm>
            <a:off x="672934" y="2810493"/>
            <a:ext cx="4957948" cy="2380780"/>
          </a:xfrm>
          <a:prstGeom prst="rect">
            <a:avLst/>
          </a:prstGeom>
          <a:noFill/>
          <a:ln>
            <a:solidFill>
              <a:srgbClr val="EC008C"/>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467" i="1">
                <a:solidFill>
                  <a:srgbClr val="1C3D74"/>
                </a:solidFill>
                <a:cs typeface="Arial"/>
              </a:rPr>
              <a:t>“I believe in paying things forward, so when someone recommended I sign up to mentor, I was instantly sold. Bonding with someone, building up their confidence, and being able to share with them what I’ve learnt throughout my career so far – struggles and all – has been fantastic. I feel lucky to be where I am today in my career, and if I can contribute to someone else landing their dream job, or the work experience that sets them on their way, then that’s something I’ll be proud of forever.”</a:t>
            </a:r>
            <a:endParaRPr lang="en-US" sz="1467">
              <a:solidFill>
                <a:srgbClr val="1C3D74"/>
              </a:solidFill>
              <a:cs typeface="Arial"/>
            </a:endParaRPr>
          </a:p>
          <a:p>
            <a:r>
              <a:rPr lang="en-US" sz="1467">
                <a:solidFill>
                  <a:srgbClr val="1C3D74"/>
                </a:solidFill>
                <a:cs typeface="Arial"/>
              </a:rPr>
              <a:t>— </a:t>
            </a:r>
            <a:r>
              <a:rPr lang="en-US" sz="1467" b="1">
                <a:solidFill>
                  <a:srgbClr val="1C3D74"/>
                </a:solidFill>
                <a:cs typeface="Arial"/>
              </a:rPr>
              <a:t>Isabel Overton (History BA, 2016), </a:t>
            </a:r>
            <a:r>
              <a:rPr lang="en-US" sz="1467" b="1" err="1">
                <a:solidFill>
                  <a:srgbClr val="1C3D74"/>
                </a:solidFill>
                <a:cs typeface="Arial"/>
              </a:rPr>
              <a:t>eMentor</a:t>
            </a:r>
            <a:endParaRPr lang="en-US" sz="1467" err="1">
              <a:solidFill>
                <a:srgbClr val="1C3D74"/>
              </a:solidFill>
            </a:endParaRPr>
          </a:p>
        </p:txBody>
      </p:sp>
      <p:cxnSp>
        <p:nvCxnSpPr>
          <p:cNvPr id="5" name="Straight Arrow Connector 4">
            <a:extLst>
              <a:ext uri="{FF2B5EF4-FFF2-40B4-BE49-F238E27FC236}">
                <a16:creationId xmlns:a16="http://schemas.microsoft.com/office/drawing/2014/main" id="{229AEBE8-4661-A2DD-1C7C-BC8B46CF0DD6}"/>
              </a:ext>
            </a:extLst>
          </p:cNvPr>
          <p:cNvCxnSpPr/>
          <p:nvPr/>
        </p:nvCxnSpPr>
        <p:spPr>
          <a:xfrm>
            <a:off x="5529061" y="2231124"/>
            <a:ext cx="2217856" cy="2749232"/>
          </a:xfrm>
          <a:prstGeom prst="straightConnector1">
            <a:avLst/>
          </a:prstGeom>
          <a:ln w="28575">
            <a:solidFill>
              <a:srgbClr val="EC008C"/>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10284BA-4E87-F49F-D740-5CB98FB1D1E8}"/>
              </a:ext>
            </a:extLst>
          </p:cNvPr>
          <p:cNvCxnSpPr/>
          <p:nvPr/>
        </p:nvCxnSpPr>
        <p:spPr>
          <a:xfrm flipV="1">
            <a:off x="5560621" y="1097765"/>
            <a:ext cx="3229436" cy="1152608"/>
          </a:xfrm>
          <a:prstGeom prst="straightConnector1">
            <a:avLst/>
          </a:prstGeom>
          <a:ln w="28575">
            <a:solidFill>
              <a:srgbClr val="EC008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685FC9AC-B91B-247F-CF53-08050FAF7590}"/>
                  </a:ext>
                </a:extLst>
              </p14:cNvPr>
              <p14:cNvContentPartPr/>
              <p14:nvPr/>
            </p14:nvContentPartPr>
            <p14:xfrm>
              <a:off x="8936181" y="860960"/>
              <a:ext cx="434328" cy="50261"/>
            </p14:xfrm>
          </p:contentPart>
        </mc:Choice>
        <mc:Fallback xmlns="">
          <p:pic>
            <p:nvPicPr>
              <p:cNvPr id="18" name="Ink 17">
                <a:extLst>
                  <a:ext uri="{FF2B5EF4-FFF2-40B4-BE49-F238E27FC236}">
                    <a16:creationId xmlns:a16="http://schemas.microsoft.com/office/drawing/2014/main" id="{685FC9AC-B91B-247F-CF53-08050FAF7590}"/>
                  </a:ext>
                </a:extLst>
              </p:cNvPr>
              <p:cNvPicPr/>
              <p:nvPr/>
            </p:nvPicPr>
            <p:blipFill>
              <a:blip r:embed="rId7"/>
              <a:stretch>
                <a:fillRect/>
              </a:stretch>
            </p:blipFill>
            <p:spPr>
              <a:xfrm>
                <a:off x="8846295" y="682730"/>
                <a:ext cx="613740" cy="40636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5C3645E4-CBD3-3457-DF14-D2B50FB5233F}"/>
                  </a:ext>
                </a:extLst>
              </p14:cNvPr>
              <p14:cNvContentPartPr/>
              <p14:nvPr/>
            </p14:nvContentPartPr>
            <p14:xfrm>
              <a:off x="7788233" y="5224453"/>
              <a:ext cx="434659" cy="20481"/>
            </p14:xfrm>
          </p:contentPart>
        </mc:Choice>
        <mc:Fallback xmlns="">
          <p:pic>
            <p:nvPicPr>
              <p:cNvPr id="19" name="Ink 18">
                <a:extLst>
                  <a:ext uri="{FF2B5EF4-FFF2-40B4-BE49-F238E27FC236}">
                    <a16:creationId xmlns:a16="http://schemas.microsoft.com/office/drawing/2014/main" id="{5C3645E4-CBD3-3457-DF14-D2B50FB5233F}"/>
                  </a:ext>
                </a:extLst>
              </p:cNvPr>
              <p:cNvPicPr/>
              <p:nvPr/>
            </p:nvPicPr>
            <p:blipFill>
              <a:blip r:embed="rId9"/>
              <a:stretch>
                <a:fillRect/>
              </a:stretch>
            </p:blipFill>
            <p:spPr>
              <a:xfrm>
                <a:off x="7698353" y="5047893"/>
                <a:ext cx="614059" cy="373249"/>
              </a:xfrm>
              <a:prstGeom prst="rect">
                <a:avLst/>
              </a:prstGeom>
            </p:spPr>
          </p:pic>
        </mc:Fallback>
      </mc:AlternateContent>
    </p:spTree>
    <p:extLst>
      <p:ext uri="{BB962C8B-B14F-4D97-AF65-F5344CB8AC3E}">
        <p14:creationId xmlns:p14="http://schemas.microsoft.com/office/powerpoint/2010/main" val="283964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429733" y="528769"/>
            <a:ext cx="10156352" cy="914961"/>
          </a:xfrm>
        </p:spPr>
        <p:txBody>
          <a:bodyPr/>
          <a:lstStyle/>
          <a:p>
            <a:pPr>
              <a:lnSpc>
                <a:spcPct val="100000"/>
              </a:lnSpc>
              <a:spcBef>
                <a:spcPts val="0"/>
              </a:spcBef>
              <a:spcAft>
                <a:spcPts val="400"/>
              </a:spcAft>
            </a:pPr>
            <a:r>
              <a:rPr lang="en-GB"/>
              <a:t>What is your experience of mentoring?</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423629" y="453998"/>
            <a:ext cx="914961" cy="914961"/>
          </a:xfrm>
          <a:prstGeom prst="rect">
            <a:avLst/>
          </a:prstGeom>
        </p:spPr>
      </p:pic>
      <p:pic>
        <p:nvPicPr>
          <p:cNvPr id="5" name="Picture 2" descr="Image result for mento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487" y="1996953"/>
            <a:ext cx="3453547" cy="230236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621873" y="1996953"/>
            <a:ext cx="4865615" cy="6814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Have you been a mentor?</a:t>
            </a:r>
          </a:p>
        </p:txBody>
      </p:sp>
      <p:sp>
        <p:nvSpPr>
          <p:cNvPr id="15" name="Rounded Rectangle 14"/>
          <p:cNvSpPr/>
          <p:nvPr/>
        </p:nvSpPr>
        <p:spPr>
          <a:xfrm>
            <a:off x="1621873" y="2792976"/>
            <a:ext cx="4865615" cy="6814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Have you been a mentee?</a:t>
            </a:r>
          </a:p>
        </p:txBody>
      </p:sp>
      <p:sp>
        <p:nvSpPr>
          <p:cNvPr id="16" name="Rounded Rectangle 15"/>
          <p:cNvSpPr/>
          <p:nvPr/>
        </p:nvSpPr>
        <p:spPr>
          <a:xfrm>
            <a:off x="1621873" y="3603913"/>
            <a:ext cx="4865615" cy="6814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Are you new to mentoring?</a:t>
            </a:r>
          </a:p>
        </p:txBody>
      </p:sp>
    </p:spTree>
    <p:extLst>
      <p:ext uri="{BB962C8B-B14F-4D97-AF65-F5344CB8AC3E}">
        <p14:creationId xmlns:p14="http://schemas.microsoft.com/office/powerpoint/2010/main" val="17599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D97EFEA9-EBAD-9A63-B4A8-5F389934435D}"/>
              </a:ext>
            </a:extLst>
          </p:cNvPr>
          <p:cNvPicPr>
            <a:picLocks noChangeAspect="1"/>
          </p:cNvPicPr>
          <p:nvPr/>
        </p:nvPicPr>
        <p:blipFill>
          <a:blip r:embed="rId2"/>
          <a:stretch>
            <a:fillRect/>
          </a:stretch>
        </p:blipFill>
        <p:spPr>
          <a:xfrm>
            <a:off x="514773" y="275092"/>
            <a:ext cx="914961" cy="914961"/>
          </a:xfrm>
          <a:prstGeom prst="rect">
            <a:avLst/>
          </a:prstGeom>
        </p:spPr>
      </p:pic>
      <p:sp>
        <p:nvSpPr>
          <p:cNvPr id="8" name="Content Placeholder 1">
            <a:extLst>
              <a:ext uri="{FF2B5EF4-FFF2-40B4-BE49-F238E27FC236}">
                <a16:creationId xmlns:a16="http://schemas.microsoft.com/office/drawing/2014/main" id="{533B6EAE-55CD-2223-A260-BA3FF6AAA5FE}"/>
              </a:ext>
            </a:extLst>
          </p:cNvPr>
          <p:cNvSpPr txBox="1">
            <a:spLocks/>
          </p:cNvSpPr>
          <p:nvPr/>
        </p:nvSpPr>
        <p:spPr>
          <a:xfrm>
            <a:off x="1520877" y="349862"/>
            <a:ext cx="10156352" cy="914961"/>
          </a:xfrm>
          <a:prstGeom prst="rect">
            <a:avLst/>
          </a:prstGeom>
        </p:spPr>
        <p:txBody>
          <a:bodyPr lIns="121920" tIns="60960" rIns="121920" bIns="60960" anchor="t"/>
          <a:lstStyle>
            <a:lvl1pPr marL="0" indent="0" algn="l" defTabSz="914400" rtl="0" eaLnBrk="1" latinLnBrk="0" hangingPunct="1">
              <a:lnSpc>
                <a:spcPct val="90000"/>
              </a:lnSpc>
              <a:spcBef>
                <a:spcPts val="1000"/>
              </a:spcBef>
              <a:buFont typeface="Arial" panose="020B0604020202020204" pitchFamily="34" charset="0"/>
              <a:buNone/>
              <a:defRPr sz="2500"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en-GB" sz="3333" dirty="0">
                <a:latin typeface="Arial"/>
                <a:cs typeface="Arial"/>
              </a:rPr>
              <a:t>Reach out to alumni/ </a:t>
            </a:r>
            <a:r>
              <a:rPr lang="en-GB" sz="3333" dirty="0" err="1">
                <a:latin typeface="Arial"/>
                <a:cs typeface="Arial"/>
              </a:rPr>
              <a:t>eMentors</a:t>
            </a:r>
            <a:endParaRPr lang="en-GB" sz="3333" dirty="0" err="1"/>
          </a:p>
        </p:txBody>
      </p:sp>
      <p:sp>
        <p:nvSpPr>
          <p:cNvPr id="11" name="TextBox 10">
            <a:extLst>
              <a:ext uri="{FF2B5EF4-FFF2-40B4-BE49-F238E27FC236}">
                <a16:creationId xmlns:a16="http://schemas.microsoft.com/office/drawing/2014/main" id="{8B56DF44-453A-991A-DD07-3E162A1B69BB}"/>
              </a:ext>
            </a:extLst>
          </p:cNvPr>
          <p:cNvSpPr txBox="1"/>
          <p:nvPr/>
        </p:nvSpPr>
        <p:spPr>
          <a:xfrm>
            <a:off x="968963" y="1364073"/>
            <a:ext cx="4393259" cy="127240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1867" dirty="0">
                <a:solidFill>
                  <a:schemeClr val="tx2"/>
                </a:solidFill>
                <a:latin typeface="Arial"/>
                <a:cs typeface="Arial"/>
              </a:rPr>
              <a:t>Begin your search for </a:t>
            </a:r>
            <a:r>
              <a:rPr lang="en-GB" sz="1867" b="1" err="1">
                <a:solidFill>
                  <a:srgbClr val="EC008C"/>
                </a:solidFill>
                <a:latin typeface="Arial"/>
                <a:cs typeface="Arial"/>
              </a:rPr>
              <a:t>eMentors</a:t>
            </a:r>
            <a:r>
              <a:rPr lang="en-GB" sz="1867" dirty="0">
                <a:solidFill>
                  <a:schemeClr val="tx2"/>
                </a:solidFill>
                <a:latin typeface="Arial"/>
                <a:cs typeface="Arial"/>
              </a:rPr>
              <a:t>, Queen Mary alumni who have walked in your shoes and have gone on to forge successful careers</a:t>
            </a:r>
            <a:endParaRPr lang="en-US" sz="2400" dirty="0">
              <a:solidFill>
                <a:schemeClr val="tx2"/>
              </a:solidFill>
            </a:endParaRPr>
          </a:p>
        </p:txBody>
      </p:sp>
      <p:sp>
        <p:nvSpPr>
          <p:cNvPr id="12" name="TextBox 11">
            <a:extLst>
              <a:ext uri="{FF2B5EF4-FFF2-40B4-BE49-F238E27FC236}">
                <a16:creationId xmlns:a16="http://schemas.microsoft.com/office/drawing/2014/main" id="{BC9D82F4-3771-63AE-9E67-37B168E56B66}"/>
              </a:ext>
            </a:extLst>
          </p:cNvPr>
          <p:cNvSpPr txBox="1"/>
          <p:nvPr/>
        </p:nvSpPr>
        <p:spPr>
          <a:xfrm>
            <a:off x="968963" y="3367851"/>
            <a:ext cx="5578592" cy="1703480"/>
          </a:xfrm>
          <a:prstGeom prst="rect">
            <a:avLst/>
          </a:prstGeom>
          <a:noFill/>
          <a:ln>
            <a:solidFill>
              <a:srgbClr val="EC008C"/>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rtl="0"/>
            <a:r>
              <a:rPr lang="en-GB" sz="1467" i="1" dirty="0">
                <a:solidFill>
                  <a:srgbClr val="21386A"/>
                </a:solidFill>
                <a:latin typeface="Arial"/>
                <a:cs typeface="Arial"/>
              </a:rPr>
              <a:t>“Being in touch with Queen Mary Alumni is certainly of importance as we do have many useful hints and information from our own personal experiences to share. In this sense, I am more than happy to respond to any queries from prospective and current Queen Mary students from Brazil, in order to help them to have an experience as joyous I had.”</a:t>
            </a:r>
          </a:p>
          <a:p>
            <a:pPr algn="l" rtl="0"/>
            <a:r>
              <a:rPr lang="en-GB" sz="1467" dirty="0">
                <a:solidFill>
                  <a:srgbClr val="21386A"/>
                </a:solidFill>
                <a:latin typeface="Arial"/>
                <a:cs typeface="Arial"/>
              </a:rPr>
              <a:t>— </a:t>
            </a:r>
            <a:r>
              <a:rPr lang="en-GB" sz="1467" b="1" dirty="0">
                <a:solidFill>
                  <a:srgbClr val="21386A"/>
                </a:solidFill>
                <a:latin typeface="Arial"/>
                <a:cs typeface="Arial"/>
              </a:rPr>
              <a:t>Cassio Mosse, (International Property Law LLM, 2015)</a:t>
            </a:r>
            <a:endParaRPr lang="en-GB" sz="1467" b="1" dirty="0">
              <a:cs typeface="Arial"/>
            </a:endParaRPr>
          </a:p>
        </p:txBody>
      </p:sp>
      <p:pic>
        <p:nvPicPr>
          <p:cNvPr id="13" name="Picture 13" descr="Graphical user interface, website&#10;&#10;Description automatically generated">
            <a:extLst>
              <a:ext uri="{FF2B5EF4-FFF2-40B4-BE49-F238E27FC236}">
                <a16:creationId xmlns:a16="http://schemas.microsoft.com/office/drawing/2014/main" id="{DAAF17D3-3937-09B1-9E2A-EEA55E15F121}"/>
              </a:ext>
            </a:extLst>
          </p:cNvPr>
          <p:cNvPicPr>
            <a:picLocks noChangeAspect="1"/>
          </p:cNvPicPr>
          <p:nvPr/>
        </p:nvPicPr>
        <p:blipFill>
          <a:blip r:embed="rId3"/>
          <a:stretch>
            <a:fillRect/>
          </a:stretch>
        </p:blipFill>
        <p:spPr>
          <a:xfrm>
            <a:off x="7597424" y="916143"/>
            <a:ext cx="4137377" cy="4498900"/>
          </a:xfrm>
          <a:prstGeom prst="rect">
            <a:avLst/>
          </a:prstGeom>
        </p:spPr>
      </p:pic>
      <p:cxnSp>
        <p:nvCxnSpPr>
          <p:cNvPr id="14" name="Straight Arrow Connector 13">
            <a:extLst>
              <a:ext uri="{FF2B5EF4-FFF2-40B4-BE49-F238E27FC236}">
                <a16:creationId xmlns:a16="http://schemas.microsoft.com/office/drawing/2014/main" id="{0ECD2742-B81F-2885-C965-971747D188B6}"/>
              </a:ext>
            </a:extLst>
          </p:cNvPr>
          <p:cNvCxnSpPr/>
          <p:nvPr/>
        </p:nvCxnSpPr>
        <p:spPr>
          <a:xfrm>
            <a:off x="5185364" y="1925696"/>
            <a:ext cx="3026107" cy="3007523"/>
          </a:xfrm>
          <a:prstGeom prst="straightConnector1">
            <a:avLst/>
          </a:prstGeom>
          <a:ln w="28575">
            <a:solidFill>
              <a:srgbClr val="EC008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7EDDDBB3-B0D2-E496-CAC5-F71BB511C0D7}"/>
                  </a:ext>
                </a:extLst>
              </p14:cNvPr>
              <p14:cNvContentPartPr/>
              <p14:nvPr/>
            </p14:nvContentPartPr>
            <p14:xfrm>
              <a:off x="8203259" y="5174074"/>
              <a:ext cx="600604" cy="66261"/>
            </p14:xfrm>
          </p:contentPart>
        </mc:Choice>
        <mc:Fallback xmlns="">
          <p:pic>
            <p:nvPicPr>
              <p:cNvPr id="15" name="Ink 14">
                <a:extLst>
                  <a:ext uri="{FF2B5EF4-FFF2-40B4-BE49-F238E27FC236}">
                    <a16:creationId xmlns:a16="http://schemas.microsoft.com/office/drawing/2014/main" id="{7EDDDBB3-B0D2-E496-CAC5-F71BB511C0D7}"/>
                  </a:ext>
                </a:extLst>
              </p:cNvPr>
              <p:cNvPicPr/>
              <p:nvPr/>
            </p:nvPicPr>
            <p:blipFill>
              <a:blip r:embed="rId5"/>
              <a:stretch>
                <a:fillRect/>
              </a:stretch>
            </p:blipFill>
            <p:spPr>
              <a:xfrm>
                <a:off x="8113348" y="4994990"/>
                <a:ext cx="780066" cy="424070"/>
              </a:xfrm>
              <a:prstGeom prst="rect">
                <a:avLst/>
              </a:prstGeom>
            </p:spPr>
          </p:pic>
        </mc:Fallback>
      </mc:AlternateContent>
    </p:spTree>
    <p:extLst>
      <p:ext uri="{BB962C8B-B14F-4D97-AF65-F5344CB8AC3E}">
        <p14:creationId xmlns:p14="http://schemas.microsoft.com/office/powerpoint/2010/main" val="410339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E9A2E37D-E747-6065-2987-6C41AD9F7933}"/>
              </a:ext>
            </a:extLst>
          </p:cNvPr>
          <p:cNvPicPr>
            <a:picLocks noChangeAspect="1"/>
          </p:cNvPicPr>
          <p:nvPr/>
        </p:nvPicPr>
        <p:blipFill>
          <a:blip r:embed="rId2"/>
          <a:stretch>
            <a:fillRect/>
          </a:stretch>
        </p:blipFill>
        <p:spPr>
          <a:xfrm>
            <a:off x="514773" y="275092"/>
            <a:ext cx="914961" cy="914961"/>
          </a:xfrm>
          <a:prstGeom prst="rect">
            <a:avLst/>
          </a:prstGeom>
        </p:spPr>
      </p:pic>
      <p:sp>
        <p:nvSpPr>
          <p:cNvPr id="8" name="Content Placeholder 1">
            <a:extLst>
              <a:ext uri="{FF2B5EF4-FFF2-40B4-BE49-F238E27FC236}">
                <a16:creationId xmlns:a16="http://schemas.microsoft.com/office/drawing/2014/main" id="{AD5E806B-6BFD-C62F-52BA-9C9EACD46406}"/>
              </a:ext>
            </a:extLst>
          </p:cNvPr>
          <p:cNvSpPr txBox="1">
            <a:spLocks/>
          </p:cNvSpPr>
          <p:nvPr/>
        </p:nvSpPr>
        <p:spPr>
          <a:xfrm>
            <a:off x="1520877" y="349862"/>
            <a:ext cx="10156352" cy="914961"/>
          </a:xfrm>
          <a:prstGeom prst="rect">
            <a:avLst/>
          </a:prstGeom>
        </p:spPr>
        <p:txBody>
          <a:bodyPr lIns="121920" tIns="60960" rIns="121920" bIns="60960" anchor="t"/>
          <a:lstStyle>
            <a:lvl1pPr marL="0" indent="0" algn="l" defTabSz="914400" rtl="0" eaLnBrk="1" latinLnBrk="0" hangingPunct="1">
              <a:lnSpc>
                <a:spcPct val="90000"/>
              </a:lnSpc>
              <a:spcBef>
                <a:spcPts val="1000"/>
              </a:spcBef>
              <a:buFont typeface="Arial" panose="020B0604020202020204" pitchFamily="34" charset="0"/>
              <a:buNone/>
              <a:defRPr sz="2500"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pPr>
            <a:r>
              <a:rPr lang="en-GB" sz="3333" dirty="0">
                <a:latin typeface="Arial"/>
                <a:cs typeface="Arial"/>
              </a:rPr>
              <a:t>Reach out to alumni/ </a:t>
            </a:r>
            <a:r>
              <a:rPr lang="en-GB" sz="3333" dirty="0" err="1">
                <a:latin typeface="Arial"/>
                <a:cs typeface="Arial"/>
              </a:rPr>
              <a:t>eMentors</a:t>
            </a:r>
            <a:endParaRPr lang="en-GB" sz="3333" dirty="0" err="1"/>
          </a:p>
        </p:txBody>
      </p:sp>
      <p:sp>
        <p:nvSpPr>
          <p:cNvPr id="9" name="TextBox 8">
            <a:extLst>
              <a:ext uri="{FF2B5EF4-FFF2-40B4-BE49-F238E27FC236}">
                <a16:creationId xmlns:a16="http://schemas.microsoft.com/office/drawing/2014/main" id="{A9C50311-B134-38B3-9E29-C94884C09338}"/>
              </a:ext>
            </a:extLst>
          </p:cNvPr>
          <p:cNvSpPr txBox="1"/>
          <p:nvPr/>
        </p:nvSpPr>
        <p:spPr>
          <a:xfrm>
            <a:off x="968963" y="1420520"/>
            <a:ext cx="5522148" cy="127240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en-GB" sz="1867" dirty="0">
                <a:solidFill>
                  <a:schemeClr val="tx2"/>
                </a:solidFill>
                <a:latin typeface="Arial"/>
                <a:cs typeface="Arial"/>
              </a:rPr>
              <a:t>Search by filtering ‘Industry’, ‘Degree’ type, ‘Course’ or ‘Department (Academic School)’ or simply enter a search term or organisation in the search bar</a:t>
            </a:r>
            <a:endParaRPr lang="en-US" sz="1867" dirty="0">
              <a:solidFill>
                <a:schemeClr val="tx2"/>
              </a:solidFill>
              <a:cs typeface="Arial"/>
            </a:endParaRPr>
          </a:p>
        </p:txBody>
      </p:sp>
      <p:sp>
        <p:nvSpPr>
          <p:cNvPr id="10" name="TextBox 9">
            <a:extLst>
              <a:ext uri="{FF2B5EF4-FFF2-40B4-BE49-F238E27FC236}">
                <a16:creationId xmlns:a16="http://schemas.microsoft.com/office/drawing/2014/main" id="{FD758DE5-B1B1-8DC1-F80C-A1DECA291BE2}"/>
              </a:ext>
            </a:extLst>
          </p:cNvPr>
          <p:cNvSpPr txBox="1"/>
          <p:nvPr/>
        </p:nvSpPr>
        <p:spPr>
          <a:xfrm>
            <a:off x="968962" y="3198519"/>
            <a:ext cx="5559777" cy="1929246"/>
          </a:xfrm>
          <a:prstGeom prst="rect">
            <a:avLst/>
          </a:prstGeom>
          <a:noFill/>
          <a:ln>
            <a:solidFill>
              <a:srgbClr val="EC008C"/>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rtl="0"/>
            <a:r>
              <a:rPr lang="en-GB" sz="1467" i="1" dirty="0">
                <a:latin typeface="Arial"/>
                <a:cs typeface="Calibri"/>
              </a:rPr>
              <a:t>“The progress I’ve made during my career has been as a result of receiving advice and guidance from colleagues/leaders/family members who have helped me to make the right decisions at important times during my career. Having that support in place has been paramount in helping me to develop and progress. Hence, I was then inspired and motivated to mentor others to also achieve and be successful.”</a:t>
            </a:r>
          </a:p>
          <a:p>
            <a:pPr algn="l" rtl="0"/>
            <a:r>
              <a:rPr lang="en-GB" sz="1467" dirty="0">
                <a:latin typeface="Arial"/>
                <a:cs typeface="Calibri"/>
              </a:rPr>
              <a:t>— </a:t>
            </a:r>
            <a:r>
              <a:rPr lang="en-GB" sz="1467" b="1" dirty="0">
                <a:latin typeface="Arial"/>
                <a:cs typeface="Calibri"/>
              </a:rPr>
              <a:t>Miriam Hussain, (Biology BSc, 2004), </a:t>
            </a:r>
            <a:r>
              <a:rPr lang="en-GB" sz="1467" b="1" err="1">
                <a:latin typeface="Arial"/>
                <a:cs typeface="Calibri"/>
              </a:rPr>
              <a:t>QMentor</a:t>
            </a:r>
            <a:endParaRPr lang="en-US" sz="1467" err="1"/>
          </a:p>
        </p:txBody>
      </p:sp>
      <p:sp>
        <p:nvSpPr>
          <p:cNvPr id="12" name="TextBox 11">
            <a:extLst>
              <a:ext uri="{FF2B5EF4-FFF2-40B4-BE49-F238E27FC236}">
                <a16:creationId xmlns:a16="http://schemas.microsoft.com/office/drawing/2014/main" id="{B8BE077C-62D9-D6DE-DB81-0164193E363F}"/>
              </a:ext>
            </a:extLst>
          </p:cNvPr>
          <p:cNvSpPr txBox="1"/>
          <p:nvPr/>
        </p:nvSpPr>
        <p:spPr>
          <a:xfrm>
            <a:off x="860960" y="5403273"/>
            <a:ext cx="3592285"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en-US" sz="2400" b="1">
                <a:solidFill>
                  <a:srgbClr val="EC008C"/>
                </a:solidFill>
                <a:cs typeface="Arial"/>
              </a:rPr>
              <a:t>https://qmul.network</a:t>
            </a:r>
            <a:endParaRPr lang="en-US" sz="2400" b="1">
              <a:solidFill>
                <a:srgbClr val="EC008C"/>
              </a:solidFill>
            </a:endParaRPr>
          </a:p>
        </p:txBody>
      </p:sp>
      <p:pic>
        <p:nvPicPr>
          <p:cNvPr id="13" name="Picture 13" descr="Graphical user interface&#10;&#10;Description automatically generated">
            <a:extLst>
              <a:ext uri="{FF2B5EF4-FFF2-40B4-BE49-F238E27FC236}">
                <a16:creationId xmlns:a16="http://schemas.microsoft.com/office/drawing/2014/main" id="{ADBEDE28-DD98-4D9A-44A1-13DA3615BFD7}"/>
              </a:ext>
            </a:extLst>
          </p:cNvPr>
          <p:cNvPicPr>
            <a:picLocks noChangeAspect="1"/>
          </p:cNvPicPr>
          <p:nvPr/>
        </p:nvPicPr>
        <p:blipFill>
          <a:blip r:embed="rId3"/>
          <a:stretch>
            <a:fillRect/>
          </a:stretch>
        </p:blipFill>
        <p:spPr>
          <a:xfrm>
            <a:off x="7691497" y="1042846"/>
            <a:ext cx="4099748" cy="4574756"/>
          </a:xfrm>
          <a:prstGeom prst="rect">
            <a:avLst/>
          </a:prstGeom>
        </p:spPr>
      </p:pic>
      <p:cxnSp>
        <p:nvCxnSpPr>
          <p:cNvPr id="14" name="Straight Arrow Connector 13">
            <a:extLst>
              <a:ext uri="{FF2B5EF4-FFF2-40B4-BE49-F238E27FC236}">
                <a16:creationId xmlns:a16="http://schemas.microsoft.com/office/drawing/2014/main" id="{9C88DC21-67C2-DFA7-9A35-DE3F68CEE975}"/>
              </a:ext>
            </a:extLst>
          </p:cNvPr>
          <p:cNvCxnSpPr/>
          <p:nvPr/>
        </p:nvCxnSpPr>
        <p:spPr>
          <a:xfrm flipV="1">
            <a:off x="6182548" y="1921589"/>
            <a:ext cx="1502568" cy="69961"/>
          </a:xfrm>
          <a:prstGeom prst="straightConnector1">
            <a:avLst/>
          </a:prstGeom>
          <a:ln w="28575">
            <a:solidFill>
              <a:srgbClr val="EC008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EEAF69C7-CA3E-F393-520B-873EE3F1D200}"/>
                  </a:ext>
                </a:extLst>
              </p14:cNvPr>
              <p14:cNvContentPartPr/>
              <p14:nvPr/>
            </p14:nvContentPartPr>
            <p14:xfrm>
              <a:off x="7817555" y="1909703"/>
              <a:ext cx="327227" cy="9407"/>
            </p14:xfrm>
          </p:contentPart>
        </mc:Choice>
        <mc:Fallback xmlns="">
          <p:pic>
            <p:nvPicPr>
              <p:cNvPr id="15" name="Ink 14">
                <a:extLst>
                  <a:ext uri="{FF2B5EF4-FFF2-40B4-BE49-F238E27FC236}">
                    <a16:creationId xmlns:a16="http://schemas.microsoft.com/office/drawing/2014/main" id="{EEAF69C7-CA3E-F393-520B-873EE3F1D200}"/>
                  </a:ext>
                </a:extLst>
              </p:cNvPr>
              <p:cNvPicPr/>
              <p:nvPr/>
            </p:nvPicPr>
            <p:blipFill>
              <a:blip r:embed="rId5"/>
              <a:stretch>
                <a:fillRect/>
              </a:stretch>
            </p:blipFill>
            <p:spPr>
              <a:xfrm>
                <a:off x="7727559" y="-2793797"/>
                <a:ext cx="506860" cy="9407000"/>
              </a:xfrm>
              <a:prstGeom prst="rect">
                <a:avLst/>
              </a:prstGeom>
            </p:spPr>
          </p:pic>
        </mc:Fallback>
      </mc:AlternateContent>
    </p:spTree>
    <p:extLst>
      <p:ext uri="{BB962C8B-B14F-4D97-AF65-F5344CB8AC3E}">
        <p14:creationId xmlns:p14="http://schemas.microsoft.com/office/powerpoint/2010/main" val="2885937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520877" y="349862"/>
            <a:ext cx="10156352" cy="914961"/>
          </a:xfrm>
        </p:spPr>
        <p:txBody>
          <a:bodyPr/>
          <a:lstStyle/>
          <a:p>
            <a:pPr>
              <a:lnSpc>
                <a:spcPct val="100000"/>
              </a:lnSpc>
              <a:spcBef>
                <a:spcPts val="0"/>
              </a:spcBef>
              <a:spcAft>
                <a:spcPts val="400"/>
              </a:spcAft>
            </a:pPr>
            <a:r>
              <a:rPr lang="en-GB" dirty="0"/>
              <a:t>Using LinkedIn</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514773" y="275092"/>
            <a:ext cx="914961" cy="914961"/>
          </a:xfrm>
          <a:prstGeom prst="rect">
            <a:avLst/>
          </a:prstGeom>
        </p:spPr>
      </p:pic>
      <p:sp>
        <p:nvSpPr>
          <p:cNvPr id="5" name="Rounded Rectangle 5">
            <a:extLst>
              <a:ext uri="{FF2B5EF4-FFF2-40B4-BE49-F238E27FC236}">
                <a16:creationId xmlns:a16="http://schemas.microsoft.com/office/drawing/2014/main" id="{3B753140-9D03-60A0-4A8E-91874072490E}"/>
              </a:ext>
            </a:extLst>
          </p:cNvPr>
          <p:cNvSpPr/>
          <p:nvPr/>
        </p:nvSpPr>
        <p:spPr>
          <a:xfrm>
            <a:off x="1599176" y="2015338"/>
            <a:ext cx="6554923" cy="6814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t>Join Alumni groups</a:t>
            </a:r>
          </a:p>
        </p:txBody>
      </p:sp>
      <p:sp>
        <p:nvSpPr>
          <p:cNvPr id="6" name="Rounded Rectangle 14">
            <a:extLst>
              <a:ext uri="{FF2B5EF4-FFF2-40B4-BE49-F238E27FC236}">
                <a16:creationId xmlns:a16="http://schemas.microsoft.com/office/drawing/2014/main" id="{F4D4197A-5FA9-98FB-77D7-51866E74DB2E}"/>
              </a:ext>
            </a:extLst>
          </p:cNvPr>
          <p:cNvSpPr/>
          <p:nvPr/>
        </p:nvSpPr>
        <p:spPr>
          <a:xfrm>
            <a:off x="1599176" y="2811361"/>
            <a:ext cx="6554923" cy="6814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t>Join professional networking groups</a:t>
            </a:r>
          </a:p>
        </p:txBody>
      </p:sp>
      <p:sp>
        <p:nvSpPr>
          <p:cNvPr id="8" name="Rounded Rectangle 15">
            <a:extLst>
              <a:ext uri="{FF2B5EF4-FFF2-40B4-BE49-F238E27FC236}">
                <a16:creationId xmlns:a16="http://schemas.microsoft.com/office/drawing/2014/main" id="{7CFA9A8B-BB34-0D80-52BC-88DF8C0889F0}"/>
              </a:ext>
            </a:extLst>
          </p:cNvPr>
          <p:cNvSpPr/>
          <p:nvPr/>
        </p:nvSpPr>
        <p:spPr>
          <a:xfrm>
            <a:off x="1599175" y="3622298"/>
            <a:ext cx="6554924" cy="68148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t>Search for specific companies or job profiles</a:t>
            </a:r>
          </a:p>
        </p:txBody>
      </p:sp>
      <p:sp>
        <p:nvSpPr>
          <p:cNvPr id="9" name="TextBox 8">
            <a:extLst>
              <a:ext uri="{FF2B5EF4-FFF2-40B4-BE49-F238E27FC236}">
                <a16:creationId xmlns:a16="http://schemas.microsoft.com/office/drawing/2014/main" id="{0145C3B6-030E-72AB-2E2A-D523A455C20C}"/>
              </a:ext>
            </a:extLst>
          </p:cNvPr>
          <p:cNvSpPr txBox="1"/>
          <p:nvPr/>
        </p:nvSpPr>
        <p:spPr>
          <a:xfrm>
            <a:off x="1520876" y="1422620"/>
            <a:ext cx="7751753" cy="420564"/>
          </a:xfrm>
          <a:prstGeom prst="rect">
            <a:avLst/>
          </a:prstGeom>
          <a:noFill/>
        </p:spPr>
        <p:txBody>
          <a:bodyPr wrap="square" rtlCol="0">
            <a:spAutoFit/>
          </a:bodyPr>
          <a:lstStyle/>
          <a:p>
            <a:r>
              <a:rPr lang="en-GB" sz="2133" dirty="0"/>
              <a:t>How you can use LinkedIn to help you find a mentor:</a:t>
            </a:r>
          </a:p>
        </p:txBody>
      </p:sp>
      <p:pic>
        <p:nvPicPr>
          <p:cNvPr id="5124" name="Picture 4" descr="4 Tips to Boost Your LinkedIn Company Page | The SEO Platform">
            <a:extLst>
              <a:ext uri="{FF2B5EF4-FFF2-40B4-BE49-F238E27FC236}">
                <a16:creationId xmlns:a16="http://schemas.microsoft.com/office/drawing/2014/main" id="{46824678-3C41-2C66-5817-24227CC7C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93" y="1924329"/>
            <a:ext cx="2337732" cy="233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6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324763-53DA-4A47-8366-FB1772666F87}"/>
              </a:ext>
            </a:extLst>
          </p:cNvPr>
          <p:cNvSpPr>
            <a:spLocks noGrp="1"/>
          </p:cNvSpPr>
          <p:nvPr>
            <p:ph type="body" sz="quarter" idx="13"/>
          </p:nvPr>
        </p:nvSpPr>
        <p:spPr>
          <a:xfrm>
            <a:off x="232126" y="2546744"/>
            <a:ext cx="6201527" cy="2749671"/>
          </a:xfrm>
        </p:spPr>
        <p:txBody>
          <a:bodyPr lIns="121920" tIns="60960" rIns="121920" bIns="6096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0" indent="0">
              <a:buNone/>
            </a:pPr>
            <a:r>
              <a:rPr lang="en-US" i="1" dirty="0">
                <a:latin typeface="Arial"/>
                <a:cs typeface="Arial"/>
              </a:rPr>
              <a:t>“Studying at CCLS has greatly impacted my career journey as a lawyer having sat under very good tutelage. I would recommend CCLS to all who intend to scale up their academic and career experience”.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err="1">
                <a:latin typeface="Arial"/>
                <a:cs typeface="Arial"/>
              </a:rPr>
              <a:t>Kuseme</a:t>
            </a:r>
            <a:r>
              <a:rPr lang="en-US" dirty="0">
                <a:latin typeface="Arial"/>
                <a:cs typeface="Arial"/>
              </a:rPr>
              <a:t> </a:t>
            </a:r>
            <a:r>
              <a:rPr lang="en-US" dirty="0" err="1">
                <a:latin typeface="Arial"/>
                <a:cs typeface="Arial"/>
              </a:rPr>
              <a:t>Iseh</a:t>
            </a:r>
            <a:r>
              <a:rPr lang="en-US" dirty="0">
                <a:latin typeface="Arial"/>
                <a:cs typeface="Arial"/>
              </a:rPr>
              <a:t> (Comparative and International Dispute Resolution Law LLM, 2021)</a:t>
            </a:r>
          </a:p>
          <a:p>
            <a:endParaRPr lang="en-GB" dirty="0">
              <a:latin typeface="Arial"/>
              <a:cs typeface="Arial"/>
            </a:endParaRPr>
          </a:p>
        </p:txBody>
      </p:sp>
      <p:pic>
        <p:nvPicPr>
          <p:cNvPr id="4" name="Picture 5" descr="A picture containing outdoor, grass, person, flower&#10;&#10;Description automatically generated">
            <a:extLst>
              <a:ext uri="{FF2B5EF4-FFF2-40B4-BE49-F238E27FC236}">
                <a16:creationId xmlns:a16="http://schemas.microsoft.com/office/drawing/2014/main" id="{C7515C30-4408-CC56-449B-9FE269B7ACFC}"/>
              </a:ext>
            </a:extLst>
          </p:cNvPr>
          <p:cNvPicPr>
            <a:picLocks noChangeAspect="1"/>
          </p:cNvPicPr>
          <p:nvPr/>
        </p:nvPicPr>
        <p:blipFill>
          <a:blip r:embed="rId2"/>
          <a:stretch>
            <a:fillRect/>
          </a:stretch>
        </p:blipFill>
        <p:spPr>
          <a:xfrm>
            <a:off x="6733754" y="2332047"/>
            <a:ext cx="4943475" cy="3179064"/>
          </a:xfrm>
          <a:prstGeom prst="rect">
            <a:avLst/>
          </a:prstGeom>
        </p:spPr>
      </p:pic>
      <p:sp>
        <p:nvSpPr>
          <p:cNvPr id="2" name="TextBox 1">
            <a:extLst>
              <a:ext uri="{FF2B5EF4-FFF2-40B4-BE49-F238E27FC236}">
                <a16:creationId xmlns:a16="http://schemas.microsoft.com/office/drawing/2014/main" id="{53C3868A-FEBA-F0CC-B38F-C0A7EBA867A8}"/>
              </a:ext>
            </a:extLst>
          </p:cNvPr>
          <p:cNvSpPr txBox="1"/>
          <p:nvPr/>
        </p:nvSpPr>
        <p:spPr>
          <a:xfrm>
            <a:off x="514773" y="1264823"/>
            <a:ext cx="10588171" cy="73866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buChar char="•"/>
            </a:pPr>
            <a:r>
              <a:rPr lang="en-GB" sz="2000" b="1" dirty="0">
                <a:latin typeface="Arial"/>
                <a:cs typeface="Arial"/>
              </a:rPr>
              <a:t>  We are in touch with other 13,000 Alumni </a:t>
            </a:r>
          </a:p>
          <a:p>
            <a:pPr>
              <a:buChar char="•"/>
            </a:pPr>
            <a:r>
              <a:rPr lang="en-GB" sz="2000" b="1" dirty="0">
                <a:latin typeface="Arial"/>
                <a:cs typeface="Arial"/>
              </a:rPr>
              <a:t>  More than 16,500 alumni from over 90 countries are part of the community</a:t>
            </a:r>
          </a:p>
        </p:txBody>
      </p:sp>
      <p:pic>
        <p:nvPicPr>
          <p:cNvPr id="3" name="Picture 2" descr="Icon&#10;&#10;Description automatically generated">
            <a:extLst>
              <a:ext uri="{FF2B5EF4-FFF2-40B4-BE49-F238E27FC236}">
                <a16:creationId xmlns:a16="http://schemas.microsoft.com/office/drawing/2014/main" id="{9F1F2C8D-E9F4-3C4B-8F3A-2B93DAE168D2}"/>
              </a:ext>
            </a:extLst>
          </p:cNvPr>
          <p:cNvPicPr>
            <a:picLocks noChangeAspect="1"/>
          </p:cNvPicPr>
          <p:nvPr/>
        </p:nvPicPr>
        <p:blipFill>
          <a:blip r:embed="rId3"/>
          <a:stretch>
            <a:fillRect/>
          </a:stretch>
        </p:blipFill>
        <p:spPr>
          <a:xfrm>
            <a:off x="514773" y="275092"/>
            <a:ext cx="914961" cy="914961"/>
          </a:xfrm>
          <a:prstGeom prst="rect">
            <a:avLst/>
          </a:prstGeom>
        </p:spPr>
      </p:pic>
      <p:sp>
        <p:nvSpPr>
          <p:cNvPr id="9" name="Content Placeholder 1">
            <a:extLst>
              <a:ext uri="{FF2B5EF4-FFF2-40B4-BE49-F238E27FC236}">
                <a16:creationId xmlns:a16="http://schemas.microsoft.com/office/drawing/2014/main" id="{B2444233-8C2A-156D-9324-69560D4B0837}"/>
              </a:ext>
            </a:extLst>
          </p:cNvPr>
          <p:cNvSpPr>
            <a:spLocks noGrp="1"/>
          </p:cNvSpPr>
          <p:nvPr>
            <p:ph sz="quarter" idx="10"/>
          </p:nvPr>
        </p:nvSpPr>
        <p:spPr>
          <a:xfrm>
            <a:off x="1520877" y="349862"/>
            <a:ext cx="10156352" cy="914961"/>
          </a:xfrm>
        </p:spPr>
        <p:txBody>
          <a:bodyPr/>
          <a:lstStyle/>
          <a:p>
            <a:pPr>
              <a:lnSpc>
                <a:spcPct val="100000"/>
              </a:lnSpc>
              <a:spcBef>
                <a:spcPts val="0"/>
              </a:spcBef>
              <a:spcAft>
                <a:spcPts val="400"/>
              </a:spcAft>
            </a:pPr>
            <a:r>
              <a:rPr lang="en-GB" dirty="0"/>
              <a:t>CCLS Community</a:t>
            </a:r>
          </a:p>
        </p:txBody>
      </p:sp>
    </p:spTree>
    <p:extLst>
      <p:ext uri="{BB962C8B-B14F-4D97-AF65-F5344CB8AC3E}">
        <p14:creationId xmlns:p14="http://schemas.microsoft.com/office/powerpoint/2010/main" val="27417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AE37D2C-8F68-41CE-8327-BEFC90856AAC}"/>
              </a:ext>
            </a:extLst>
          </p:cNvPr>
          <p:cNvSpPr>
            <a:spLocks noGrp="1"/>
          </p:cNvSpPr>
          <p:nvPr>
            <p:ph sz="quarter" idx="10"/>
          </p:nvPr>
        </p:nvSpPr>
        <p:spPr/>
        <p:txBody>
          <a:bodyPr lIns="121920" tIns="60960" rIns="121920" bIns="6096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US" sz="2800" dirty="0">
                <a:latin typeface="Arial"/>
                <a:cs typeface="Arial"/>
              </a:rPr>
              <a:t>Join one of 28 Global Chapters! </a:t>
            </a:r>
            <a:endParaRPr lang="en-US" sz="2800" dirty="0"/>
          </a:p>
        </p:txBody>
      </p:sp>
      <p:pic>
        <p:nvPicPr>
          <p:cNvPr id="2" name="Picture 2" descr="Map&#10;&#10;Description automatically generated">
            <a:extLst>
              <a:ext uri="{FF2B5EF4-FFF2-40B4-BE49-F238E27FC236}">
                <a16:creationId xmlns:a16="http://schemas.microsoft.com/office/drawing/2014/main" id="{4A739632-2246-1801-8F52-8D0023EDA4A4}"/>
              </a:ext>
            </a:extLst>
          </p:cNvPr>
          <p:cNvPicPr>
            <a:picLocks noChangeAspect="1"/>
          </p:cNvPicPr>
          <p:nvPr/>
        </p:nvPicPr>
        <p:blipFill rotWithShape="1">
          <a:blip r:embed="rId2"/>
          <a:srcRect l="4697" t="19807" r="2843" b="10467"/>
          <a:stretch/>
        </p:blipFill>
        <p:spPr>
          <a:xfrm>
            <a:off x="1449008" y="1282714"/>
            <a:ext cx="5593397" cy="3197071"/>
          </a:xfrm>
          <a:prstGeom prst="rect">
            <a:avLst/>
          </a:prstGeom>
        </p:spPr>
      </p:pic>
      <p:pic>
        <p:nvPicPr>
          <p:cNvPr id="5" name="Picture 7" descr="Qr code&#10;&#10;Description automatically generated">
            <a:extLst>
              <a:ext uri="{FF2B5EF4-FFF2-40B4-BE49-F238E27FC236}">
                <a16:creationId xmlns:a16="http://schemas.microsoft.com/office/drawing/2014/main" id="{D0D25774-33CB-E725-27B7-CA410A1B6295}"/>
              </a:ext>
            </a:extLst>
          </p:cNvPr>
          <p:cNvPicPr>
            <a:picLocks noChangeAspect="1"/>
          </p:cNvPicPr>
          <p:nvPr/>
        </p:nvPicPr>
        <p:blipFill>
          <a:blip r:embed="rId3"/>
          <a:stretch>
            <a:fillRect/>
          </a:stretch>
        </p:blipFill>
        <p:spPr>
          <a:xfrm>
            <a:off x="7925401" y="1035955"/>
            <a:ext cx="3147791" cy="3111504"/>
          </a:xfrm>
          <a:prstGeom prst="rect">
            <a:avLst/>
          </a:prstGeom>
        </p:spPr>
      </p:pic>
      <p:sp>
        <p:nvSpPr>
          <p:cNvPr id="9" name="TextBox 8">
            <a:extLst>
              <a:ext uri="{FF2B5EF4-FFF2-40B4-BE49-F238E27FC236}">
                <a16:creationId xmlns:a16="http://schemas.microsoft.com/office/drawing/2014/main" id="{FE72D064-663A-21D7-101D-683A946F831A}"/>
              </a:ext>
            </a:extLst>
          </p:cNvPr>
          <p:cNvSpPr txBox="1"/>
          <p:nvPr/>
        </p:nvSpPr>
        <p:spPr>
          <a:xfrm>
            <a:off x="7827734" y="3987342"/>
            <a:ext cx="3343123"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400" b="1" dirty="0">
                <a:latin typeface="Arial"/>
                <a:cs typeface="Arial"/>
              </a:rPr>
              <a:t>Join a chapter today!</a:t>
            </a:r>
          </a:p>
        </p:txBody>
      </p:sp>
      <p:pic>
        <p:nvPicPr>
          <p:cNvPr id="10" name="Picture 11" descr="A picture containing shape&#10;&#10;Description automatically generated">
            <a:extLst>
              <a:ext uri="{FF2B5EF4-FFF2-40B4-BE49-F238E27FC236}">
                <a16:creationId xmlns:a16="http://schemas.microsoft.com/office/drawing/2014/main" id="{8B6F47FE-1E70-BC77-A643-481899CD7514}"/>
              </a:ext>
            </a:extLst>
          </p:cNvPr>
          <p:cNvPicPr>
            <a:picLocks noChangeAspect="1"/>
          </p:cNvPicPr>
          <p:nvPr/>
        </p:nvPicPr>
        <p:blipFill>
          <a:blip r:embed="rId4"/>
          <a:stretch>
            <a:fillRect/>
          </a:stretch>
        </p:blipFill>
        <p:spPr>
          <a:xfrm>
            <a:off x="2730502" y="5051578"/>
            <a:ext cx="1082524" cy="734181"/>
          </a:xfrm>
          <a:prstGeom prst="rect">
            <a:avLst/>
          </a:prstGeom>
        </p:spPr>
      </p:pic>
      <p:pic>
        <p:nvPicPr>
          <p:cNvPr id="12" name="Picture 12" descr="Logo, company name&#10;&#10;Description automatically generated">
            <a:extLst>
              <a:ext uri="{FF2B5EF4-FFF2-40B4-BE49-F238E27FC236}">
                <a16:creationId xmlns:a16="http://schemas.microsoft.com/office/drawing/2014/main" id="{7A6489DB-7299-875B-CA4C-8057F8B41506}"/>
              </a:ext>
            </a:extLst>
          </p:cNvPr>
          <p:cNvPicPr>
            <a:picLocks noChangeAspect="1"/>
          </p:cNvPicPr>
          <p:nvPr/>
        </p:nvPicPr>
        <p:blipFill>
          <a:blip r:embed="rId5"/>
          <a:stretch>
            <a:fillRect/>
          </a:stretch>
        </p:blipFill>
        <p:spPr>
          <a:xfrm>
            <a:off x="3914020" y="5040692"/>
            <a:ext cx="1182915" cy="743857"/>
          </a:xfrm>
          <a:prstGeom prst="rect">
            <a:avLst/>
          </a:prstGeom>
        </p:spPr>
      </p:pic>
      <p:pic>
        <p:nvPicPr>
          <p:cNvPr id="13" name="Picture 13" descr="A picture containing icon&#10;&#10;Description automatically generated">
            <a:extLst>
              <a:ext uri="{FF2B5EF4-FFF2-40B4-BE49-F238E27FC236}">
                <a16:creationId xmlns:a16="http://schemas.microsoft.com/office/drawing/2014/main" id="{4BC9F0A0-46E5-9DC3-1457-73E3A05BC1E8}"/>
              </a:ext>
            </a:extLst>
          </p:cNvPr>
          <p:cNvPicPr>
            <a:picLocks noChangeAspect="1"/>
          </p:cNvPicPr>
          <p:nvPr/>
        </p:nvPicPr>
        <p:blipFill>
          <a:blip r:embed="rId6"/>
          <a:stretch>
            <a:fillRect/>
          </a:stretch>
        </p:blipFill>
        <p:spPr>
          <a:xfrm>
            <a:off x="1556658" y="5050971"/>
            <a:ext cx="1083735" cy="723296"/>
          </a:xfrm>
          <a:prstGeom prst="rect">
            <a:avLst/>
          </a:prstGeom>
        </p:spPr>
      </p:pic>
      <p:pic>
        <p:nvPicPr>
          <p:cNvPr id="14" name="Picture 14" descr="A picture containing text, clipart&#10;&#10;Description automatically generated">
            <a:extLst>
              <a:ext uri="{FF2B5EF4-FFF2-40B4-BE49-F238E27FC236}">
                <a16:creationId xmlns:a16="http://schemas.microsoft.com/office/drawing/2014/main" id="{58CE8201-CCC9-24D7-687B-F17655375186}"/>
              </a:ext>
            </a:extLst>
          </p:cNvPr>
          <p:cNvPicPr>
            <a:picLocks noChangeAspect="1"/>
          </p:cNvPicPr>
          <p:nvPr/>
        </p:nvPicPr>
        <p:blipFill>
          <a:blip r:embed="rId7"/>
          <a:stretch>
            <a:fillRect/>
          </a:stretch>
        </p:blipFill>
        <p:spPr>
          <a:xfrm>
            <a:off x="371325" y="5033130"/>
            <a:ext cx="1083735" cy="746881"/>
          </a:xfrm>
          <a:prstGeom prst="rect">
            <a:avLst/>
          </a:prstGeom>
        </p:spPr>
      </p:pic>
      <p:pic>
        <p:nvPicPr>
          <p:cNvPr id="15" name="Picture 15">
            <a:extLst>
              <a:ext uri="{FF2B5EF4-FFF2-40B4-BE49-F238E27FC236}">
                <a16:creationId xmlns:a16="http://schemas.microsoft.com/office/drawing/2014/main" id="{8D40F2D1-A2D4-6D8B-1B8C-D3F63B417705}"/>
              </a:ext>
            </a:extLst>
          </p:cNvPr>
          <p:cNvPicPr>
            <a:picLocks noChangeAspect="1"/>
          </p:cNvPicPr>
          <p:nvPr/>
        </p:nvPicPr>
        <p:blipFill>
          <a:blip r:embed="rId8"/>
          <a:stretch>
            <a:fillRect/>
          </a:stretch>
        </p:blipFill>
        <p:spPr>
          <a:xfrm>
            <a:off x="5227865" y="5057321"/>
            <a:ext cx="1083129" cy="746881"/>
          </a:xfrm>
          <a:prstGeom prst="rect">
            <a:avLst/>
          </a:prstGeom>
        </p:spPr>
      </p:pic>
      <p:pic>
        <p:nvPicPr>
          <p:cNvPr id="16" name="Picture 16" descr="Shape, arrow&#10;&#10;Description automatically generated">
            <a:extLst>
              <a:ext uri="{FF2B5EF4-FFF2-40B4-BE49-F238E27FC236}">
                <a16:creationId xmlns:a16="http://schemas.microsoft.com/office/drawing/2014/main" id="{3BF378F1-ECDE-1048-308A-3121FF98CADE}"/>
              </a:ext>
            </a:extLst>
          </p:cNvPr>
          <p:cNvPicPr>
            <a:picLocks noChangeAspect="1"/>
          </p:cNvPicPr>
          <p:nvPr/>
        </p:nvPicPr>
        <p:blipFill>
          <a:blip r:embed="rId9"/>
          <a:stretch>
            <a:fillRect/>
          </a:stretch>
        </p:blipFill>
        <p:spPr>
          <a:xfrm>
            <a:off x="6454019" y="5045226"/>
            <a:ext cx="1182915" cy="758977"/>
          </a:xfrm>
          <a:prstGeom prst="rect">
            <a:avLst/>
          </a:prstGeom>
        </p:spPr>
      </p:pic>
      <p:pic>
        <p:nvPicPr>
          <p:cNvPr id="17" name="Picture 17" descr="A picture containing text, clipart, businesscard&#10;&#10;Description automatically generated">
            <a:extLst>
              <a:ext uri="{FF2B5EF4-FFF2-40B4-BE49-F238E27FC236}">
                <a16:creationId xmlns:a16="http://schemas.microsoft.com/office/drawing/2014/main" id="{47409DDB-ED33-8FAD-E96A-E11C0B41B254}"/>
              </a:ext>
            </a:extLst>
          </p:cNvPr>
          <p:cNvPicPr>
            <a:picLocks noChangeAspect="1"/>
          </p:cNvPicPr>
          <p:nvPr/>
        </p:nvPicPr>
        <p:blipFill>
          <a:blip r:embed="rId10"/>
          <a:stretch>
            <a:fillRect/>
          </a:stretch>
        </p:blipFill>
        <p:spPr>
          <a:xfrm>
            <a:off x="7766050" y="5064275"/>
            <a:ext cx="1171423" cy="757163"/>
          </a:xfrm>
          <a:prstGeom prst="rect">
            <a:avLst/>
          </a:prstGeom>
        </p:spPr>
      </p:pic>
      <p:pic>
        <p:nvPicPr>
          <p:cNvPr id="18" name="Picture 18" descr="A picture containing graphical user interface&#10;&#10;Description automatically generated">
            <a:extLst>
              <a:ext uri="{FF2B5EF4-FFF2-40B4-BE49-F238E27FC236}">
                <a16:creationId xmlns:a16="http://schemas.microsoft.com/office/drawing/2014/main" id="{4BC0F7CF-F392-01A6-F949-AADB1DAF3649}"/>
              </a:ext>
            </a:extLst>
          </p:cNvPr>
          <p:cNvPicPr>
            <a:picLocks noChangeAspect="1"/>
          </p:cNvPicPr>
          <p:nvPr/>
        </p:nvPicPr>
        <p:blipFill>
          <a:blip r:embed="rId11"/>
          <a:stretch>
            <a:fillRect/>
          </a:stretch>
        </p:blipFill>
        <p:spPr>
          <a:xfrm>
            <a:off x="10507739" y="5063673"/>
            <a:ext cx="1130907" cy="758372"/>
          </a:xfrm>
          <a:prstGeom prst="rect">
            <a:avLst/>
          </a:prstGeom>
        </p:spPr>
      </p:pic>
      <p:pic>
        <p:nvPicPr>
          <p:cNvPr id="19" name="Picture 19" descr="Shape, background pattern&#10;&#10;Description automatically generated">
            <a:extLst>
              <a:ext uri="{FF2B5EF4-FFF2-40B4-BE49-F238E27FC236}">
                <a16:creationId xmlns:a16="http://schemas.microsoft.com/office/drawing/2014/main" id="{672DC43D-07E7-EB45-AF1A-04009042E281}"/>
              </a:ext>
            </a:extLst>
          </p:cNvPr>
          <p:cNvPicPr>
            <a:picLocks noChangeAspect="1"/>
          </p:cNvPicPr>
          <p:nvPr/>
        </p:nvPicPr>
        <p:blipFill>
          <a:blip r:embed="rId12"/>
          <a:stretch>
            <a:fillRect/>
          </a:stretch>
        </p:blipFill>
        <p:spPr>
          <a:xfrm>
            <a:off x="9116785" y="5057925"/>
            <a:ext cx="1130907" cy="745672"/>
          </a:xfrm>
          <a:prstGeom prst="rect">
            <a:avLst/>
          </a:prstGeom>
        </p:spPr>
      </p:pic>
    </p:spTree>
    <p:extLst>
      <p:ext uri="{BB962C8B-B14F-4D97-AF65-F5344CB8AC3E}">
        <p14:creationId xmlns:p14="http://schemas.microsoft.com/office/powerpoint/2010/main" val="3094443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520877" y="349862"/>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2800" dirty="0"/>
              <a:t>Other potential sources of mentoring</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514773" y="275092"/>
            <a:ext cx="914961" cy="914961"/>
          </a:xfrm>
          <a:prstGeom prst="rect">
            <a:avLst/>
          </a:prstGeom>
        </p:spPr>
      </p:pic>
      <p:pic>
        <p:nvPicPr>
          <p:cNvPr id="7170" name="Picture 2">
            <a:extLst>
              <a:ext uri="{FF2B5EF4-FFF2-40B4-BE49-F238E27FC236}">
                <a16:creationId xmlns:a16="http://schemas.microsoft.com/office/drawing/2014/main" id="{BC07E522-098D-0D03-1084-0EC151CCB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253" y="1478942"/>
            <a:ext cx="4018991" cy="12723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aylor Bennett Foundation Announces Summer Stars - f1 Search">
            <a:extLst>
              <a:ext uri="{FF2B5EF4-FFF2-40B4-BE49-F238E27FC236}">
                <a16:creationId xmlns:a16="http://schemas.microsoft.com/office/drawing/2014/main" id="{BF34CBE2-F7DD-5EE8-3185-400DED75E4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49" y="2965450"/>
            <a:ext cx="4127500" cy="9271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One-to-one Career Mentoring for Graduates | Graduate Mentor">
            <a:extLst>
              <a:ext uri="{FF2B5EF4-FFF2-40B4-BE49-F238E27FC236}">
                <a16:creationId xmlns:a16="http://schemas.microsoft.com/office/drawing/2014/main" id="{58D5EBF3-5BF2-05DD-B931-8343CEE73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792" y="3267512"/>
            <a:ext cx="2135057" cy="2135057"/>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Creative Mentor Network">
            <a:extLst>
              <a:ext uri="{FF2B5EF4-FFF2-40B4-BE49-F238E27FC236}">
                <a16:creationId xmlns:a16="http://schemas.microsoft.com/office/drawing/2014/main" id="{DAB872F6-E63B-E3AF-F77D-BD01F42F8A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9748" y="3918525"/>
            <a:ext cx="3173195" cy="1632219"/>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Mount Anvil | LinkedIn">
            <a:extLst>
              <a:ext uri="{FF2B5EF4-FFF2-40B4-BE49-F238E27FC236}">
                <a16:creationId xmlns:a16="http://schemas.microsoft.com/office/drawing/2014/main" id="{4DBB0B8C-D708-FFFD-DE1E-CB621857A0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4811" y="1525021"/>
            <a:ext cx="2135056" cy="2135056"/>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PushFar">
            <a:extLst>
              <a:ext uri="{FF2B5EF4-FFF2-40B4-BE49-F238E27FC236}">
                <a16:creationId xmlns:a16="http://schemas.microsoft.com/office/drawing/2014/main" id="{5B10807F-6F57-A8FD-143F-E717C72F53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4241" y="4106670"/>
            <a:ext cx="2135057" cy="470436"/>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a:extLst>
              <a:ext uri="{FF2B5EF4-FFF2-40B4-BE49-F238E27FC236}">
                <a16:creationId xmlns:a16="http://schemas.microsoft.com/office/drawing/2014/main" id="{B2C908F3-629E-0090-427A-A1E75BD092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5998" y="4487608"/>
            <a:ext cx="1906169" cy="914961"/>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Acuity Law advises Bright Network on £3.5 million investment - Acuity Law">
            <a:extLst>
              <a:ext uri="{FF2B5EF4-FFF2-40B4-BE49-F238E27FC236}">
                <a16:creationId xmlns:a16="http://schemas.microsoft.com/office/drawing/2014/main" id="{9550F1B0-2D8B-9DF7-7B4E-B1BBAEB93E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6305" y="1293638"/>
            <a:ext cx="2135056" cy="1642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4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520877" y="349862"/>
            <a:ext cx="10156352" cy="914961"/>
          </a:xfrm>
        </p:spPr>
        <p:txBody>
          <a:bodyPr/>
          <a:lstStyle/>
          <a:p>
            <a:pPr>
              <a:lnSpc>
                <a:spcPct val="100000"/>
              </a:lnSpc>
              <a:spcBef>
                <a:spcPts val="0"/>
              </a:spcBef>
              <a:spcAft>
                <a:spcPts val="400"/>
              </a:spcAft>
            </a:pPr>
            <a:r>
              <a:rPr lang="en-GB"/>
              <a:t>Starting your mentoring journey</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514773" y="275092"/>
            <a:ext cx="914961" cy="914961"/>
          </a:xfrm>
          <a:prstGeom prst="rect">
            <a:avLst/>
          </a:prstGeom>
        </p:spPr>
      </p:pic>
      <p:sp>
        <p:nvSpPr>
          <p:cNvPr id="5" name="TextBox 4">
            <a:extLst>
              <a:ext uri="{FF2B5EF4-FFF2-40B4-BE49-F238E27FC236}">
                <a16:creationId xmlns:a16="http://schemas.microsoft.com/office/drawing/2014/main" id="{AFEBF0BD-CD4B-CA46-6BAE-B072A73F4801}"/>
              </a:ext>
            </a:extLst>
          </p:cNvPr>
          <p:cNvSpPr txBox="1"/>
          <p:nvPr/>
        </p:nvSpPr>
        <p:spPr>
          <a:xfrm>
            <a:off x="1330047" y="1349638"/>
            <a:ext cx="4798829" cy="420564"/>
          </a:xfrm>
          <a:prstGeom prst="rect">
            <a:avLst/>
          </a:prstGeom>
          <a:noFill/>
        </p:spPr>
        <p:txBody>
          <a:bodyPr wrap="square" rtlCol="0">
            <a:spAutoFit/>
          </a:bodyPr>
          <a:lstStyle/>
          <a:p>
            <a:r>
              <a:rPr lang="en-GB" sz="2133" dirty="0"/>
              <a:t>Open the conversation by including:</a:t>
            </a:r>
          </a:p>
        </p:txBody>
      </p:sp>
      <p:sp>
        <p:nvSpPr>
          <p:cNvPr id="6" name="Rounded Rectangle 9">
            <a:extLst>
              <a:ext uri="{FF2B5EF4-FFF2-40B4-BE49-F238E27FC236}">
                <a16:creationId xmlns:a16="http://schemas.microsoft.com/office/drawing/2014/main" id="{EFA5AF9F-B3E7-EFE4-70AA-9A86AC9C16CD}"/>
              </a:ext>
            </a:extLst>
          </p:cNvPr>
          <p:cNvSpPr/>
          <p:nvPr/>
        </p:nvSpPr>
        <p:spPr>
          <a:xfrm>
            <a:off x="1357846" y="1986408"/>
            <a:ext cx="5643481"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Some brief information about yourself;</a:t>
            </a:r>
          </a:p>
        </p:txBody>
      </p:sp>
      <p:sp>
        <p:nvSpPr>
          <p:cNvPr id="8" name="Rounded Rectangle 10">
            <a:extLst>
              <a:ext uri="{FF2B5EF4-FFF2-40B4-BE49-F238E27FC236}">
                <a16:creationId xmlns:a16="http://schemas.microsoft.com/office/drawing/2014/main" id="{42EDFCE8-CC5D-1395-E35D-750992C237DD}"/>
              </a:ext>
            </a:extLst>
          </p:cNvPr>
          <p:cNvSpPr/>
          <p:nvPr/>
        </p:nvSpPr>
        <p:spPr>
          <a:xfrm>
            <a:off x="1357849" y="2667947"/>
            <a:ext cx="5643481"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a:latin typeface="Arial" panose="020B0604020202020204" pitchFamily="34" charset="0"/>
                <a:cs typeface="Arial" panose="020B0604020202020204" pitchFamily="34" charset="0"/>
              </a:rPr>
              <a:t>Why you have chosen to contact them;</a:t>
            </a:r>
          </a:p>
        </p:txBody>
      </p:sp>
      <p:sp>
        <p:nvSpPr>
          <p:cNvPr id="9" name="Rounded Rectangle 11">
            <a:extLst>
              <a:ext uri="{FF2B5EF4-FFF2-40B4-BE49-F238E27FC236}">
                <a16:creationId xmlns:a16="http://schemas.microsoft.com/office/drawing/2014/main" id="{0AA12DAE-C0CB-C564-A8E3-AA1A2AFB8AE4}"/>
              </a:ext>
            </a:extLst>
          </p:cNvPr>
          <p:cNvSpPr/>
          <p:nvPr/>
        </p:nvSpPr>
        <p:spPr>
          <a:xfrm>
            <a:off x="1357849" y="3349485"/>
            <a:ext cx="5643481"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a:latin typeface="Arial" panose="020B0604020202020204" pitchFamily="34" charset="0"/>
                <a:cs typeface="Arial" panose="020B0604020202020204" pitchFamily="34" charset="0"/>
              </a:rPr>
              <a:t>What it is that you wish to gain from mentoring;</a:t>
            </a:r>
          </a:p>
        </p:txBody>
      </p:sp>
      <p:sp>
        <p:nvSpPr>
          <p:cNvPr id="10" name="Rounded Rectangle 12">
            <a:extLst>
              <a:ext uri="{FF2B5EF4-FFF2-40B4-BE49-F238E27FC236}">
                <a16:creationId xmlns:a16="http://schemas.microsoft.com/office/drawing/2014/main" id="{4F93020C-7C99-5D70-99AD-A6E03B32BAFA}"/>
              </a:ext>
            </a:extLst>
          </p:cNvPr>
          <p:cNvSpPr/>
          <p:nvPr/>
        </p:nvSpPr>
        <p:spPr>
          <a:xfrm>
            <a:off x="1357845" y="4031024"/>
            <a:ext cx="5643481"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a:latin typeface="Arial" panose="020B0604020202020204" pitchFamily="34" charset="0"/>
                <a:cs typeface="Arial" panose="020B0604020202020204" pitchFamily="34" charset="0"/>
              </a:rPr>
              <a:t>A suggestion for the next step.</a:t>
            </a:r>
          </a:p>
        </p:txBody>
      </p:sp>
      <p:pic>
        <p:nvPicPr>
          <p:cNvPr id="4100" name="Picture 4" descr="Is Texting Social Media?">
            <a:extLst>
              <a:ext uri="{FF2B5EF4-FFF2-40B4-BE49-F238E27FC236}">
                <a16:creationId xmlns:a16="http://schemas.microsoft.com/office/drawing/2014/main" id="{057D139A-9387-87F1-544B-3558AB9E6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768" y="1980399"/>
            <a:ext cx="3981283" cy="265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23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520877" y="349862"/>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2800" dirty="0"/>
              <a:t>Preparing for your first meeting</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514773" y="275092"/>
            <a:ext cx="914961" cy="914961"/>
          </a:xfrm>
          <a:prstGeom prst="rect">
            <a:avLst/>
          </a:prstGeom>
        </p:spPr>
      </p:pic>
      <p:sp>
        <p:nvSpPr>
          <p:cNvPr id="3" name="Rectangle 2">
            <a:extLst>
              <a:ext uri="{FF2B5EF4-FFF2-40B4-BE49-F238E27FC236}">
                <a16:creationId xmlns:a16="http://schemas.microsoft.com/office/drawing/2014/main" id="{0ECE5805-C73A-B29C-0DAC-611DDDCD9486}"/>
              </a:ext>
            </a:extLst>
          </p:cNvPr>
          <p:cNvSpPr/>
          <p:nvPr/>
        </p:nvSpPr>
        <p:spPr>
          <a:xfrm>
            <a:off x="514771" y="1402646"/>
            <a:ext cx="10247495" cy="420564"/>
          </a:xfrm>
          <a:prstGeom prst="rect">
            <a:avLst/>
          </a:prstGeom>
        </p:spPr>
        <p:txBody>
          <a:bodyPr wrap="square">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133" b="0" dirty="0">
                <a:solidFill>
                  <a:srgbClr val="17336F"/>
                </a:solidFill>
                <a:latin typeface="Arial" panose="020B0604020202020204" pitchFamily="34" charset="0"/>
                <a:cs typeface="Arial" panose="020B0604020202020204" pitchFamily="34" charset="0"/>
              </a:rPr>
              <a:t>Make sure you’ve thought about:</a:t>
            </a:r>
          </a:p>
        </p:txBody>
      </p:sp>
      <p:sp>
        <p:nvSpPr>
          <p:cNvPr id="11" name="Rounded Rectangle 5">
            <a:extLst>
              <a:ext uri="{FF2B5EF4-FFF2-40B4-BE49-F238E27FC236}">
                <a16:creationId xmlns:a16="http://schemas.microsoft.com/office/drawing/2014/main" id="{F37D10D4-F229-E0B1-C34F-59844863EF5A}"/>
              </a:ext>
            </a:extLst>
          </p:cNvPr>
          <p:cNvSpPr/>
          <p:nvPr/>
        </p:nvSpPr>
        <p:spPr>
          <a:xfrm>
            <a:off x="549292" y="2858166"/>
            <a:ext cx="6811752" cy="7086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133" b="0" dirty="0">
                <a:solidFill>
                  <a:srgbClr val="FFFFFF"/>
                </a:solidFill>
                <a:latin typeface="Arial" panose="020B0604020202020204" pitchFamily="34" charset="0"/>
                <a:cs typeface="Arial" panose="020B0604020202020204" pitchFamily="34" charset="0"/>
              </a:rPr>
              <a:t>What you like to get from the session;</a:t>
            </a:r>
          </a:p>
        </p:txBody>
      </p:sp>
      <p:sp>
        <p:nvSpPr>
          <p:cNvPr id="12" name="Rounded Rectangle 7">
            <a:extLst>
              <a:ext uri="{FF2B5EF4-FFF2-40B4-BE49-F238E27FC236}">
                <a16:creationId xmlns:a16="http://schemas.microsoft.com/office/drawing/2014/main" id="{3162ED8A-19A6-E99E-7DA5-EFE7B2EF2460}"/>
              </a:ext>
            </a:extLst>
          </p:cNvPr>
          <p:cNvSpPr/>
          <p:nvPr/>
        </p:nvSpPr>
        <p:spPr>
          <a:xfrm>
            <a:off x="549292" y="2039784"/>
            <a:ext cx="6811749" cy="7086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133" dirty="0">
                <a:solidFill>
                  <a:srgbClr val="FFFFFF"/>
                </a:solidFill>
                <a:latin typeface="Arial" panose="020B0604020202020204" pitchFamily="34" charset="0"/>
                <a:cs typeface="Arial" panose="020B0604020202020204" pitchFamily="34" charset="0"/>
              </a:rPr>
              <a:t>Where and how you are going to meet;</a:t>
            </a:r>
            <a:endParaRPr lang="en-GB" sz="2133" b="0" dirty="0">
              <a:solidFill>
                <a:srgbClr val="FFFFFF"/>
              </a:solidFill>
              <a:latin typeface="Arial" panose="020B0604020202020204" pitchFamily="34" charset="0"/>
              <a:cs typeface="Arial" panose="020B0604020202020204" pitchFamily="34" charset="0"/>
            </a:endParaRPr>
          </a:p>
        </p:txBody>
      </p:sp>
      <p:sp>
        <p:nvSpPr>
          <p:cNvPr id="13" name="Rounded Rectangle 8">
            <a:extLst>
              <a:ext uri="{FF2B5EF4-FFF2-40B4-BE49-F238E27FC236}">
                <a16:creationId xmlns:a16="http://schemas.microsoft.com/office/drawing/2014/main" id="{501B8DF7-CDC3-039B-E0AA-8696D8CBB20F}"/>
              </a:ext>
            </a:extLst>
          </p:cNvPr>
          <p:cNvSpPr/>
          <p:nvPr/>
        </p:nvSpPr>
        <p:spPr>
          <a:xfrm>
            <a:off x="549292" y="3676549"/>
            <a:ext cx="6811752" cy="7086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133" dirty="0">
                <a:solidFill>
                  <a:srgbClr val="FFFFFF"/>
                </a:solidFill>
                <a:latin typeface="Arial" panose="020B0604020202020204" pitchFamily="34" charset="0"/>
                <a:cs typeface="Arial" panose="020B0604020202020204" pitchFamily="34" charset="0"/>
              </a:rPr>
              <a:t>Potential topics to discuss and/or questions you have</a:t>
            </a:r>
            <a:r>
              <a:rPr lang="en-GB" sz="2133" b="0" dirty="0">
                <a:solidFill>
                  <a:srgbClr val="FFFFFF"/>
                </a:solidFill>
                <a:latin typeface="Arial" panose="020B0604020202020204" pitchFamily="34" charset="0"/>
                <a:cs typeface="Arial" panose="020B0604020202020204" pitchFamily="34" charset="0"/>
              </a:rPr>
              <a:t>;</a:t>
            </a:r>
          </a:p>
        </p:txBody>
      </p:sp>
      <p:sp>
        <p:nvSpPr>
          <p:cNvPr id="14" name="Rounded Rectangle 9">
            <a:extLst>
              <a:ext uri="{FF2B5EF4-FFF2-40B4-BE49-F238E27FC236}">
                <a16:creationId xmlns:a16="http://schemas.microsoft.com/office/drawing/2014/main" id="{167E9004-A4EA-03DF-B0AD-C609B8931A88}"/>
              </a:ext>
            </a:extLst>
          </p:cNvPr>
          <p:cNvSpPr/>
          <p:nvPr/>
        </p:nvSpPr>
        <p:spPr>
          <a:xfrm>
            <a:off x="549295" y="4496625"/>
            <a:ext cx="6811749" cy="7086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133" b="0" dirty="0">
                <a:solidFill>
                  <a:srgbClr val="FFFFFF"/>
                </a:solidFill>
                <a:latin typeface="Arial" panose="020B0604020202020204" pitchFamily="34" charset="0"/>
                <a:cs typeface="Arial" panose="020B0604020202020204" pitchFamily="34" charset="0"/>
              </a:rPr>
              <a:t>How you plan to take notes.</a:t>
            </a:r>
          </a:p>
        </p:txBody>
      </p:sp>
      <p:pic>
        <p:nvPicPr>
          <p:cNvPr id="3074" name="Picture 2" descr="What Is Forward Planning &amp; What Are the Benefits?">
            <a:extLst>
              <a:ext uri="{FF2B5EF4-FFF2-40B4-BE49-F238E27FC236}">
                <a16:creationId xmlns:a16="http://schemas.microsoft.com/office/drawing/2014/main" id="{D155E705-9620-14C2-6B99-1E3A13965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2818" y="2039783"/>
            <a:ext cx="4248021" cy="316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575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520877" y="349862"/>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2800" dirty="0"/>
              <a:t>Your first meeting</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514773" y="275092"/>
            <a:ext cx="914961" cy="914961"/>
          </a:xfrm>
          <a:prstGeom prst="rect">
            <a:avLst/>
          </a:prstGeom>
        </p:spPr>
      </p:pic>
      <p:sp>
        <p:nvSpPr>
          <p:cNvPr id="4" name="Rectangle 3"/>
          <p:cNvSpPr/>
          <p:nvPr/>
        </p:nvSpPr>
        <p:spPr>
          <a:xfrm>
            <a:off x="851795" y="1264823"/>
            <a:ext cx="10247495" cy="461665"/>
          </a:xfrm>
          <a:prstGeom prst="rect">
            <a:avLst/>
          </a:prstGeom>
        </p:spPr>
        <p:txBody>
          <a:bodyPr wrap="square">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400" b="0" dirty="0">
                <a:solidFill>
                  <a:srgbClr val="17336F"/>
                </a:solidFill>
                <a:latin typeface="Arial" panose="020B0604020202020204" pitchFamily="34" charset="0"/>
                <a:cs typeface="Arial" panose="020B0604020202020204" pitchFamily="34" charset="0"/>
              </a:rPr>
              <a:t>As part of the first meet-up, we would suggest you:</a:t>
            </a:r>
          </a:p>
        </p:txBody>
      </p:sp>
      <p:sp>
        <p:nvSpPr>
          <p:cNvPr id="6" name="Rounded Rectangle 5"/>
          <p:cNvSpPr/>
          <p:nvPr/>
        </p:nvSpPr>
        <p:spPr>
          <a:xfrm>
            <a:off x="851795" y="2721429"/>
            <a:ext cx="6171527" cy="7086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133" dirty="0">
                <a:solidFill>
                  <a:srgbClr val="FFFFFF"/>
                </a:solidFill>
                <a:latin typeface="Arial" panose="020B0604020202020204" pitchFamily="34" charset="0"/>
                <a:cs typeface="Arial" panose="020B0604020202020204" pitchFamily="34" charset="0"/>
              </a:rPr>
              <a:t>Set some ground rules / agree on a contract;</a:t>
            </a:r>
            <a:endParaRPr lang="en-GB" sz="2133" b="0" dirty="0">
              <a:solidFill>
                <a:srgbClr val="FFFFFF"/>
              </a:solidFill>
              <a:latin typeface="Arial" panose="020B0604020202020204" pitchFamily="34" charset="0"/>
              <a:cs typeface="Arial" panose="020B0604020202020204" pitchFamily="34" charset="0"/>
            </a:endParaRPr>
          </a:p>
        </p:txBody>
      </p:sp>
      <p:sp>
        <p:nvSpPr>
          <p:cNvPr id="8" name="Rounded Rectangle 7"/>
          <p:cNvSpPr/>
          <p:nvPr/>
        </p:nvSpPr>
        <p:spPr>
          <a:xfrm>
            <a:off x="851798" y="1865402"/>
            <a:ext cx="6171527" cy="7086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133" dirty="0">
                <a:solidFill>
                  <a:srgbClr val="FFFFFF"/>
                </a:solidFill>
                <a:latin typeface="Arial" panose="020B0604020202020204" pitchFamily="34" charset="0"/>
                <a:cs typeface="Arial" panose="020B0604020202020204" pitchFamily="34" charset="0"/>
              </a:rPr>
              <a:t>Get to know each other;</a:t>
            </a:r>
            <a:endParaRPr lang="en-GB" sz="2133" b="0" dirty="0">
              <a:solidFill>
                <a:srgbClr val="FFFFFF"/>
              </a:solidFill>
              <a:latin typeface="Arial" panose="020B0604020202020204" pitchFamily="34" charset="0"/>
              <a:cs typeface="Arial" panose="020B0604020202020204" pitchFamily="34" charset="0"/>
            </a:endParaRPr>
          </a:p>
        </p:txBody>
      </p:sp>
      <p:sp>
        <p:nvSpPr>
          <p:cNvPr id="9" name="Rounded Rectangle 8"/>
          <p:cNvSpPr/>
          <p:nvPr/>
        </p:nvSpPr>
        <p:spPr>
          <a:xfrm>
            <a:off x="851801" y="3577456"/>
            <a:ext cx="6171527" cy="7086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133" dirty="0">
                <a:solidFill>
                  <a:srgbClr val="FFFFFF"/>
                </a:solidFill>
                <a:latin typeface="Arial" panose="020B0604020202020204" pitchFamily="34" charset="0"/>
                <a:cs typeface="Arial" panose="020B0604020202020204" pitchFamily="34" charset="0"/>
              </a:rPr>
              <a:t>Go through your </a:t>
            </a:r>
            <a:r>
              <a:rPr lang="en-GB" sz="2133" b="0" dirty="0">
                <a:solidFill>
                  <a:srgbClr val="FFFFFF"/>
                </a:solidFill>
                <a:latin typeface="Arial" panose="020B0604020202020204" pitchFamily="34" charset="0"/>
                <a:cs typeface="Arial" panose="020B0604020202020204" pitchFamily="34" charset="0"/>
              </a:rPr>
              <a:t>Action Plan;</a:t>
            </a:r>
          </a:p>
        </p:txBody>
      </p:sp>
      <p:sp>
        <p:nvSpPr>
          <p:cNvPr id="10" name="Rounded Rectangle 9"/>
          <p:cNvSpPr/>
          <p:nvPr/>
        </p:nvSpPr>
        <p:spPr>
          <a:xfrm>
            <a:off x="851801" y="4433482"/>
            <a:ext cx="6171527" cy="7086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2133" b="0" dirty="0">
                <a:solidFill>
                  <a:srgbClr val="FFFFFF"/>
                </a:solidFill>
                <a:latin typeface="Arial" panose="020B0604020202020204" pitchFamily="34" charset="0"/>
                <a:cs typeface="Arial" panose="020B0604020202020204" pitchFamily="34" charset="0"/>
              </a:rPr>
              <a:t>Schedule a date for your next session!</a:t>
            </a:r>
          </a:p>
        </p:txBody>
      </p:sp>
      <p:pic>
        <p:nvPicPr>
          <p:cNvPr id="3" name="Picture 2" descr="How to make virtual meetings and events more engaging and inclusive - Miami  Agent Magazine">
            <a:extLst>
              <a:ext uri="{FF2B5EF4-FFF2-40B4-BE49-F238E27FC236}">
                <a16:creationId xmlns:a16="http://schemas.microsoft.com/office/drawing/2014/main" id="{B2629622-490C-9570-B542-6977355BE56B}"/>
              </a:ext>
            </a:extLst>
          </p:cNvPr>
          <p:cNvPicPr/>
          <p:nvPr/>
        </p:nvPicPr>
        <p:blipFill rotWithShape="1">
          <a:blip r:embed="rId4" cstate="print">
            <a:extLst>
              <a:ext uri="{28A0092B-C50C-407E-A947-70E740481C1C}">
                <a14:useLocalDpi xmlns:a14="http://schemas.microsoft.com/office/drawing/2010/main" val="0"/>
              </a:ext>
            </a:extLst>
          </a:blip>
          <a:srcRect l="4533" b="2761"/>
          <a:stretch/>
        </p:blipFill>
        <p:spPr bwMode="auto">
          <a:xfrm>
            <a:off x="7151129" y="1865402"/>
            <a:ext cx="4235140" cy="3276737"/>
          </a:xfrm>
          <a:prstGeom prst="rect">
            <a:avLst/>
          </a:prstGeom>
          <a:noFill/>
          <a:ln>
            <a:noFill/>
          </a:ln>
        </p:spPr>
      </p:pic>
    </p:spTree>
    <p:extLst>
      <p:ext uri="{BB962C8B-B14F-4D97-AF65-F5344CB8AC3E}">
        <p14:creationId xmlns:p14="http://schemas.microsoft.com/office/powerpoint/2010/main" val="3089960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429733" y="528769"/>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2800" dirty="0"/>
              <a:t>Tips for good mentoring etiquette</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423629" y="453998"/>
            <a:ext cx="914961" cy="914961"/>
          </a:xfrm>
          <a:prstGeom prst="rect">
            <a:avLst/>
          </a:prstGeom>
        </p:spPr>
      </p:pic>
      <p:graphicFrame>
        <p:nvGraphicFramePr>
          <p:cNvPr id="10" name="Diagram 9">
            <a:extLst>
              <a:ext uri="{FF2B5EF4-FFF2-40B4-BE49-F238E27FC236}">
                <a16:creationId xmlns:a16="http://schemas.microsoft.com/office/drawing/2014/main" id="{23E4F379-2194-1053-2871-E24486048E7B}"/>
              </a:ext>
            </a:extLst>
          </p:cNvPr>
          <p:cNvGraphicFramePr/>
          <p:nvPr/>
        </p:nvGraphicFramePr>
        <p:xfrm>
          <a:off x="998583" y="1368959"/>
          <a:ext cx="10680941" cy="3889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138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429733" y="528769"/>
            <a:ext cx="10156352" cy="914961"/>
          </a:xfrm>
        </p:spPr>
        <p:txBody>
          <a:bodyPr/>
          <a:lstStyle/>
          <a:p>
            <a:pPr>
              <a:lnSpc>
                <a:spcPct val="100000"/>
              </a:lnSpc>
              <a:spcBef>
                <a:spcPts val="0"/>
              </a:spcBef>
              <a:spcAft>
                <a:spcPts val="400"/>
              </a:spcAft>
            </a:pPr>
            <a:r>
              <a:rPr lang="en-GB" dirty="0"/>
              <a:t>Objectives</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423629" y="453998"/>
            <a:ext cx="914961" cy="914961"/>
          </a:xfrm>
          <a:prstGeom prst="rect">
            <a:avLst/>
          </a:prstGeom>
        </p:spPr>
      </p:pic>
      <p:pic>
        <p:nvPicPr>
          <p:cNvPr id="9" name="Picture 2" descr="Why you need an agenda for meetings with your principal investigat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94" r="4007"/>
          <a:stretch/>
        </p:blipFill>
        <p:spPr bwMode="auto">
          <a:xfrm>
            <a:off x="7722077" y="1604553"/>
            <a:ext cx="2875195" cy="3198267"/>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429733" y="1525041"/>
            <a:ext cx="6039915"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Understand what career mentoring is</a:t>
            </a:r>
          </a:p>
        </p:txBody>
      </p:sp>
      <p:sp>
        <p:nvSpPr>
          <p:cNvPr id="11" name="Rounded Rectangle 10"/>
          <p:cNvSpPr/>
          <p:nvPr/>
        </p:nvSpPr>
        <p:spPr>
          <a:xfrm>
            <a:off x="1429736" y="2206580"/>
            <a:ext cx="6039909"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Identify your needs in a mentoring relationship</a:t>
            </a:r>
          </a:p>
        </p:txBody>
      </p:sp>
      <p:sp>
        <p:nvSpPr>
          <p:cNvPr id="12" name="Rounded Rectangle 11"/>
          <p:cNvSpPr/>
          <p:nvPr/>
        </p:nvSpPr>
        <p:spPr>
          <a:xfrm>
            <a:off x="1429736" y="2888119"/>
            <a:ext cx="6039915"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Find a professional mentor</a:t>
            </a:r>
          </a:p>
        </p:txBody>
      </p:sp>
      <p:sp>
        <p:nvSpPr>
          <p:cNvPr id="13" name="Rounded Rectangle 12"/>
          <p:cNvSpPr/>
          <p:nvPr/>
        </p:nvSpPr>
        <p:spPr>
          <a:xfrm>
            <a:off x="1429732" y="3569657"/>
            <a:ext cx="6039915"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Start your mentoring journey</a:t>
            </a:r>
          </a:p>
        </p:txBody>
      </p:sp>
      <p:sp>
        <p:nvSpPr>
          <p:cNvPr id="14" name="Rounded Rectangle 13"/>
          <p:cNvSpPr/>
          <p:nvPr/>
        </p:nvSpPr>
        <p:spPr>
          <a:xfrm>
            <a:off x="1429731" y="4251196"/>
            <a:ext cx="6039915" cy="6035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Look at other ways you can access support</a:t>
            </a:r>
          </a:p>
        </p:txBody>
      </p:sp>
    </p:spTree>
    <p:extLst>
      <p:ext uri="{BB962C8B-B14F-4D97-AF65-F5344CB8AC3E}">
        <p14:creationId xmlns:p14="http://schemas.microsoft.com/office/powerpoint/2010/main" val="3956270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80DBD170-90EE-9228-15EA-4E0F06220120}"/>
              </a:ext>
            </a:extLst>
          </p:cNvPr>
          <p:cNvSpPr>
            <a:spLocks noGrp="1"/>
          </p:cNvSpPr>
          <p:nvPr>
            <p:ph sz="quarter" idx="10"/>
          </p:nvPr>
        </p:nvSpPr>
        <p:spPr>
          <a:xfrm>
            <a:off x="1429733" y="528769"/>
            <a:ext cx="10156352" cy="914961"/>
          </a:xfrm>
        </p:spPr>
        <p:txBody>
          <a:bodyPr/>
          <a:lstStyle/>
          <a:p>
            <a:pPr>
              <a:lnSpc>
                <a:spcPct val="100000"/>
              </a:lnSpc>
              <a:spcBef>
                <a:spcPts val="0"/>
              </a:spcBef>
              <a:spcAft>
                <a:spcPts val="400"/>
              </a:spcAft>
            </a:pPr>
            <a:r>
              <a:rPr lang="en-GB" dirty="0"/>
              <a:t>What makes a good mentee?</a:t>
            </a:r>
          </a:p>
        </p:txBody>
      </p:sp>
      <p:pic>
        <p:nvPicPr>
          <p:cNvPr id="6" name="Picture 5" descr="Icon&#10;&#10;Description automatically generated">
            <a:extLst>
              <a:ext uri="{FF2B5EF4-FFF2-40B4-BE49-F238E27FC236}">
                <a16:creationId xmlns:a16="http://schemas.microsoft.com/office/drawing/2014/main" id="{C0AA6BC5-53CF-00F9-9629-A421A8FA79E4}"/>
              </a:ext>
            </a:extLst>
          </p:cNvPr>
          <p:cNvPicPr>
            <a:picLocks noChangeAspect="1"/>
          </p:cNvPicPr>
          <p:nvPr/>
        </p:nvPicPr>
        <p:blipFill>
          <a:blip r:embed="rId2"/>
          <a:stretch>
            <a:fillRect/>
          </a:stretch>
        </p:blipFill>
        <p:spPr>
          <a:xfrm>
            <a:off x="423629" y="453998"/>
            <a:ext cx="914961" cy="914961"/>
          </a:xfrm>
          <a:prstGeom prst="rect">
            <a:avLst/>
          </a:prstGeom>
        </p:spPr>
      </p:pic>
      <p:sp>
        <p:nvSpPr>
          <p:cNvPr id="19" name="Text Placeholder 2">
            <a:extLst>
              <a:ext uri="{FF2B5EF4-FFF2-40B4-BE49-F238E27FC236}">
                <a16:creationId xmlns:a16="http://schemas.microsoft.com/office/drawing/2014/main" id="{EDADD7C0-3731-1420-4CF8-98DEC2DD4FEB}"/>
              </a:ext>
            </a:extLst>
          </p:cNvPr>
          <p:cNvSpPr>
            <a:spLocks noGrp="1"/>
          </p:cNvSpPr>
          <p:nvPr>
            <p:ph type="body" sz="quarter" idx="13"/>
          </p:nvPr>
        </p:nvSpPr>
        <p:spPr>
          <a:xfrm>
            <a:off x="1338589" y="1528296"/>
            <a:ext cx="1706368" cy="572699"/>
          </a:xfrm>
        </p:spPr>
        <p:txBody>
          <a:bodyPr lIns="91440" tIns="45720" rIns="91440" bIns="45720" anchor="t"/>
          <a:lstStyle/>
          <a:p>
            <a:pPr marL="0" indent="0">
              <a:buNone/>
            </a:pPr>
            <a:r>
              <a:rPr lang="en-US" sz="3733" b="1" dirty="0">
                <a:solidFill>
                  <a:srgbClr val="792273"/>
                </a:solidFill>
                <a:cs typeface="Arial"/>
              </a:rPr>
              <a:t>Trust</a:t>
            </a:r>
          </a:p>
        </p:txBody>
      </p:sp>
      <p:sp>
        <p:nvSpPr>
          <p:cNvPr id="20" name="Text Placeholder 2">
            <a:extLst>
              <a:ext uri="{FF2B5EF4-FFF2-40B4-BE49-F238E27FC236}">
                <a16:creationId xmlns:a16="http://schemas.microsoft.com/office/drawing/2014/main" id="{A753EDAD-707D-AB13-2E84-9617F74E39B2}"/>
              </a:ext>
            </a:extLst>
          </p:cNvPr>
          <p:cNvSpPr txBox="1">
            <a:spLocks/>
          </p:cNvSpPr>
          <p:nvPr/>
        </p:nvSpPr>
        <p:spPr>
          <a:xfrm>
            <a:off x="1032996" y="2997734"/>
            <a:ext cx="2631056" cy="785356"/>
          </a:xfrm>
          <a:prstGeom prst="rect">
            <a:avLst/>
          </a:prstGeom>
        </p:spPr>
        <p:txBody>
          <a:bodyPr lIns="91440" tIns="45720" rIns="91440" bIns="45720" anchor="t"/>
          <a:lstStyle>
            <a:lvl1pPr marL="380990" indent="-380990" algn="l" defTabSz="1219170" rtl="0" eaLnBrk="1" latinLnBrk="0" hangingPunct="1">
              <a:lnSpc>
                <a:spcPct val="90000"/>
              </a:lnSpc>
              <a:spcBef>
                <a:spcPts val="1333"/>
              </a:spcBef>
              <a:buFont typeface="Arial" panose="020B0604020202020204" pitchFamily="34" charset="0"/>
              <a:buChar char="•"/>
              <a:defRPr sz="1867" kern="1200">
                <a:solidFill>
                  <a:srgbClr val="1C3D74"/>
                </a:solidFill>
                <a:latin typeface="+mj-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1867" kern="1200">
                <a:solidFill>
                  <a:srgbClr val="1C3D74"/>
                </a:solidFill>
                <a:latin typeface="+mj-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rgbClr val="1C3D74"/>
                </a:solidFill>
                <a:latin typeface="+mj-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3733" b="1" dirty="0">
                <a:solidFill>
                  <a:srgbClr val="792273"/>
                </a:solidFill>
                <a:cs typeface="Arial"/>
              </a:rPr>
              <a:t>Engaged</a:t>
            </a:r>
          </a:p>
        </p:txBody>
      </p:sp>
      <p:sp>
        <p:nvSpPr>
          <p:cNvPr id="21" name="Text Placeholder 2">
            <a:extLst>
              <a:ext uri="{FF2B5EF4-FFF2-40B4-BE49-F238E27FC236}">
                <a16:creationId xmlns:a16="http://schemas.microsoft.com/office/drawing/2014/main" id="{5D4D71E4-CB93-B42E-10BF-8E62B371ECDC}"/>
              </a:ext>
            </a:extLst>
          </p:cNvPr>
          <p:cNvSpPr txBox="1">
            <a:spLocks/>
          </p:cNvSpPr>
          <p:nvPr/>
        </p:nvSpPr>
        <p:spPr>
          <a:xfrm>
            <a:off x="6980951" y="1538058"/>
            <a:ext cx="3934859" cy="1363453"/>
          </a:xfrm>
          <a:prstGeom prst="rect">
            <a:avLst/>
          </a:prstGeom>
        </p:spPr>
        <p:txBody>
          <a:bodyPr lIns="91440" tIns="45720" rIns="91440" bIns="45720" anchor="t"/>
          <a:lstStyle>
            <a:lvl1pPr marL="380990" indent="-380990" algn="l" defTabSz="1219170" rtl="0" eaLnBrk="1" latinLnBrk="0" hangingPunct="1">
              <a:lnSpc>
                <a:spcPct val="90000"/>
              </a:lnSpc>
              <a:spcBef>
                <a:spcPts val="1333"/>
              </a:spcBef>
              <a:buFont typeface="Arial" panose="020B0604020202020204" pitchFamily="34" charset="0"/>
              <a:buChar char="•"/>
              <a:defRPr sz="1867" kern="1200">
                <a:solidFill>
                  <a:srgbClr val="1C3D74"/>
                </a:solidFill>
                <a:latin typeface="+mj-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1867" kern="1200">
                <a:solidFill>
                  <a:srgbClr val="1C3D74"/>
                </a:solidFill>
                <a:latin typeface="+mj-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rgbClr val="1C3D74"/>
                </a:solidFill>
                <a:latin typeface="+mj-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US" sz="3200" b="1" dirty="0">
                <a:solidFill>
                  <a:srgbClr val="792273"/>
                </a:solidFill>
                <a:cs typeface="Arial"/>
              </a:rPr>
              <a:t>Respect for your mentor’s time</a:t>
            </a:r>
          </a:p>
        </p:txBody>
      </p:sp>
      <p:sp>
        <p:nvSpPr>
          <p:cNvPr id="22" name="Text Placeholder 2">
            <a:extLst>
              <a:ext uri="{FF2B5EF4-FFF2-40B4-BE49-F238E27FC236}">
                <a16:creationId xmlns:a16="http://schemas.microsoft.com/office/drawing/2014/main" id="{213C2E45-B818-9ED5-71EB-1F498F5D07EA}"/>
              </a:ext>
            </a:extLst>
          </p:cNvPr>
          <p:cNvSpPr txBox="1">
            <a:spLocks/>
          </p:cNvSpPr>
          <p:nvPr/>
        </p:nvSpPr>
        <p:spPr>
          <a:xfrm>
            <a:off x="5015148" y="4296079"/>
            <a:ext cx="4682481" cy="1521604"/>
          </a:xfrm>
          <a:prstGeom prst="rect">
            <a:avLst/>
          </a:prstGeom>
        </p:spPr>
        <p:txBody>
          <a:bodyPr lIns="91440" tIns="45720" rIns="91440" bIns="45720" anchor="t"/>
          <a:lstStyle>
            <a:lvl1pPr marL="380990" indent="-380990" algn="l" defTabSz="1219170" rtl="0" eaLnBrk="1" latinLnBrk="0" hangingPunct="1">
              <a:lnSpc>
                <a:spcPct val="90000"/>
              </a:lnSpc>
              <a:spcBef>
                <a:spcPts val="1333"/>
              </a:spcBef>
              <a:buFont typeface="Arial" panose="020B0604020202020204" pitchFamily="34" charset="0"/>
              <a:buChar char="•"/>
              <a:defRPr sz="1867" kern="1200">
                <a:solidFill>
                  <a:srgbClr val="1C3D74"/>
                </a:solidFill>
                <a:latin typeface="+mj-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1867" kern="1200">
                <a:solidFill>
                  <a:srgbClr val="1C3D74"/>
                </a:solidFill>
                <a:latin typeface="+mj-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rgbClr val="1C3D74"/>
                </a:solidFill>
                <a:latin typeface="+mj-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ctr">
              <a:buNone/>
            </a:pPr>
            <a:r>
              <a:rPr lang="en-US" sz="3200" b="1" dirty="0">
                <a:solidFill>
                  <a:srgbClr val="792273"/>
                </a:solidFill>
                <a:cs typeface="Arial"/>
              </a:rPr>
              <a:t>Honesty and transparency</a:t>
            </a:r>
          </a:p>
        </p:txBody>
      </p:sp>
      <p:sp>
        <p:nvSpPr>
          <p:cNvPr id="23" name="Text Placeholder 2">
            <a:extLst>
              <a:ext uri="{FF2B5EF4-FFF2-40B4-BE49-F238E27FC236}">
                <a16:creationId xmlns:a16="http://schemas.microsoft.com/office/drawing/2014/main" id="{AAFF4F40-A5B6-D976-2E3C-6010E805BAD2}"/>
              </a:ext>
            </a:extLst>
          </p:cNvPr>
          <p:cNvSpPr txBox="1">
            <a:spLocks/>
          </p:cNvSpPr>
          <p:nvPr/>
        </p:nvSpPr>
        <p:spPr>
          <a:xfrm>
            <a:off x="2282917" y="4568446"/>
            <a:ext cx="2875208" cy="785357"/>
          </a:xfrm>
          <a:prstGeom prst="rect">
            <a:avLst/>
          </a:prstGeom>
        </p:spPr>
        <p:txBody>
          <a:bodyPr lIns="91440" tIns="45720" rIns="91440" bIns="45720" anchor="t"/>
          <a:lstStyle>
            <a:lvl1pPr marL="380990" indent="-380990" algn="l" defTabSz="1219170" rtl="0" eaLnBrk="1" latinLnBrk="0" hangingPunct="1">
              <a:lnSpc>
                <a:spcPct val="90000"/>
              </a:lnSpc>
              <a:spcBef>
                <a:spcPts val="1333"/>
              </a:spcBef>
              <a:buFont typeface="Arial" panose="020B0604020202020204" pitchFamily="34" charset="0"/>
              <a:buChar char="•"/>
              <a:defRPr sz="1867" kern="1200">
                <a:solidFill>
                  <a:srgbClr val="1C3D74"/>
                </a:solidFill>
                <a:latin typeface="+mj-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1867" kern="1200">
                <a:solidFill>
                  <a:srgbClr val="1C3D74"/>
                </a:solidFill>
                <a:latin typeface="+mj-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rgbClr val="1C3D74"/>
                </a:solidFill>
                <a:latin typeface="+mj-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3200" b="1" dirty="0">
                <a:solidFill>
                  <a:srgbClr val="792273"/>
                </a:solidFill>
                <a:cs typeface="Arial"/>
              </a:rPr>
              <a:t>Flexibility</a:t>
            </a:r>
          </a:p>
        </p:txBody>
      </p:sp>
      <p:sp>
        <p:nvSpPr>
          <p:cNvPr id="24" name="Text Placeholder 2">
            <a:extLst>
              <a:ext uri="{FF2B5EF4-FFF2-40B4-BE49-F238E27FC236}">
                <a16:creationId xmlns:a16="http://schemas.microsoft.com/office/drawing/2014/main" id="{6F09ADFA-7F1A-CDC5-6501-7EF883A00A9B}"/>
              </a:ext>
            </a:extLst>
          </p:cNvPr>
          <p:cNvSpPr txBox="1">
            <a:spLocks/>
          </p:cNvSpPr>
          <p:nvPr/>
        </p:nvSpPr>
        <p:spPr>
          <a:xfrm>
            <a:off x="2880088" y="3783089"/>
            <a:ext cx="4028605" cy="1392208"/>
          </a:xfrm>
          <a:prstGeom prst="rect">
            <a:avLst/>
          </a:prstGeom>
        </p:spPr>
        <p:txBody>
          <a:bodyPr lIns="91440" tIns="45720" rIns="91440" bIns="45720" anchor="t"/>
          <a:lstStyle>
            <a:lvl1pPr marL="380990" indent="-380990" algn="l" defTabSz="1219170" rtl="0" eaLnBrk="1" latinLnBrk="0" hangingPunct="1">
              <a:lnSpc>
                <a:spcPct val="90000"/>
              </a:lnSpc>
              <a:spcBef>
                <a:spcPts val="1333"/>
              </a:spcBef>
              <a:buFont typeface="Arial" panose="020B0604020202020204" pitchFamily="34" charset="0"/>
              <a:buChar char="•"/>
              <a:defRPr sz="1867" kern="1200">
                <a:solidFill>
                  <a:srgbClr val="1C3D74"/>
                </a:solidFill>
                <a:latin typeface="+mj-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1867" kern="1200">
                <a:solidFill>
                  <a:srgbClr val="1C3D74"/>
                </a:solidFill>
                <a:latin typeface="+mj-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rgbClr val="1C3D74"/>
                </a:solidFill>
                <a:latin typeface="+mj-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3200" b="1" dirty="0">
                <a:solidFill>
                  <a:srgbClr val="792273"/>
                </a:solidFill>
                <a:cs typeface="Arial"/>
              </a:rPr>
              <a:t>Proactiveness</a:t>
            </a:r>
          </a:p>
        </p:txBody>
      </p:sp>
      <p:sp>
        <p:nvSpPr>
          <p:cNvPr id="25" name="Text Placeholder 2">
            <a:extLst>
              <a:ext uri="{FF2B5EF4-FFF2-40B4-BE49-F238E27FC236}">
                <a16:creationId xmlns:a16="http://schemas.microsoft.com/office/drawing/2014/main" id="{D898F30F-1203-92FB-7F66-49CC8715C558}"/>
              </a:ext>
            </a:extLst>
          </p:cNvPr>
          <p:cNvSpPr txBox="1">
            <a:spLocks/>
          </p:cNvSpPr>
          <p:nvPr/>
        </p:nvSpPr>
        <p:spPr>
          <a:xfrm>
            <a:off x="2655389" y="2165063"/>
            <a:ext cx="4253305" cy="785355"/>
          </a:xfrm>
          <a:prstGeom prst="rect">
            <a:avLst/>
          </a:prstGeom>
        </p:spPr>
        <p:txBody>
          <a:bodyPr lIns="91440" tIns="45720" rIns="91440" bIns="45720" anchor="t"/>
          <a:lstStyle>
            <a:lvl1pPr marL="380990" indent="-380990" algn="l" defTabSz="1219170" rtl="0" eaLnBrk="1" latinLnBrk="0" hangingPunct="1">
              <a:lnSpc>
                <a:spcPct val="90000"/>
              </a:lnSpc>
              <a:spcBef>
                <a:spcPts val="1333"/>
              </a:spcBef>
              <a:buFont typeface="Arial" panose="020B0604020202020204" pitchFamily="34" charset="0"/>
              <a:buChar char="•"/>
              <a:defRPr sz="1867" kern="1200">
                <a:solidFill>
                  <a:srgbClr val="1C3D74"/>
                </a:solidFill>
                <a:latin typeface="+mj-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1867" kern="1200">
                <a:solidFill>
                  <a:srgbClr val="1C3D74"/>
                </a:solidFill>
                <a:latin typeface="+mj-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rgbClr val="1C3D74"/>
                </a:solidFill>
                <a:latin typeface="+mj-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800" b="1" dirty="0">
                <a:solidFill>
                  <a:srgbClr val="792273"/>
                </a:solidFill>
                <a:cs typeface="Arial"/>
              </a:rPr>
              <a:t>Openness to feedback</a:t>
            </a:r>
          </a:p>
        </p:txBody>
      </p:sp>
      <p:sp>
        <p:nvSpPr>
          <p:cNvPr id="26" name="Text Placeholder 2">
            <a:extLst>
              <a:ext uri="{FF2B5EF4-FFF2-40B4-BE49-F238E27FC236}">
                <a16:creationId xmlns:a16="http://schemas.microsoft.com/office/drawing/2014/main" id="{89778918-767C-B91D-D4D0-4A3D92F36822}"/>
              </a:ext>
            </a:extLst>
          </p:cNvPr>
          <p:cNvSpPr txBox="1">
            <a:spLocks/>
          </p:cNvSpPr>
          <p:nvPr/>
        </p:nvSpPr>
        <p:spPr>
          <a:xfrm>
            <a:off x="4905195" y="2901511"/>
            <a:ext cx="3402896" cy="1392208"/>
          </a:xfrm>
          <a:prstGeom prst="rect">
            <a:avLst/>
          </a:prstGeom>
        </p:spPr>
        <p:txBody>
          <a:bodyPr lIns="91440" tIns="45720" rIns="91440" bIns="45720" anchor="t"/>
          <a:lstStyle>
            <a:lvl1pPr marL="380990" indent="-380990" algn="l" defTabSz="1219170" rtl="0" eaLnBrk="1" latinLnBrk="0" hangingPunct="1">
              <a:lnSpc>
                <a:spcPct val="90000"/>
              </a:lnSpc>
              <a:spcBef>
                <a:spcPts val="1333"/>
              </a:spcBef>
              <a:buFont typeface="Arial" panose="020B0604020202020204" pitchFamily="34" charset="0"/>
              <a:buChar char="•"/>
              <a:defRPr sz="1867" kern="1200">
                <a:solidFill>
                  <a:srgbClr val="1C3D74"/>
                </a:solidFill>
                <a:latin typeface="+mj-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1867" kern="1200">
                <a:solidFill>
                  <a:srgbClr val="1C3D74"/>
                </a:solidFill>
                <a:latin typeface="+mj-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rgbClr val="1C3D74"/>
                </a:solidFill>
                <a:latin typeface="+mj-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3733" b="1" dirty="0">
                <a:solidFill>
                  <a:srgbClr val="792273"/>
                </a:solidFill>
                <a:cs typeface="Arial"/>
              </a:rPr>
              <a:t>Preparedness</a:t>
            </a:r>
          </a:p>
        </p:txBody>
      </p:sp>
      <p:sp>
        <p:nvSpPr>
          <p:cNvPr id="27" name="Text Placeholder 2">
            <a:extLst>
              <a:ext uri="{FF2B5EF4-FFF2-40B4-BE49-F238E27FC236}">
                <a16:creationId xmlns:a16="http://schemas.microsoft.com/office/drawing/2014/main" id="{877FA862-1E81-472C-ABA1-5EA709AA112B}"/>
              </a:ext>
            </a:extLst>
          </p:cNvPr>
          <p:cNvSpPr txBox="1">
            <a:spLocks/>
          </p:cNvSpPr>
          <p:nvPr/>
        </p:nvSpPr>
        <p:spPr>
          <a:xfrm>
            <a:off x="8117422" y="3624451"/>
            <a:ext cx="4028605" cy="1392208"/>
          </a:xfrm>
          <a:prstGeom prst="rect">
            <a:avLst/>
          </a:prstGeom>
        </p:spPr>
        <p:txBody>
          <a:bodyPr lIns="91440" tIns="45720" rIns="91440" bIns="45720" anchor="t"/>
          <a:lstStyle>
            <a:lvl1pPr marL="380990" indent="-380990" algn="l" defTabSz="1219170" rtl="0" eaLnBrk="1" latinLnBrk="0" hangingPunct="1">
              <a:lnSpc>
                <a:spcPct val="90000"/>
              </a:lnSpc>
              <a:spcBef>
                <a:spcPts val="1333"/>
              </a:spcBef>
              <a:buFont typeface="Arial" panose="020B0604020202020204" pitchFamily="34" charset="0"/>
              <a:buChar char="•"/>
              <a:defRPr sz="1867" kern="1200">
                <a:solidFill>
                  <a:srgbClr val="1C3D74"/>
                </a:solidFill>
                <a:latin typeface="+mj-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1867" kern="1200">
                <a:solidFill>
                  <a:srgbClr val="1C3D74"/>
                </a:solidFill>
                <a:latin typeface="+mj-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rgbClr val="1C3D74"/>
                </a:solidFill>
                <a:latin typeface="+mj-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rgbClr val="1C3D74"/>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667" b="1" dirty="0">
                <a:solidFill>
                  <a:srgbClr val="792273"/>
                </a:solidFill>
                <a:cs typeface="Arial"/>
              </a:rPr>
              <a:t>Professionalism</a:t>
            </a:r>
          </a:p>
        </p:txBody>
      </p:sp>
    </p:spTree>
    <p:extLst>
      <p:ext uri="{BB962C8B-B14F-4D97-AF65-F5344CB8AC3E}">
        <p14:creationId xmlns:p14="http://schemas.microsoft.com/office/powerpoint/2010/main" val="389343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p:bldP spid="21" grpId="0"/>
      <p:bldP spid="22" grpId="0"/>
      <p:bldP spid="23" grpId="0"/>
      <p:bldP spid="24"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DF8184-5AF0-4B3E-95AD-2151F16EF91B}"/>
              </a:ext>
            </a:extLst>
          </p:cNvPr>
          <p:cNvSpPr>
            <a:spLocks noGrp="1"/>
          </p:cNvSpPr>
          <p:nvPr>
            <p:ph type="title"/>
          </p:nvPr>
        </p:nvSpPr>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a:t> </a:t>
            </a:r>
          </a:p>
        </p:txBody>
      </p:sp>
      <p:sp>
        <p:nvSpPr>
          <p:cNvPr id="4" name="Rectangle 2">
            <a:extLst>
              <a:ext uri="{FF2B5EF4-FFF2-40B4-BE49-F238E27FC236}">
                <a16:creationId xmlns:a16="http://schemas.microsoft.com/office/drawing/2014/main" id="{4F2FECCF-A6FB-4ACF-B0ED-46EB6B4C379D}"/>
              </a:ext>
            </a:extLst>
          </p:cNvPr>
          <p:cNvSpPr>
            <a:spLocks noChangeArrowheads="1"/>
          </p:cNvSpPr>
          <p:nvPr/>
        </p:nvSpPr>
        <p:spPr bwMode="auto">
          <a:xfrm>
            <a:off x="3069020" y="798787"/>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endParaRPr lang="en-GB" sz="2400"/>
          </a:p>
        </p:txBody>
      </p:sp>
      <p:sp>
        <p:nvSpPr>
          <p:cNvPr id="5" name="TextBox 4">
            <a:extLst>
              <a:ext uri="{FF2B5EF4-FFF2-40B4-BE49-F238E27FC236}">
                <a16:creationId xmlns:a16="http://schemas.microsoft.com/office/drawing/2014/main" id="{B45474FC-4977-4BCC-BEE5-6AD5DADAF9D3}"/>
              </a:ext>
            </a:extLst>
          </p:cNvPr>
          <p:cNvSpPr txBox="1"/>
          <p:nvPr/>
        </p:nvSpPr>
        <p:spPr>
          <a:xfrm>
            <a:off x="1458553" y="501314"/>
            <a:ext cx="10820535" cy="523220"/>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altLang="en-US" sz="2800" b="1" dirty="0">
                <a:latin typeface="Aptos" panose="020B0004020202020204" pitchFamily="34" charset="0"/>
                <a:cs typeface="Calibri" panose="020F0502020204030204" pitchFamily="34" charset="0"/>
              </a:rPr>
              <a:t>Joining School Specific Scheme – Postgraduate Law Mentoring</a:t>
            </a:r>
            <a:endParaRPr lang="en-GB" sz="2800" b="1" dirty="0">
              <a:latin typeface="Aptos" panose="020B0004020202020204" pitchFamily="34" charset="0"/>
              <a:cs typeface="Calibri" panose="020F0502020204030204" pitchFamily="34" charset="0"/>
            </a:endParaRPr>
          </a:p>
        </p:txBody>
      </p:sp>
      <p:sp>
        <p:nvSpPr>
          <p:cNvPr id="9" name="Content Placeholder 3">
            <a:extLst>
              <a:ext uri="{FF2B5EF4-FFF2-40B4-BE49-F238E27FC236}">
                <a16:creationId xmlns:a16="http://schemas.microsoft.com/office/drawing/2014/main" id="{E9284B3C-E8D0-11C6-E4E1-F6917502B5F8}"/>
              </a:ext>
            </a:extLst>
          </p:cNvPr>
          <p:cNvSpPr>
            <a:spLocks noGrp="1"/>
          </p:cNvSpPr>
          <p:nvPr/>
        </p:nvSpPr>
        <p:spPr>
          <a:xfrm>
            <a:off x="742580" y="1409592"/>
            <a:ext cx="10325307" cy="4344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ptos" panose="020B0004020202020204" pitchFamily="34" charset="0"/>
              </a:rPr>
              <a:t> No need to create an extra account, do extra steps to source your own mentors, we do the matching for you!</a:t>
            </a:r>
          </a:p>
          <a:p>
            <a:pPr marL="0" indent="0">
              <a:buNone/>
            </a:pPr>
            <a:endParaRPr lang="en-GB" sz="2400" dirty="0">
              <a:latin typeface="Aptos" panose="020B0004020202020204" pitchFamily="34" charset="0"/>
            </a:endParaRPr>
          </a:p>
          <a:p>
            <a:r>
              <a:rPr lang="en-GB" sz="2400" b="1" dirty="0">
                <a:latin typeface="Aptos" panose="020B0004020202020204" pitchFamily="34" charset="0"/>
              </a:rPr>
              <a:t>One round </a:t>
            </a:r>
            <a:r>
              <a:rPr lang="en-GB" sz="2400" dirty="0">
                <a:latin typeface="Aptos" panose="020B0004020202020204" pitchFamily="34" charset="0"/>
              </a:rPr>
              <a:t>of mentoring: February to August 2025 (</a:t>
            </a:r>
            <a:r>
              <a:rPr lang="en-GB" sz="2400" b="1" dirty="0">
                <a:latin typeface="Aptos" panose="020B0004020202020204" pitchFamily="34" charset="0"/>
              </a:rPr>
              <a:t>Application is now open!</a:t>
            </a:r>
            <a:r>
              <a:rPr lang="en-GB" sz="2400" dirty="0">
                <a:latin typeface="Aptos" panose="020B0004020202020204" pitchFamily="34" charset="0"/>
              </a:rPr>
              <a:t>) </a:t>
            </a:r>
          </a:p>
          <a:p>
            <a:pPr marL="0" indent="0">
              <a:buNone/>
            </a:pPr>
            <a:endParaRPr lang="en-GB" sz="2400" dirty="0">
              <a:latin typeface="Aptos" panose="020B0004020202020204" pitchFamily="34" charset="0"/>
            </a:endParaRPr>
          </a:p>
          <a:p>
            <a:r>
              <a:rPr lang="en-GB" sz="2400" dirty="0">
                <a:latin typeface="Aptos" panose="020B0004020202020204" pitchFamily="34" charset="0"/>
              </a:rPr>
              <a:t>Have a designated coordinator to support your relationship, helping you build a rapport with mentors</a:t>
            </a:r>
          </a:p>
          <a:p>
            <a:endParaRPr lang="en-GB" sz="2400" dirty="0">
              <a:latin typeface="Aptos" panose="020B0004020202020204" pitchFamily="34" charset="0"/>
            </a:endParaRPr>
          </a:p>
          <a:p>
            <a:r>
              <a:rPr lang="en-GB" sz="2400" dirty="0">
                <a:latin typeface="Aptos" panose="020B0004020202020204" pitchFamily="34" charset="0"/>
              </a:rPr>
              <a:t>Events and workshops designed targeting postgraduate law students </a:t>
            </a:r>
          </a:p>
        </p:txBody>
      </p:sp>
      <p:pic>
        <p:nvPicPr>
          <p:cNvPr id="2" name="Picture 1" descr="Icon&#10;&#10;Description automatically generated">
            <a:extLst>
              <a:ext uri="{FF2B5EF4-FFF2-40B4-BE49-F238E27FC236}">
                <a16:creationId xmlns:a16="http://schemas.microsoft.com/office/drawing/2014/main" id="{7DAC91EC-1C0C-3ECF-5DD1-FAC1D599AB8A}"/>
              </a:ext>
            </a:extLst>
          </p:cNvPr>
          <p:cNvPicPr>
            <a:picLocks noChangeAspect="1"/>
          </p:cNvPicPr>
          <p:nvPr/>
        </p:nvPicPr>
        <p:blipFill>
          <a:blip r:embed="rId3"/>
          <a:stretch>
            <a:fillRect/>
          </a:stretch>
        </p:blipFill>
        <p:spPr>
          <a:xfrm>
            <a:off x="380086" y="305444"/>
            <a:ext cx="914961" cy="914961"/>
          </a:xfrm>
          <a:prstGeom prst="rect">
            <a:avLst/>
          </a:prstGeom>
        </p:spPr>
      </p:pic>
    </p:spTree>
    <p:extLst>
      <p:ext uri="{BB962C8B-B14F-4D97-AF65-F5344CB8AC3E}">
        <p14:creationId xmlns:p14="http://schemas.microsoft.com/office/powerpoint/2010/main" val="386722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DF8184-5AF0-4B3E-95AD-2151F16EF91B}"/>
              </a:ext>
            </a:extLst>
          </p:cNvPr>
          <p:cNvSpPr>
            <a:spLocks noGrp="1"/>
          </p:cNvSpPr>
          <p:nvPr>
            <p:ph type="title"/>
          </p:nvPr>
        </p:nvSpPr>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a:t> </a:t>
            </a:r>
          </a:p>
        </p:txBody>
      </p:sp>
      <p:sp>
        <p:nvSpPr>
          <p:cNvPr id="5" name="TextBox 4">
            <a:extLst>
              <a:ext uri="{FF2B5EF4-FFF2-40B4-BE49-F238E27FC236}">
                <a16:creationId xmlns:a16="http://schemas.microsoft.com/office/drawing/2014/main" id="{B45474FC-4977-4BCC-BEE5-6AD5DADAF9D3}"/>
              </a:ext>
            </a:extLst>
          </p:cNvPr>
          <p:cNvSpPr txBox="1"/>
          <p:nvPr/>
        </p:nvSpPr>
        <p:spPr>
          <a:xfrm>
            <a:off x="511495" y="110596"/>
            <a:ext cx="10820535" cy="707886"/>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sz="4000" b="1" dirty="0">
                <a:latin typeface="Aptos" panose="020B0004020202020204" pitchFamily="34" charset="0"/>
                <a:cs typeface="Calibri" panose="020F0502020204030204" pitchFamily="34" charset="0"/>
              </a:rPr>
              <a:t>Mentoring Overview</a:t>
            </a:r>
          </a:p>
        </p:txBody>
      </p:sp>
      <p:sp>
        <p:nvSpPr>
          <p:cNvPr id="2" name="Content Placeholder 3">
            <a:extLst>
              <a:ext uri="{FF2B5EF4-FFF2-40B4-BE49-F238E27FC236}">
                <a16:creationId xmlns:a16="http://schemas.microsoft.com/office/drawing/2014/main" id="{AB7B89E9-E404-10C7-0988-43B7E296D9F9}"/>
              </a:ext>
            </a:extLst>
          </p:cNvPr>
          <p:cNvSpPr>
            <a:spLocks noGrp="1"/>
          </p:cNvSpPr>
          <p:nvPr/>
        </p:nvSpPr>
        <p:spPr>
          <a:xfrm>
            <a:off x="511495" y="1078960"/>
            <a:ext cx="10325307" cy="1770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ptos" panose="020B0004020202020204" pitchFamily="34" charset="0"/>
              </a:rPr>
              <a:t> The programme has been operating since </a:t>
            </a:r>
            <a:r>
              <a:rPr lang="en-GB" sz="2400" b="1" dirty="0">
                <a:latin typeface="Aptos" panose="020B0004020202020204" pitchFamily="34" charset="0"/>
              </a:rPr>
              <a:t>2016</a:t>
            </a:r>
            <a:r>
              <a:rPr lang="en-GB" sz="2400" dirty="0">
                <a:latin typeface="Aptos" panose="020B0004020202020204" pitchFamily="34" charset="0"/>
              </a:rPr>
              <a:t>.</a:t>
            </a:r>
          </a:p>
          <a:p>
            <a:r>
              <a:rPr lang="en-GB" sz="2400" dirty="0">
                <a:latin typeface="Aptos" panose="020B0004020202020204" pitchFamily="34" charset="0"/>
              </a:rPr>
              <a:t> Last academic year, we matched nearly </a:t>
            </a:r>
            <a:r>
              <a:rPr lang="en-GB" sz="2400" b="1" dirty="0">
                <a:latin typeface="Aptos" panose="020B0004020202020204" pitchFamily="34" charset="0"/>
              </a:rPr>
              <a:t>150 one-to-one relationships</a:t>
            </a:r>
            <a:r>
              <a:rPr lang="en-GB" sz="2400" dirty="0">
                <a:latin typeface="Aptos" panose="020B0004020202020204" pitchFamily="34" charset="0"/>
              </a:rPr>
              <a:t>. </a:t>
            </a:r>
          </a:p>
          <a:p>
            <a:r>
              <a:rPr lang="en-GB" sz="2400" dirty="0">
                <a:latin typeface="Aptos" panose="020B0004020202020204" pitchFamily="34" charset="0"/>
              </a:rPr>
              <a:t>Mentors are from a range of different legal sectors, including alternative career pathways </a:t>
            </a:r>
          </a:p>
          <a:p>
            <a:pPr marL="0" indent="0">
              <a:buNone/>
            </a:pPr>
            <a:endParaRPr lang="en-GB" sz="2400" dirty="0">
              <a:latin typeface="Aptos" panose="020B0004020202020204" pitchFamily="34" charset="0"/>
            </a:endParaRPr>
          </a:p>
        </p:txBody>
      </p:sp>
      <p:pic>
        <p:nvPicPr>
          <p:cNvPr id="1026" name="Picture 2" descr="Government Climate Tilted Bond Indices">
            <a:extLst>
              <a:ext uri="{FF2B5EF4-FFF2-40B4-BE49-F238E27FC236}">
                <a16:creationId xmlns:a16="http://schemas.microsoft.com/office/drawing/2014/main" id="{8AE094BF-9D23-15A1-057A-A787D42F3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5" y="2709274"/>
            <a:ext cx="2485510" cy="1298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bbyMap Bank Of America">
            <a:extLst>
              <a:ext uri="{FF2B5EF4-FFF2-40B4-BE49-F238E27FC236}">
                <a16:creationId xmlns:a16="http://schemas.microsoft.com/office/drawing/2014/main" id="{B6A5E7C3-97A6-F031-32FF-0B00EEEA0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767" y="2575576"/>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llkie Farr &amp; Gallagher - Wikipedia">
            <a:extLst>
              <a:ext uri="{FF2B5EF4-FFF2-40B4-BE49-F238E27FC236}">
                <a16:creationId xmlns:a16="http://schemas.microsoft.com/office/drawing/2014/main" id="{0F45FF1D-B7C5-9FB1-0139-26F2BE5AA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5479" y="2883700"/>
            <a:ext cx="2768716" cy="9617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eldfisher is the latest law firm to ...">
            <a:extLst>
              <a:ext uri="{FF2B5EF4-FFF2-40B4-BE49-F238E27FC236}">
                <a16:creationId xmlns:a16="http://schemas.microsoft.com/office/drawing/2014/main" id="{D506839C-2D63-A217-AA9B-42DAF036D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98" y="4297126"/>
            <a:ext cx="3864363" cy="6966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eiskel &amp; Co LLP | LinkedIn">
            <a:extLst>
              <a:ext uri="{FF2B5EF4-FFF2-40B4-BE49-F238E27FC236}">
                <a16:creationId xmlns:a16="http://schemas.microsoft.com/office/drawing/2014/main" id="{7B4468DC-19CB-DA73-71E8-C9FA4623A8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503" y="3852218"/>
            <a:ext cx="1586427" cy="158642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3 Verulam Buildings - bridging the bar">
            <a:extLst>
              <a:ext uri="{FF2B5EF4-FFF2-40B4-BE49-F238E27FC236}">
                <a16:creationId xmlns:a16="http://schemas.microsoft.com/office/drawing/2014/main" id="{11F7FD96-C364-50DB-7AD9-579AF1C2AC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8073" y="3879317"/>
            <a:ext cx="2086933" cy="206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4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DF8184-5AF0-4B3E-95AD-2151F16EF91B}"/>
              </a:ext>
            </a:extLst>
          </p:cNvPr>
          <p:cNvSpPr>
            <a:spLocks noGrp="1"/>
          </p:cNvSpPr>
          <p:nvPr>
            <p:ph type="title"/>
          </p:nvPr>
        </p:nvSpPr>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a:t> </a:t>
            </a:r>
          </a:p>
        </p:txBody>
      </p:sp>
      <p:sp>
        <p:nvSpPr>
          <p:cNvPr id="5" name="TextBox 4">
            <a:extLst>
              <a:ext uri="{FF2B5EF4-FFF2-40B4-BE49-F238E27FC236}">
                <a16:creationId xmlns:a16="http://schemas.microsoft.com/office/drawing/2014/main" id="{B45474FC-4977-4BCC-BEE5-6AD5DADAF9D3}"/>
              </a:ext>
            </a:extLst>
          </p:cNvPr>
          <p:cNvSpPr txBox="1"/>
          <p:nvPr/>
        </p:nvSpPr>
        <p:spPr>
          <a:xfrm>
            <a:off x="424998" y="246521"/>
            <a:ext cx="10820535" cy="707886"/>
          </a:xfrm>
          <a:prstGeom prst="rect">
            <a:avLst/>
          </a:prstGeom>
          <a:no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r>
              <a:rPr lang="en-GB" altLang="en-US" sz="4000" b="1" dirty="0">
                <a:latin typeface="Aptos" panose="020B0004020202020204" pitchFamily="34" charset="0"/>
                <a:cs typeface="Calibri" panose="020F0502020204030204" pitchFamily="34" charset="0"/>
              </a:rPr>
              <a:t>What will you get out of the programme? </a:t>
            </a:r>
            <a:endParaRPr lang="en-GB" sz="4000" b="1" dirty="0">
              <a:latin typeface="Aptos" panose="020B0004020202020204" pitchFamily="34" charset="0"/>
              <a:cs typeface="Calibri" panose="020F0502020204030204" pitchFamily="34" charset="0"/>
            </a:endParaRPr>
          </a:p>
        </p:txBody>
      </p:sp>
      <p:sp>
        <p:nvSpPr>
          <p:cNvPr id="9" name="Content Placeholder 3">
            <a:extLst>
              <a:ext uri="{FF2B5EF4-FFF2-40B4-BE49-F238E27FC236}">
                <a16:creationId xmlns:a16="http://schemas.microsoft.com/office/drawing/2014/main" id="{E9284B3C-E8D0-11C6-E4E1-F6917502B5F8}"/>
              </a:ext>
            </a:extLst>
          </p:cNvPr>
          <p:cNvSpPr>
            <a:spLocks noGrp="1"/>
          </p:cNvSpPr>
          <p:nvPr/>
        </p:nvSpPr>
        <p:spPr>
          <a:xfrm>
            <a:off x="2020704" y="1404798"/>
            <a:ext cx="8150591" cy="4344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ptos" panose="020B0004020202020204" pitchFamily="34" charset="0"/>
              </a:rPr>
              <a:t>Gain insight into a legal sector or specific profession</a:t>
            </a:r>
          </a:p>
          <a:p>
            <a:r>
              <a:rPr lang="en-GB" sz="2400" dirty="0">
                <a:latin typeface="Aptos" panose="020B0004020202020204" pitchFamily="34" charset="0"/>
              </a:rPr>
              <a:t>Explore potential career paths </a:t>
            </a:r>
          </a:p>
          <a:p>
            <a:r>
              <a:rPr lang="en-GB" sz="2400" dirty="0">
                <a:latin typeface="Aptos" panose="020B0004020202020204" pitchFamily="34" charset="0"/>
              </a:rPr>
              <a:t>Build your professional network </a:t>
            </a:r>
          </a:p>
          <a:p>
            <a:r>
              <a:rPr lang="en-GB" sz="2400" dirty="0">
                <a:latin typeface="Aptos" panose="020B0004020202020204" pitchFamily="34" charset="0"/>
              </a:rPr>
              <a:t>Learn how to write persuasive job applications, CVs and/or covering letters </a:t>
            </a:r>
          </a:p>
          <a:p>
            <a:r>
              <a:rPr lang="en-GB" sz="2400" dirty="0">
                <a:latin typeface="Aptos" panose="020B0004020202020204" pitchFamily="34" charset="0"/>
              </a:rPr>
              <a:t>Improve your interview technique</a:t>
            </a:r>
          </a:p>
          <a:p>
            <a:r>
              <a:rPr lang="en-GB" sz="2400" dirty="0">
                <a:latin typeface="Aptos" panose="020B0004020202020204" pitchFamily="34" charset="0"/>
              </a:rPr>
              <a:t>Find and apply for work experience opportunities </a:t>
            </a:r>
          </a:p>
        </p:txBody>
      </p:sp>
    </p:spTree>
    <p:extLst>
      <p:ext uri="{BB962C8B-B14F-4D97-AF65-F5344CB8AC3E}">
        <p14:creationId xmlns:p14="http://schemas.microsoft.com/office/powerpoint/2010/main" val="9789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4982B1-8EA8-C2E1-67D1-9814EF5BCBB2}"/>
              </a:ext>
            </a:extLst>
          </p:cNvPr>
          <p:cNvSpPr>
            <a:spLocks noGrp="1"/>
          </p:cNvSpPr>
          <p:nvPr>
            <p:ph sz="quarter" idx="10"/>
          </p:nvPr>
        </p:nvSpPr>
        <p:spPr>
          <a:xfrm>
            <a:off x="237221" y="531600"/>
            <a:ext cx="2471256" cy="691860"/>
          </a:xfrm>
        </p:spPr>
        <p:txBody>
          <a:bodyPr/>
          <a:lstStyle/>
          <a:p>
            <a:r>
              <a:rPr lang="en-GB" dirty="0">
                <a:latin typeface="Aptos" panose="020B0004020202020204" pitchFamily="34" charset="0"/>
              </a:rPr>
              <a:t>Eligibility </a:t>
            </a:r>
          </a:p>
        </p:txBody>
      </p:sp>
      <p:sp>
        <p:nvSpPr>
          <p:cNvPr id="4" name="TextBox 3">
            <a:extLst>
              <a:ext uri="{FF2B5EF4-FFF2-40B4-BE49-F238E27FC236}">
                <a16:creationId xmlns:a16="http://schemas.microsoft.com/office/drawing/2014/main" id="{CB66758D-8955-C1B8-B107-E814475EFFB1}"/>
              </a:ext>
            </a:extLst>
          </p:cNvPr>
          <p:cNvSpPr txBox="1"/>
          <p:nvPr/>
        </p:nvSpPr>
        <p:spPr>
          <a:xfrm>
            <a:off x="335667" y="1223460"/>
            <a:ext cx="4266590" cy="1877437"/>
          </a:xfrm>
          <a:prstGeom prst="rect">
            <a:avLst/>
          </a:prstGeom>
          <a:noFill/>
        </p:spPr>
        <p:txBody>
          <a:bodyPr wrap="square" rtlCol="0">
            <a:spAutoFit/>
          </a:bodyPr>
          <a:lstStyle/>
          <a:p>
            <a:r>
              <a:rPr lang="en-GB" sz="2400" dirty="0">
                <a:latin typeface="Aptos" panose="020B0004020202020204" pitchFamily="34" charset="0"/>
              </a:rPr>
              <a:t>Students who are in Postgraduate Law Programme (MSc/LLM) part-time or full-time</a:t>
            </a:r>
          </a:p>
          <a:p>
            <a:endParaRPr lang="en-GB" sz="2000" dirty="0"/>
          </a:p>
        </p:txBody>
      </p:sp>
      <p:pic>
        <p:nvPicPr>
          <p:cNvPr id="5" name="Picture 2" descr="Careers &amp; Employability">
            <a:extLst>
              <a:ext uri="{FF2B5EF4-FFF2-40B4-BE49-F238E27FC236}">
                <a16:creationId xmlns:a16="http://schemas.microsoft.com/office/drawing/2014/main" id="{31B3077A-02E6-8484-4505-0C13C4898C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09" b="2827"/>
          <a:stretch/>
        </p:blipFill>
        <p:spPr bwMode="auto">
          <a:xfrm>
            <a:off x="372986" y="2992082"/>
            <a:ext cx="4670982" cy="279211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C0F36007-4E0A-4D8A-5355-BEAD3556344B}"/>
              </a:ext>
            </a:extLst>
          </p:cNvPr>
          <p:cNvSpPr txBox="1">
            <a:spLocks/>
          </p:cNvSpPr>
          <p:nvPr/>
        </p:nvSpPr>
        <p:spPr>
          <a:xfrm>
            <a:off x="6627942" y="531600"/>
            <a:ext cx="3407193" cy="6918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333"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Commitments </a:t>
            </a:r>
          </a:p>
        </p:txBody>
      </p:sp>
      <p:sp>
        <p:nvSpPr>
          <p:cNvPr id="7" name="TextBox 6">
            <a:extLst>
              <a:ext uri="{FF2B5EF4-FFF2-40B4-BE49-F238E27FC236}">
                <a16:creationId xmlns:a16="http://schemas.microsoft.com/office/drawing/2014/main" id="{8C5808E7-787A-ED93-443F-6084FCB97FAD}"/>
              </a:ext>
            </a:extLst>
          </p:cNvPr>
          <p:cNvSpPr txBox="1"/>
          <p:nvPr/>
        </p:nvSpPr>
        <p:spPr>
          <a:xfrm>
            <a:off x="6627942" y="1223460"/>
            <a:ext cx="5432878"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ptos" panose="020B0004020202020204" pitchFamily="34" charset="0"/>
              </a:rPr>
              <a:t>Meet with your mentor online or in person once per month between February to August 2025 (minimum 5 meetings of 30-45 mins)</a:t>
            </a:r>
          </a:p>
          <a:p>
            <a:endParaRPr lang="en-GB" sz="2400" dirty="0">
              <a:latin typeface="Aptos" panose="020B0004020202020204" pitchFamily="34" charset="0"/>
            </a:endParaRPr>
          </a:p>
          <a:p>
            <a:pPr marL="285750" indent="-285750">
              <a:buFont typeface="Arial" panose="020B0604020202020204" pitchFamily="34" charset="0"/>
              <a:buChar char="•"/>
            </a:pPr>
            <a:r>
              <a:rPr lang="en-GB" sz="2400" dirty="0">
                <a:latin typeface="Aptos" panose="020B0004020202020204" pitchFamily="34" charset="0"/>
              </a:rPr>
              <a:t>Attend a new mentee induction and training sessions</a:t>
            </a:r>
          </a:p>
          <a:p>
            <a:endParaRPr lang="en-GB" sz="2400" dirty="0">
              <a:latin typeface="Aptos" panose="020B0004020202020204" pitchFamily="34" charset="0"/>
            </a:endParaRPr>
          </a:p>
          <a:p>
            <a:pPr marL="285750" indent="-285750">
              <a:buFont typeface="Arial" panose="020B0604020202020204" pitchFamily="34" charset="0"/>
              <a:buChar char="•"/>
            </a:pPr>
            <a:r>
              <a:rPr lang="en-GB" sz="2400" dirty="0">
                <a:latin typeface="Aptos" panose="020B0004020202020204" pitchFamily="34" charset="0"/>
              </a:rPr>
              <a:t>Attend the programme launch event</a:t>
            </a:r>
          </a:p>
          <a:p>
            <a:endParaRPr lang="en-GB" sz="2400" dirty="0">
              <a:latin typeface="Aptos" panose="020B0004020202020204" pitchFamily="34" charset="0"/>
            </a:endParaRPr>
          </a:p>
          <a:p>
            <a:pPr marL="285750" indent="-285750">
              <a:buFont typeface="Arial" panose="020B0604020202020204" pitchFamily="34" charset="0"/>
              <a:buChar char="•"/>
            </a:pPr>
            <a:r>
              <a:rPr lang="en-GB" sz="2400" dirty="0">
                <a:latin typeface="Aptos" panose="020B0004020202020204" pitchFamily="34" charset="0"/>
              </a:rPr>
              <a:t>Complete a mid-way and end-of-session feedback form </a:t>
            </a:r>
          </a:p>
          <a:p>
            <a:pPr marL="285750" indent="-285750">
              <a:buFont typeface="Arial" panose="020B0604020202020204" pitchFamily="34" charset="0"/>
              <a:buChar char="•"/>
            </a:pPr>
            <a:endParaRPr lang="en-GB" sz="2400" dirty="0">
              <a:latin typeface="Aptos" panose="020B0004020202020204" pitchFamily="34" charset="0"/>
            </a:endParaRPr>
          </a:p>
        </p:txBody>
      </p:sp>
    </p:spTree>
    <p:extLst>
      <p:ext uri="{BB962C8B-B14F-4D97-AF65-F5344CB8AC3E}">
        <p14:creationId xmlns:p14="http://schemas.microsoft.com/office/powerpoint/2010/main" val="121684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endParaRPr lang="en-US" sz="2400"/>
          </a:p>
        </p:txBody>
      </p:sp>
      <p:sp>
        <p:nvSpPr>
          <p:cNvPr id="5" name="TextBox 4">
            <a:extLst>
              <a:ext uri="{FF2B5EF4-FFF2-40B4-BE49-F238E27FC236}">
                <a16:creationId xmlns:a16="http://schemas.microsoft.com/office/drawing/2014/main" id="{AB7F5BEF-B292-73C0-E4FC-F25D533DBCE8}"/>
              </a:ext>
            </a:extLst>
          </p:cNvPr>
          <p:cNvSpPr txBox="1"/>
          <p:nvPr/>
        </p:nvSpPr>
        <p:spPr>
          <a:xfrm>
            <a:off x="556533" y="643467"/>
            <a:ext cx="11210924" cy="744836"/>
          </a:xfrm>
          <a:prstGeom prst="rect">
            <a:avLst/>
          </a:prstGeom>
        </p:spPr>
        <p:txBody>
          <a:bodyPr vert="horz" lIns="121920" tIns="60960" rIns="121920" bIns="60960" rtlCol="0" anchor="ctr">
            <a:norm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defTabSz="1219170">
              <a:lnSpc>
                <a:spcPct val="90000"/>
              </a:lnSpc>
              <a:spcBef>
                <a:spcPct val="0"/>
              </a:spcBef>
              <a:spcAft>
                <a:spcPts val="800"/>
              </a:spcAft>
            </a:pPr>
            <a:r>
              <a:rPr lang="en-US" altLang="en-US" sz="3733" b="1" kern="1200">
                <a:solidFill>
                  <a:schemeClr val="bg1"/>
                </a:solidFill>
                <a:latin typeface="+mj-lt"/>
                <a:ea typeface="+mj-ea"/>
                <a:cs typeface="+mj-cs"/>
              </a:rPr>
              <a:t>Apply Now To Be A Mentee! </a:t>
            </a:r>
            <a:endParaRPr lang="en-US" sz="3733" b="1" kern="1200">
              <a:solidFill>
                <a:schemeClr val="bg1"/>
              </a:solidFill>
              <a:latin typeface="+mj-lt"/>
              <a:ea typeface="+mj-ea"/>
              <a:cs typeface="+mj-cs"/>
            </a:endParaRPr>
          </a:p>
        </p:txBody>
      </p:sp>
      <p:pic>
        <p:nvPicPr>
          <p:cNvPr id="3" name="Picture 2" descr="A qr code on a white background&#10;&#10;Description automatically generated">
            <a:extLst>
              <a:ext uri="{FF2B5EF4-FFF2-40B4-BE49-F238E27FC236}">
                <a16:creationId xmlns:a16="http://schemas.microsoft.com/office/drawing/2014/main" id="{0C550F14-C082-49E1-6889-3E3FC21C8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362" y="1396590"/>
            <a:ext cx="3525276" cy="4413902"/>
          </a:xfrm>
          <a:prstGeom prst="rect">
            <a:avLst/>
          </a:prstGeom>
        </p:spPr>
      </p:pic>
    </p:spTree>
    <p:extLst>
      <p:ext uri="{BB962C8B-B14F-4D97-AF65-F5344CB8AC3E}">
        <p14:creationId xmlns:p14="http://schemas.microsoft.com/office/powerpoint/2010/main" val="6915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429733" y="528769"/>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2800" dirty="0"/>
              <a:t>Next Steps</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423629" y="453998"/>
            <a:ext cx="914961" cy="914961"/>
          </a:xfrm>
          <a:prstGeom prst="rect">
            <a:avLst/>
          </a:prstGeom>
        </p:spPr>
      </p:pic>
      <p:sp>
        <p:nvSpPr>
          <p:cNvPr id="11" name="TextBox 10"/>
          <p:cNvSpPr txBox="1"/>
          <p:nvPr/>
        </p:nvSpPr>
        <p:spPr>
          <a:xfrm>
            <a:off x="1429733" y="1368959"/>
            <a:ext cx="9372555" cy="4359335"/>
          </a:xfrm>
          <a:prstGeom prst="rect">
            <a:avLst/>
          </a:prstGeom>
          <a:solidFill>
            <a:schemeClr val="tx1">
              <a:lumMod val="20000"/>
              <a:lumOff val="80000"/>
            </a:schemeClr>
          </a:solidFill>
        </p:spPr>
        <p:txBody>
          <a:bodyPr wrap="square"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marL="457189" indent="-457189">
              <a:buFont typeface="Arial" panose="020B0604020202020204" pitchFamily="34" charset="0"/>
              <a:buChar char="•"/>
            </a:pPr>
            <a:endParaRPr lang="en-GB" sz="2133" b="0" dirty="0">
              <a:solidFill>
                <a:srgbClr val="17336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133" b="0" dirty="0">
                <a:solidFill>
                  <a:srgbClr val="17336F"/>
                </a:solidFill>
                <a:latin typeface="Arial" panose="020B0604020202020204" pitchFamily="34" charset="0"/>
                <a:cs typeface="Arial" panose="020B0604020202020204" pitchFamily="34" charset="0"/>
              </a:rPr>
              <a:t>Sign up to the Queen Mary Network (if you haven’t already!);</a:t>
            </a:r>
          </a:p>
          <a:p>
            <a:pPr marL="342900" indent="-342900">
              <a:buFont typeface="Arial" panose="020B0604020202020204" pitchFamily="34" charset="0"/>
              <a:buChar char="•"/>
            </a:pPr>
            <a:endParaRPr lang="en-GB" sz="2133" dirty="0">
              <a:solidFill>
                <a:srgbClr val="17336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133" b="0" dirty="0">
                <a:solidFill>
                  <a:srgbClr val="17336F"/>
                </a:solidFill>
                <a:latin typeface="Arial" panose="020B0604020202020204" pitchFamily="34" charset="0"/>
                <a:cs typeface="Arial" panose="020B0604020202020204" pitchFamily="34" charset="0"/>
              </a:rPr>
              <a:t>Attend Career Consultants’ LinkedIn Workshop to craft your perfect profile;</a:t>
            </a:r>
          </a:p>
          <a:p>
            <a:pPr marL="342900" indent="-342900">
              <a:buFont typeface="Arial" panose="020B0604020202020204" pitchFamily="34" charset="0"/>
              <a:buChar char="•"/>
            </a:pPr>
            <a:endParaRPr lang="en-GB" sz="2133" dirty="0">
              <a:solidFill>
                <a:srgbClr val="17336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133" b="0" dirty="0">
                <a:solidFill>
                  <a:srgbClr val="17336F"/>
                </a:solidFill>
                <a:latin typeface="Arial" panose="020B0604020202020204" pitchFamily="34" charset="0"/>
                <a:cs typeface="Arial" panose="020B0604020202020204" pitchFamily="34" charset="0"/>
              </a:rPr>
              <a:t>Attend our Postgraduate Law Mentoring Workshop to see if the programme is a good match for you; </a:t>
            </a:r>
          </a:p>
          <a:p>
            <a:endParaRPr lang="en-GB" sz="2133" b="0" dirty="0">
              <a:solidFill>
                <a:srgbClr val="17336F"/>
              </a:solidFill>
              <a:latin typeface="Arial" panose="020B0604020202020204" pitchFamily="34" charset="0"/>
              <a:cs typeface="Arial" panose="020B0604020202020204" pitchFamily="34" charset="0"/>
            </a:endParaRPr>
          </a:p>
          <a:p>
            <a:pPr marL="457189" indent="-457189">
              <a:buFont typeface="Arial" panose="020B0604020202020204" pitchFamily="34" charset="0"/>
              <a:buChar char="•"/>
            </a:pPr>
            <a:r>
              <a:rPr lang="en-GB" sz="2133" b="0" dirty="0">
                <a:solidFill>
                  <a:srgbClr val="17336F"/>
                </a:solidFill>
                <a:latin typeface="Arial" panose="020B0604020202020204" pitchFamily="34" charset="0"/>
                <a:cs typeface="Arial" panose="020B0604020202020204" pitchFamily="34" charset="0"/>
              </a:rPr>
              <a:t>Start reaching out to potential mentors;</a:t>
            </a:r>
          </a:p>
          <a:p>
            <a:pPr marL="457189" indent="-457189">
              <a:buFont typeface="Arial" panose="020B0604020202020204" pitchFamily="34" charset="0"/>
              <a:buChar char="•"/>
            </a:pPr>
            <a:endParaRPr lang="en-GB" sz="2133" dirty="0">
              <a:solidFill>
                <a:srgbClr val="17336F"/>
              </a:solidFill>
              <a:latin typeface="Arial" panose="020B0604020202020204" pitchFamily="34" charset="0"/>
              <a:cs typeface="Arial" panose="020B0604020202020204" pitchFamily="34" charset="0"/>
            </a:endParaRPr>
          </a:p>
          <a:p>
            <a:pPr marL="457189" indent="-457189">
              <a:buFont typeface="Arial" panose="020B0604020202020204" pitchFamily="34" charset="0"/>
              <a:buChar char="•"/>
            </a:pPr>
            <a:r>
              <a:rPr lang="en-GB" sz="2133" dirty="0">
                <a:solidFill>
                  <a:srgbClr val="17336F"/>
                </a:solidFill>
                <a:latin typeface="Arial" panose="020B0604020202020204" pitchFamily="34" charset="0"/>
                <a:cs typeface="Arial" panose="020B0604020202020204" pitchFamily="34" charset="0"/>
              </a:rPr>
              <a:t>If in doubt, get in touch with us!</a:t>
            </a:r>
            <a:endParaRPr lang="en-GB" sz="2400" dirty="0">
              <a:solidFill>
                <a:srgbClr val="17336F"/>
              </a:solidFill>
              <a:latin typeface="Arial" panose="020B0604020202020204" pitchFamily="34" charset="0"/>
              <a:cs typeface="Arial" panose="020B0604020202020204" pitchFamily="34" charset="0"/>
            </a:endParaRPr>
          </a:p>
          <a:p>
            <a:pPr marL="457189" indent="-457189">
              <a:buFont typeface="Arial" panose="020B0604020202020204" pitchFamily="34" charset="0"/>
              <a:buChar char="•"/>
            </a:pPr>
            <a:endParaRPr lang="en-GB" sz="2133" b="0" dirty="0">
              <a:solidFill>
                <a:srgbClr val="1733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04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5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F9ABF29-3E5E-2B2E-E934-D5BAD8677B02}"/>
              </a:ext>
            </a:extLst>
          </p:cNvPr>
          <p:cNvSpPr>
            <a:spLocks noGrp="1"/>
          </p:cNvSpPr>
          <p:nvPr>
            <p:ph sz="quarter" idx="10"/>
          </p:nvPr>
        </p:nvSpPr>
        <p:spPr>
          <a:xfrm>
            <a:off x="1017823" y="514017"/>
            <a:ext cx="10156352" cy="1464527"/>
          </a:xfrm>
        </p:spPr>
        <p:txBody>
          <a:bodyPr/>
          <a:lstStyle/>
          <a:p>
            <a:pPr algn="ctr">
              <a:lnSpc>
                <a:spcPct val="100000"/>
              </a:lnSpc>
              <a:spcBef>
                <a:spcPts val="0"/>
              </a:spcBef>
              <a:spcAft>
                <a:spcPts val="400"/>
              </a:spcAft>
            </a:pPr>
            <a:r>
              <a:rPr lang="en-GB" sz="8000" dirty="0"/>
              <a:t>What is career mentoring?</a:t>
            </a:r>
          </a:p>
        </p:txBody>
      </p:sp>
      <p:pic>
        <p:nvPicPr>
          <p:cNvPr id="2052" name="Picture 4" descr="Why reverse mentoring is trending in 2023 -">
            <a:extLst>
              <a:ext uri="{FF2B5EF4-FFF2-40B4-BE49-F238E27FC236}">
                <a16:creationId xmlns:a16="http://schemas.microsoft.com/office/drawing/2014/main" id="{42669366-8EDF-3893-4F60-247E1237A5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68" b="4106"/>
          <a:stretch/>
        </p:blipFill>
        <p:spPr bwMode="auto">
          <a:xfrm>
            <a:off x="3442741" y="3429000"/>
            <a:ext cx="4866807" cy="25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27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429733" y="528769"/>
            <a:ext cx="10156352" cy="914961"/>
          </a:xfrm>
        </p:spPr>
        <p:txBody>
          <a:bodyPr/>
          <a:lstStyle/>
          <a:p>
            <a:pPr>
              <a:lnSpc>
                <a:spcPct val="100000"/>
              </a:lnSpc>
              <a:spcBef>
                <a:spcPts val="0"/>
              </a:spcBef>
              <a:spcAft>
                <a:spcPts val="400"/>
              </a:spcAft>
            </a:pPr>
            <a:r>
              <a:rPr lang="en-GB"/>
              <a:t>Understanding what career mentoring is</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390073" y="610593"/>
            <a:ext cx="914961" cy="914961"/>
          </a:xfrm>
          <a:prstGeom prst="rect">
            <a:avLst/>
          </a:prstGeom>
        </p:spPr>
      </p:pic>
      <p:grpSp>
        <p:nvGrpSpPr>
          <p:cNvPr id="4" name="Group 3">
            <a:extLst>
              <a:ext uri="{FF2B5EF4-FFF2-40B4-BE49-F238E27FC236}">
                <a16:creationId xmlns:a16="http://schemas.microsoft.com/office/drawing/2014/main" id="{76ED3543-2D05-1960-5CFE-3E62344AF663}"/>
              </a:ext>
            </a:extLst>
          </p:cNvPr>
          <p:cNvGrpSpPr/>
          <p:nvPr/>
        </p:nvGrpSpPr>
        <p:grpSpPr>
          <a:xfrm>
            <a:off x="1653441" y="1604041"/>
            <a:ext cx="4943912" cy="3340695"/>
            <a:chOff x="681616" y="-34244"/>
            <a:chExt cx="3070126" cy="1533505"/>
          </a:xfrm>
        </p:grpSpPr>
        <p:sp>
          <p:nvSpPr>
            <p:cNvPr id="5" name="Rectangle 4">
              <a:extLst>
                <a:ext uri="{FF2B5EF4-FFF2-40B4-BE49-F238E27FC236}">
                  <a16:creationId xmlns:a16="http://schemas.microsoft.com/office/drawing/2014/main" id="{8BD49C13-5D76-DA4F-B5ED-40ACA3902BC1}"/>
                </a:ext>
              </a:extLst>
            </p:cNvPr>
            <p:cNvSpPr/>
            <p:nvPr/>
          </p:nvSpPr>
          <p:spPr>
            <a:xfrm>
              <a:off x="681616" y="79"/>
              <a:ext cx="3070126" cy="1499182"/>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GB" sz="2400"/>
            </a:p>
          </p:txBody>
        </p:sp>
        <p:sp>
          <p:nvSpPr>
            <p:cNvPr id="6" name="TextBox 5">
              <a:extLst>
                <a:ext uri="{FF2B5EF4-FFF2-40B4-BE49-F238E27FC236}">
                  <a16:creationId xmlns:a16="http://schemas.microsoft.com/office/drawing/2014/main" id="{80051FD0-F2BA-0EE8-51CD-2312E2B32774}"/>
                </a:ext>
              </a:extLst>
            </p:cNvPr>
            <p:cNvSpPr txBox="1"/>
            <p:nvPr/>
          </p:nvSpPr>
          <p:spPr>
            <a:xfrm>
              <a:off x="681616" y="-34244"/>
              <a:ext cx="3070126" cy="1533505"/>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algn="ctr" defTabSz="948243">
                <a:spcBef>
                  <a:spcPct val="0"/>
                </a:spcBef>
                <a:spcAft>
                  <a:spcPct val="35000"/>
                </a:spcAft>
              </a:pPr>
              <a:r>
                <a:rPr lang="en-GB" sz="2133">
                  <a:ea typeface="Calibri" panose="020F0502020204030204" pitchFamily="34" charset="0"/>
                  <a:cs typeface="Times New Roman" panose="02020603050405020304" pitchFamily="18" charset="0"/>
                </a:rPr>
                <a:t>Career mentoring is a positive developmental partnership allowing you to receive advice and guidance from a working professional, with the primary goal of growing your own professional knowledge, awareness, and networks.</a:t>
              </a:r>
              <a:endParaRPr lang="en-US" sz="2133"/>
            </a:p>
          </p:txBody>
        </p:sp>
      </p:grpSp>
      <p:pic>
        <p:nvPicPr>
          <p:cNvPr id="8202" name="Picture 10" descr="5 Ways to Use Mentoring to Create an Inclusive Workplace">
            <a:extLst>
              <a:ext uri="{FF2B5EF4-FFF2-40B4-BE49-F238E27FC236}">
                <a16:creationId xmlns:a16="http://schemas.microsoft.com/office/drawing/2014/main" id="{8BB3BFA8-FED3-F118-0F72-88598D54E7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1870"/>
          <a:stretch/>
        </p:blipFill>
        <p:spPr bwMode="auto">
          <a:xfrm>
            <a:off x="6716164" y="1678812"/>
            <a:ext cx="4536269" cy="326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47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520877" y="349862"/>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3200" dirty="0">
                <a:latin typeface="Aptos" panose="020B0004020202020204" pitchFamily="34" charset="0"/>
              </a:rPr>
              <a:t>Career mentoring is…</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514773" y="275092"/>
            <a:ext cx="914961" cy="914961"/>
          </a:xfrm>
          <a:prstGeom prst="rect">
            <a:avLst/>
          </a:prstGeom>
        </p:spPr>
      </p:pic>
      <p:graphicFrame>
        <p:nvGraphicFramePr>
          <p:cNvPr id="3" name="Diagram 2"/>
          <p:cNvGraphicFramePr/>
          <p:nvPr/>
        </p:nvGraphicFramePr>
        <p:xfrm>
          <a:off x="952501" y="1272345"/>
          <a:ext cx="10337799" cy="4331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014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429733" y="528769"/>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3200" dirty="0">
                <a:latin typeface="Aptos" panose="020B0004020202020204" pitchFamily="34" charset="0"/>
              </a:rPr>
              <a:t>Career mentoring is not…</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2"/>
          <a:stretch>
            <a:fillRect/>
          </a:stretch>
        </p:blipFill>
        <p:spPr>
          <a:xfrm>
            <a:off x="423629" y="453998"/>
            <a:ext cx="914961" cy="914961"/>
          </a:xfrm>
          <a:prstGeom prst="rect">
            <a:avLst/>
          </a:prstGeom>
        </p:spPr>
      </p:pic>
      <p:graphicFrame>
        <p:nvGraphicFramePr>
          <p:cNvPr id="4" name="Diagram 3"/>
          <p:cNvGraphicFramePr/>
          <p:nvPr/>
        </p:nvGraphicFramePr>
        <p:xfrm>
          <a:off x="998583" y="1368959"/>
          <a:ext cx="10680941" cy="388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30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600FE4-5E33-777A-9492-3444CFBDEDF4}"/>
              </a:ext>
            </a:extLst>
          </p:cNvPr>
          <p:cNvSpPr>
            <a:spLocks noGrp="1"/>
          </p:cNvSpPr>
          <p:nvPr>
            <p:ph sz="quarter" idx="10"/>
          </p:nvPr>
        </p:nvSpPr>
        <p:spPr>
          <a:xfrm>
            <a:off x="1659030" y="387278"/>
            <a:ext cx="7576768" cy="702761"/>
          </a:xfrm>
        </p:spPr>
        <p:txBody>
          <a:bodyPr/>
          <a:lstStyle/>
          <a:p>
            <a:r>
              <a:rPr lang="en-GB" dirty="0">
                <a:latin typeface="Aptos" panose="020B0004020202020204" pitchFamily="34" charset="0"/>
              </a:rPr>
              <a:t>Is mentoring the same as coaching? </a:t>
            </a:r>
          </a:p>
        </p:txBody>
      </p:sp>
      <p:pic>
        <p:nvPicPr>
          <p:cNvPr id="4" name="Picture 3" descr="Icon&#10;&#10;Description automatically generated">
            <a:extLst>
              <a:ext uri="{FF2B5EF4-FFF2-40B4-BE49-F238E27FC236}">
                <a16:creationId xmlns:a16="http://schemas.microsoft.com/office/drawing/2014/main" id="{0DDC17B5-803D-E339-AF24-148F770D099D}"/>
              </a:ext>
            </a:extLst>
          </p:cNvPr>
          <p:cNvPicPr>
            <a:picLocks noChangeAspect="1"/>
          </p:cNvPicPr>
          <p:nvPr/>
        </p:nvPicPr>
        <p:blipFill>
          <a:blip r:embed="rId2"/>
          <a:stretch>
            <a:fillRect/>
          </a:stretch>
        </p:blipFill>
        <p:spPr>
          <a:xfrm>
            <a:off x="455527" y="281179"/>
            <a:ext cx="914961" cy="914961"/>
          </a:xfrm>
          <a:prstGeom prst="rect">
            <a:avLst/>
          </a:prstGeom>
        </p:spPr>
      </p:pic>
      <p:sp>
        <p:nvSpPr>
          <p:cNvPr id="5" name="Rectangle 4">
            <a:extLst>
              <a:ext uri="{FF2B5EF4-FFF2-40B4-BE49-F238E27FC236}">
                <a16:creationId xmlns:a16="http://schemas.microsoft.com/office/drawing/2014/main" id="{5CE2676A-7B80-69F7-AA2B-10B3C72E3C10}"/>
              </a:ext>
            </a:extLst>
          </p:cNvPr>
          <p:cNvSpPr/>
          <p:nvPr/>
        </p:nvSpPr>
        <p:spPr>
          <a:xfrm>
            <a:off x="661529" y="1351167"/>
            <a:ext cx="3892628" cy="3414823"/>
          </a:xfrm>
          <a:prstGeom prst="rect">
            <a:avLst/>
          </a:prstGeom>
          <a:solidFill>
            <a:schemeClr val="tx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GB" sz="2800" b="1" dirty="0">
                <a:latin typeface="Aptos" panose="020B0004020202020204" pitchFamily="34" charset="0"/>
              </a:rPr>
              <a:t>Coaching</a:t>
            </a:r>
          </a:p>
          <a:p>
            <a:pPr marL="457200" indent="-457200">
              <a:buFont typeface="+mj-lt"/>
              <a:buAutoNum type="arabicPeriod"/>
            </a:pPr>
            <a:r>
              <a:rPr lang="en-GB" sz="2000" dirty="0">
                <a:latin typeface="Aptos" panose="020B0004020202020204" pitchFamily="34" charset="0"/>
              </a:rPr>
              <a:t>Shorter-term</a:t>
            </a:r>
          </a:p>
          <a:p>
            <a:pPr marL="457200" indent="-457200">
              <a:buFont typeface="+mj-lt"/>
              <a:buAutoNum type="arabicPeriod"/>
            </a:pPr>
            <a:r>
              <a:rPr lang="en-GB" sz="2000" dirty="0">
                <a:latin typeface="Aptos" panose="020B0004020202020204" pitchFamily="34" charset="0"/>
              </a:rPr>
              <a:t>Moderately close relationship </a:t>
            </a:r>
          </a:p>
          <a:p>
            <a:pPr marL="457200" indent="-457200">
              <a:buFont typeface="+mj-lt"/>
              <a:buAutoNum type="arabicPeriod"/>
            </a:pPr>
            <a:r>
              <a:rPr lang="en-GB" sz="2000" dirty="0">
                <a:latin typeface="Aptos" panose="020B0004020202020204" pitchFamily="34" charset="0"/>
              </a:rPr>
              <a:t>Focusing on: </a:t>
            </a:r>
          </a:p>
          <a:p>
            <a:pPr marL="285750" indent="-285750">
              <a:buFont typeface="Arial" panose="020B0604020202020204" pitchFamily="34" charset="0"/>
              <a:buChar char="•"/>
            </a:pPr>
            <a:r>
              <a:rPr lang="en-GB" sz="2000" dirty="0">
                <a:latin typeface="Aptos" panose="020B0004020202020204" pitchFamily="34" charset="0"/>
              </a:rPr>
              <a:t>Skills – Knowledge</a:t>
            </a:r>
          </a:p>
          <a:p>
            <a:pPr marL="285750" indent="-285750">
              <a:buFont typeface="Arial" panose="020B0604020202020204" pitchFamily="34" charset="0"/>
              <a:buChar char="•"/>
            </a:pPr>
            <a:r>
              <a:rPr lang="en-GB" sz="2000" dirty="0">
                <a:latin typeface="Aptos" panose="020B0004020202020204" pitchFamily="34" charset="0"/>
              </a:rPr>
              <a:t>Competences</a:t>
            </a:r>
          </a:p>
          <a:p>
            <a:pPr marL="285750" indent="-285750">
              <a:buFont typeface="Arial" panose="020B0604020202020204" pitchFamily="34" charset="0"/>
              <a:buChar char="•"/>
            </a:pPr>
            <a:r>
              <a:rPr lang="en-GB" sz="2000" dirty="0">
                <a:latin typeface="Aptos" panose="020B0004020202020204" pitchFamily="34" charset="0"/>
              </a:rPr>
              <a:t>Task – Goals Oriented </a:t>
            </a:r>
          </a:p>
          <a:p>
            <a:pPr marL="285750" indent="-285750">
              <a:buFont typeface="Arial" panose="020B0604020202020204" pitchFamily="34" charset="0"/>
              <a:buChar char="•"/>
            </a:pPr>
            <a:r>
              <a:rPr lang="en-GB" sz="2000" dirty="0">
                <a:latin typeface="Aptos" panose="020B0004020202020204" pitchFamily="34" charset="0"/>
              </a:rPr>
              <a:t>Aim at performances </a:t>
            </a:r>
          </a:p>
          <a:p>
            <a:endParaRPr lang="en-GB" sz="2000" dirty="0">
              <a:latin typeface="Aptos" panose="020B0004020202020204" pitchFamily="34" charset="0"/>
            </a:endParaRPr>
          </a:p>
          <a:p>
            <a:pPr algn="ctr"/>
            <a:r>
              <a:rPr lang="en-GB" sz="2400" b="1" dirty="0">
                <a:latin typeface="Aptos" panose="020B0004020202020204" pitchFamily="34" charset="0"/>
              </a:rPr>
              <a:t>Destination</a:t>
            </a:r>
          </a:p>
          <a:p>
            <a:pPr marL="285750" indent="-285750">
              <a:buFont typeface="Arial" panose="020B0604020202020204" pitchFamily="34" charset="0"/>
              <a:buChar char="•"/>
            </a:pPr>
            <a:endParaRPr lang="en-GB" dirty="0"/>
          </a:p>
        </p:txBody>
      </p:sp>
      <p:sp>
        <p:nvSpPr>
          <p:cNvPr id="7" name="Rectangle 6">
            <a:extLst>
              <a:ext uri="{FF2B5EF4-FFF2-40B4-BE49-F238E27FC236}">
                <a16:creationId xmlns:a16="http://schemas.microsoft.com/office/drawing/2014/main" id="{A4E30B5E-1322-7B7D-3FF4-E3766F5A47F8}"/>
              </a:ext>
            </a:extLst>
          </p:cNvPr>
          <p:cNvSpPr/>
          <p:nvPr/>
        </p:nvSpPr>
        <p:spPr>
          <a:xfrm>
            <a:off x="7418715" y="1351166"/>
            <a:ext cx="3892628" cy="3414823"/>
          </a:xfrm>
          <a:prstGeom prst="rect">
            <a:avLst/>
          </a:prstGeom>
          <a:solidFill>
            <a:schemeClr val="tx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r"/>
            <a:r>
              <a:rPr lang="en-GB" sz="2800" b="1" dirty="0">
                <a:latin typeface="Aptos" panose="020B0004020202020204" pitchFamily="34" charset="0"/>
              </a:rPr>
              <a:t>Mentoring </a:t>
            </a:r>
          </a:p>
          <a:p>
            <a:pPr marL="457200" indent="-457200">
              <a:buFont typeface="+mj-lt"/>
              <a:buAutoNum type="arabicPeriod"/>
            </a:pPr>
            <a:r>
              <a:rPr lang="en-GB" sz="2000" dirty="0">
                <a:latin typeface="Aptos" panose="020B0004020202020204" pitchFamily="34" charset="0"/>
              </a:rPr>
              <a:t>Longer-term</a:t>
            </a:r>
          </a:p>
          <a:p>
            <a:pPr marL="457200" indent="-457200">
              <a:buFont typeface="+mj-lt"/>
              <a:buAutoNum type="arabicPeriod"/>
            </a:pPr>
            <a:r>
              <a:rPr lang="en-GB" sz="2000" dirty="0">
                <a:latin typeface="Aptos" panose="020B0004020202020204" pitchFamily="34" charset="0"/>
              </a:rPr>
              <a:t>Relatively close relationship </a:t>
            </a:r>
          </a:p>
          <a:p>
            <a:pPr marL="457200" indent="-457200">
              <a:buFont typeface="+mj-lt"/>
              <a:buAutoNum type="arabicPeriod"/>
            </a:pPr>
            <a:r>
              <a:rPr lang="en-GB" sz="2000" dirty="0">
                <a:latin typeface="Aptos" panose="020B0004020202020204" pitchFamily="34" charset="0"/>
              </a:rPr>
              <a:t>Focusing on: </a:t>
            </a:r>
          </a:p>
          <a:p>
            <a:pPr marL="285750" indent="-285750">
              <a:buFont typeface="Arial" panose="020B0604020202020204" pitchFamily="34" charset="0"/>
              <a:buChar char="•"/>
            </a:pPr>
            <a:r>
              <a:rPr lang="en-GB" sz="2000" dirty="0">
                <a:latin typeface="Aptos" panose="020B0004020202020204" pitchFamily="34" charset="0"/>
              </a:rPr>
              <a:t>Building Capability </a:t>
            </a:r>
          </a:p>
          <a:p>
            <a:pPr marL="285750" indent="-285750">
              <a:buFont typeface="Arial" panose="020B0604020202020204" pitchFamily="34" charset="0"/>
              <a:buChar char="•"/>
            </a:pPr>
            <a:r>
              <a:rPr lang="en-GB" sz="2000" dirty="0">
                <a:latin typeface="Aptos" panose="020B0004020202020204" pitchFamily="34" charset="0"/>
              </a:rPr>
              <a:t>Developing own wisdom</a:t>
            </a:r>
          </a:p>
          <a:p>
            <a:pPr marL="285750" indent="-285750">
              <a:buFont typeface="Arial" panose="020B0604020202020204" pitchFamily="34" charset="0"/>
              <a:buChar char="•"/>
            </a:pPr>
            <a:r>
              <a:rPr lang="en-GB" sz="2000" dirty="0">
                <a:latin typeface="Aptos" panose="020B0004020202020204" pitchFamily="34" charset="0"/>
              </a:rPr>
              <a:t>Broadening horizons &amp; perspective </a:t>
            </a:r>
          </a:p>
          <a:p>
            <a:pPr marL="285750" indent="-285750">
              <a:buFont typeface="Arial" panose="020B0604020202020204" pitchFamily="34" charset="0"/>
              <a:buChar char="•"/>
            </a:pPr>
            <a:endParaRPr lang="en-GB" sz="2000" dirty="0">
              <a:latin typeface="Aptos" panose="020B0004020202020204" pitchFamily="34" charset="0"/>
            </a:endParaRPr>
          </a:p>
          <a:p>
            <a:pPr algn="ctr"/>
            <a:r>
              <a:rPr lang="en-GB" sz="2400" b="1" dirty="0">
                <a:latin typeface="Aptos" panose="020B0004020202020204" pitchFamily="34" charset="0"/>
              </a:rPr>
              <a:t>Journey</a:t>
            </a:r>
          </a:p>
          <a:p>
            <a:pPr marL="285750" indent="-285750">
              <a:buFont typeface="Arial" panose="020B0604020202020204" pitchFamily="34" charset="0"/>
              <a:buChar char="•"/>
            </a:pPr>
            <a:endParaRPr lang="en-GB" dirty="0"/>
          </a:p>
        </p:txBody>
      </p:sp>
      <p:sp>
        <p:nvSpPr>
          <p:cNvPr id="12" name="Arrow: Left-Right 11">
            <a:extLst>
              <a:ext uri="{FF2B5EF4-FFF2-40B4-BE49-F238E27FC236}">
                <a16:creationId xmlns:a16="http://schemas.microsoft.com/office/drawing/2014/main" id="{C16B8003-70A4-E033-C2AD-9149C33C3698}"/>
              </a:ext>
            </a:extLst>
          </p:cNvPr>
          <p:cNvSpPr/>
          <p:nvPr/>
        </p:nvSpPr>
        <p:spPr>
          <a:xfrm flipV="1">
            <a:off x="4678540" y="2593493"/>
            <a:ext cx="2615792" cy="46508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FB3243-431B-74DF-EF51-449A3B8A4FD8}"/>
              </a:ext>
            </a:extLst>
          </p:cNvPr>
          <p:cNvSpPr txBox="1"/>
          <p:nvPr/>
        </p:nvSpPr>
        <p:spPr>
          <a:xfrm>
            <a:off x="1026543" y="5306778"/>
            <a:ext cx="10138914" cy="400110"/>
          </a:xfrm>
          <a:prstGeom prst="rect">
            <a:avLst/>
          </a:prstGeom>
          <a:noFill/>
        </p:spPr>
        <p:txBody>
          <a:bodyPr wrap="square" rtlCol="0">
            <a:spAutoFit/>
          </a:bodyPr>
          <a:lstStyle/>
          <a:p>
            <a:pPr algn="ctr"/>
            <a:r>
              <a:rPr lang="en-GB" sz="2000" dirty="0">
                <a:latin typeface="Aptos" panose="020B0004020202020204" pitchFamily="34" charset="0"/>
              </a:rPr>
              <a:t>Both follow a process of </a:t>
            </a:r>
            <a:r>
              <a:rPr lang="en-GB" sz="2000" b="1" dirty="0">
                <a:latin typeface="Aptos" panose="020B0004020202020204" pitchFamily="34" charset="0"/>
              </a:rPr>
              <a:t>development for one individual </a:t>
            </a:r>
            <a:r>
              <a:rPr lang="en-GB" sz="2000" dirty="0">
                <a:latin typeface="Aptos" panose="020B0004020202020204" pitchFamily="34" charset="0"/>
              </a:rPr>
              <a:t>which is supportive and positive</a:t>
            </a:r>
          </a:p>
        </p:txBody>
      </p:sp>
    </p:spTree>
    <p:extLst>
      <p:ext uri="{BB962C8B-B14F-4D97-AF65-F5344CB8AC3E}">
        <p14:creationId xmlns:p14="http://schemas.microsoft.com/office/powerpoint/2010/main" val="313831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D1C43-3C32-4118-A7E0-EE371CE878B7}"/>
              </a:ext>
            </a:extLst>
          </p:cNvPr>
          <p:cNvSpPr>
            <a:spLocks noGrp="1"/>
          </p:cNvSpPr>
          <p:nvPr>
            <p:ph sz="quarter" idx="10"/>
          </p:nvPr>
        </p:nvSpPr>
        <p:spPr>
          <a:xfrm>
            <a:off x="1429733" y="528769"/>
            <a:ext cx="10156352" cy="914961"/>
          </a:xfrm>
        </p:spPr>
        <p:txBody>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nSpc>
                <a:spcPct val="100000"/>
              </a:lnSpc>
              <a:spcBef>
                <a:spcPts val="0"/>
              </a:spcBef>
              <a:spcAft>
                <a:spcPts val="400"/>
              </a:spcAft>
            </a:pPr>
            <a:r>
              <a:rPr lang="en-GB" sz="3600" dirty="0">
                <a:latin typeface="Aptos" panose="020B0004020202020204" pitchFamily="34" charset="0"/>
              </a:rPr>
              <a:t>Identifying your needs</a:t>
            </a:r>
          </a:p>
        </p:txBody>
      </p:sp>
      <p:pic>
        <p:nvPicPr>
          <p:cNvPr id="7" name="Picture 6" descr="Icon&#10;&#10;Description automatically generated">
            <a:extLst>
              <a:ext uri="{FF2B5EF4-FFF2-40B4-BE49-F238E27FC236}">
                <a16:creationId xmlns:a16="http://schemas.microsoft.com/office/drawing/2014/main" id="{01847399-C6FA-43A2-98A8-E649E5682CC8}"/>
              </a:ext>
            </a:extLst>
          </p:cNvPr>
          <p:cNvPicPr>
            <a:picLocks noChangeAspect="1"/>
          </p:cNvPicPr>
          <p:nvPr/>
        </p:nvPicPr>
        <p:blipFill>
          <a:blip r:embed="rId3"/>
          <a:stretch>
            <a:fillRect/>
          </a:stretch>
        </p:blipFill>
        <p:spPr>
          <a:xfrm>
            <a:off x="423629" y="453998"/>
            <a:ext cx="914961" cy="914961"/>
          </a:xfrm>
          <a:prstGeom prst="rect">
            <a:avLst/>
          </a:prstGeom>
        </p:spPr>
      </p:pic>
      <p:pic>
        <p:nvPicPr>
          <p:cNvPr id="22"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516" y="1100511"/>
            <a:ext cx="6160915" cy="471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251270"/>
      </p:ext>
    </p:extLst>
  </p:cSld>
  <p:clrMapOvr>
    <a:masterClrMapping/>
  </p:clrMapOvr>
</p:sld>
</file>

<file path=ppt/theme/theme1.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223</TotalTime>
  <Words>2155</Words>
  <Application>Microsoft Office PowerPoint</Application>
  <PresentationFormat>Widescreen</PresentationFormat>
  <Paragraphs>247</Paragraphs>
  <Slides>37</Slides>
  <Notes>20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37</vt:i4>
      </vt:variant>
    </vt:vector>
  </HeadingPairs>
  <TitlesOfParts>
    <vt:vector size="49" baseType="lpstr">
      <vt:lpstr>4 Text</vt:lpstr>
      <vt:lpstr>Aptos</vt:lpstr>
      <vt:lpstr>Arial</vt:lpstr>
      <vt:lpstr>Calibri</vt:lpstr>
      <vt:lpstr>Calibri Light</vt:lpstr>
      <vt:lpstr>Channel 4 Chadwick</vt:lpstr>
      <vt:lpstr>Segoe UI</vt:lpstr>
      <vt:lpstr>1_Custom Design</vt:lpstr>
      <vt:lpstr>2_Custom Design</vt:lpstr>
      <vt:lpstr>Office Theme</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Linh Diep</dc:creator>
  <cp:lastModifiedBy>Linh Diep</cp:lastModifiedBy>
  <cp:revision>1</cp:revision>
  <dcterms:created xsi:type="dcterms:W3CDTF">2024-09-18T11:58:29Z</dcterms:created>
  <dcterms:modified xsi:type="dcterms:W3CDTF">2024-10-01T14:34:34Z</dcterms:modified>
</cp:coreProperties>
</file>