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5" r:id="rId4"/>
    <p:sldId id="283" r:id="rId5"/>
    <p:sldId id="284" r:id="rId6"/>
    <p:sldId id="285" r:id="rId7"/>
    <p:sldId id="286" r:id="rId8"/>
    <p:sldId id="287" r:id="rId9"/>
    <p:sldId id="262" r:id="rId10"/>
    <p:sldId id="260" r:id="rId11"/>
    <p:sldId id="281" r:id="rId12"/>
    <p:sldId id="282" r:id="rId13"/>
    <p:sldId id="273" r:id="rId14"/>
    <p:sldId id="268" r:id="rId15"/>
    <p:sldId id="269" r:id="rId16"/>
    <p:sldId id="270" r:id="rId17"/>
    <p:sldId id="267" r:id="rId18"/>
    <p:sldId id="277" r:id="rId19"/>
    <p:sldId id="278" r:id="rId20"/>
    <p:sldId id="279" r:id="rId21"/>
    <p:sldId id="271" r:id="rId22"/>
    <p:sldId id="274" r:id="rId23"/>
    <p:sldId id="265" r:id="rId24"/>
    <p:sldId id="280" r:id="rId25"/>
    <p:sldId id="290" r:id="rId26"/>
    <p:sldId id="257" r:id="rId27"/>
    <p:sldId id="259" r:id="rId28"/>
    <p:sldId id="258" r:id="rId29"/>
    <p:sldId id="264" r:id="rId30"/>
    <p:sldId id="263" r:id="rId31"/>
    <p:sldId id="261" r:id="rId32"/>
    <p:sldId id="266"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328"/>
  </p:normalViewPr>
  <p:slideViewPr>
    <p:cSldViewPr snapToGrid="0" snapToObjects="1">
      <p:cViewPr varScale="1">
        <p:scale>
          <a:sx n="75" d="100"/>
          <a:sy n="75"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A5FD-5A25-7B4B-A6FC-4E5889104E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969990-C18F-624D-BD6B-2CC8127F7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4B614A-6B08-E847-9A95-3018EA6916EE}"/>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5" name="Footer Placeholder 4">
            <a:extLst>
              <a:ext uri="{FF2B5EF4-FFF2-40B4-BE49-F238E27FC236}">
                <a16:creationId xmlns:a16="http://schemas.microsoft.com/office/drawing/2014/main" id="{5E31F4A4-E532-5342-BD47-A938E5C02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510C5-508C-594B-B8EE-DBFFD6E7FD23}"/>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243581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4676-F5BF-C542-A032-E0D95DA6D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E52E04-87D1-A345-9FA0-2465317587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BE504-497E-7E4A-BBDA-49D97D82ECC5}"/>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5" name="Footer Placeholder 4">
            <a:extLst>
              <a:ext uri="{FF2B5EF4-FFF2-40B4-BE49-F238E27FC236}">
                <a16:creationId xmlns:a16="http://schemas.microsoft.com/office/drawing/2014/main" id="{FAE4F5FF-5789-6E47-BCE2-8D234EABB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1B399-ED45-2141-A1FD-7CF82D907801}"/>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334417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23946-D973-7340-AB66-52BE81B87B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4F7BF6-3FAE-894A-A0EB-E67B329E53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4BE2A-26B5-5845-9903-BEDE5AA9E4EA}"/>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5" name="Footer Placeholder 4">
            <a:extLst>
              <a:ext uri="{FF2B5EF4-FFF2-40B4-BE49-F238E27FC236}">
                <a16:creationId xmlns:a16="http://schemas.microsoft.com/office/drawing/2014/main" id="{BF77CC19-D929-3246-AC3B-DC065F865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4A897-58BC-1D46-AA33-1127057AAFCD}"/>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57648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D328-AB4E-DF4B-BD8E-4A0F72441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AD857-0CAB-E642-AFCE-7237DC9EFB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D1E7D-D465-0740-A111-9FD2EE05B9DD}"/>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5" name="Footer Placeholder 4">
            <a:extLst>
              <a:ext uri="{FF2B5EF4-FFF2-40B4-BE49-F238E27FC236}">
                <a16:creationId xmlns:a16="http://schemas.microsoft.com/office/drawing/2014/main" id="{04EEB0DC-EBA7-6640-9DAC-A3519223C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9170E-5CFD-6642-8892-FB50121EEB63}"/>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35190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7317-E3C2-1E48-87A1-CA9B6F7A5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7DA47A-3A94-6347-AA4F-7E298E764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C0EBA3-3B94-9846-9F9B-18CEE7BFF3B8}"/>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5" name="Footer Placeholder 4">
            <a:extLst>
              <a:ext uri="{FF2B5EF4-FFF2-40B4-BE49-F238E27FC236}">
                <a16:creationId xmlns:a16="http://schemas.microsoft.com/office/drawing/2014/main" id="{F23EB654-C357-EB40-A0C4-214BCA04F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7974F-5B3A-ED4F-BE20-64F313681B06}"/>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65108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871D-328D-9A48-BB1A-EF0182E0D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27DCB-697C-0746-B4A4-EB6C392016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1AA37-A6B8-C847-9212-30B3DD57BA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17117-338D-E441-B83E-77DED4E1B39A}"/>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6" name="Footer Placeholder 5">
            <a:extLst>
              <a:ext uri="{FF2B5EF4-FFF2-40B4-BE49-F238E27FC236}">
                <a16:creationId xmlns:a16="http://schemas.microsoft.com/office/drawing/2014/main" id="{9F6C4406-B4CF-DB40-9057-9F5712D64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B5449-F8B0-9A47-8437-FBFB5AB18991}"/>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417626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108-9D7E-924B-A1CB-C52F0335DB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D3C85-5586-6245-9C50-3009DDAFA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61AED6-9017-8049-AF37-3A2B3BB3EC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34AEF-5E23-8F4D-B8D8-D52973AAA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4D7FA5-80A0-254C-86E7-1DF1176D2E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5F07B-2B9E-5B45-AE9C-7873576A96E2}"/>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8" name="Footer Placeholder 7">
            <a:extLst>
              <a:ext uri="{FF2B5EF4-FFF2-40B4-BE49-F238E27FC236}">
                <a16:creationId xmlns:a16="http://schemas.microsoft.com/office/drawing/2014/main" id="{C56DDA00-10DD-B34F-BD03-A825104E65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E533B-BEAD-9C4F-B39A-84D47EDEF783}"/>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426518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4E75-1C46-7C44-A892-9D4A1CEB96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6F4A39-912A-024F-BBA5-B6D4DEFE5F74}"/>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4" name="Footer Placeholder 3">
            <a:extLst>
              <a:ext uri="{FF2B5EF4-FFF2-40B4-BE49-F238E27FC236}">
                <a16:creationId xmlns:a16="http://schemas.microsoft.com/office/drawing/2014/main" id="{F553E2FC-B44B-0E4E-BE0A-F1971F4F5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77F59-9F86-A24F-BC99-6441361BDAF1}"/>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416108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5BD05-2A4A-2E44-9FC5-D33ED8451B07}"/>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3" name="Footer Placeholder 2">
            <a:extLst>
              <a:ext uri="{FF2B5EF4-FFF2-40B4-BE49-F238E27FC236}">
                <a16:creationId xmlns:a16="http://schemas.microsoft.com/office/drawing/2014/main" id="{40F1749E-F1CA-ED48-AD4A-579925BC0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7E2A8B-527A-F743-A3C7-D9E1C5668FC0}"/>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368406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FC67-0AE7-674D-8A6F-4C89CEE28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159936-4387-7241-9C6D-6DF8FBCBB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D903B-C1BE-4241-A790-CC7A985FB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10E633-E1EC-E74A-96BE-1A876637D3E6}"/>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6" name="Footer Placeholder 5">
            <a:extLst>
              <a:ext uri="{FF2B5EF4-FFF2-40B4-BE49-F238E27FC236}">
                <a16:creationId xmlns:a16="http://schemas.microsoft.com/office/drawing/2014/main" id="{B9FA124E-C75F-D647-A0A1-A48A4B674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5F2C3-CF82-E841-AFE8-567A63099E34}"/>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294287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B855-7E77-924B-9E05-C71AE0843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593505-64F4-4D40-8A1C-7867522A1F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59C73-8EF6-AE40-9D6A-61FE6D9B7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015169-1CAA-7048-8F5F-3FF5CD0C7269}"/>
              </a:ext>
            </a:extLst>
          </p:cNvPr>
          <p:cNvSpPr>
            <a:spLocks noGrp="1"/>
          </p:cNvSpPr>
          <p:nvPr>
            <p:ph type="dt" sz="half" idx="10"/>
          </p:nvPr>
        </p:nvSpPr>
        <p:spPr/>
        <p:txBody>
          <a:bodyPr/>
          <a:lstStyle/>
          <a:p>
            <a:fld id="{CF941934-8E23-734B-BF86-FC54B3BD6F94}" type="datetimeFigureOut">
              <a:rPr lang="en-US" smtClean="0"/>
              <a:t>9/18/19</a:t>
            </a:fld>
            <a:endParaRPr lang="en-US"/>
          </a:p>
        </p:txBody>
      </p:sp>
      <p:sp>
        <p:nvSpPr>
          <p:cNvPr id="6" name="Footer Placeholder 5">
            <a:extLst>
              <a:ext uri="{FF2B5EF4-FFF2-40B4-BE49-F238E27FC236}">
                <a16:creationId xmlns:a16="http://schemas.microsoft.com/office/drawing/2014/main" id="{2EEF0CA0-8840-534A-ABA7-FFEC26E9A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CB1D8-813B-E44A-8FE6-439F021C4403}"/>
              </a:ext>
            </a:extLst>
          </p:cNvPr>
          <p:cNvSpPr>
            <a:spLocks noGrp="1"/>
          </p:cNvSpPr>
          <p:nvPr>
            <p:ph type="sldNum" sz="quarter" idx="12"/>
          </p:nvPr>
        </p:nvSpPr>
        <p:spPr/>
        <p:txBody>
          <a:bodyPr/>
          <a:lstStyle/>
          <a:p>
            <a:fld id="{966AD067-3676-3A4E-8DCB-7A89DEE0AF65}" type="slidenum">
              <a:rPr lang="en-US" smtClean="0"/>
              <a:t>‹#›</a:t>
            </a:fld>
            <a:endParaRPr lang="en-US"/>
          </a:p>
        </p:txBody>
      </p:sp>
    </p:spTree>
    <p:extLst>
      <p:ext uri="{BB962C8B-B14F-4D97-AF65-F5344CB8AC3E}">
        <p14:creationId xmlns:p14="http://schemas.microsoft.com/office/powerpoint/2010/main" val="220077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3C291-E4B7-5040-BC98-6AD26A27C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EF53-8257-E44C-8EC0-7F94C7667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A30DB-7F3F-6045-BB48-F70F84D79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41934-8E23-734B-BF86-FC54B3BD6F94}" type="datetimeFigureOut">
              <a:rPr lang="en-US" smtClean="0"/>
              <a:t>9/18/19</a:t>
            </a:fld>
            <a:endParaRPr lang="en-US"/>
          </a:p>
        </p:txBody>
      </p:sp>
      <p:sp>
        <p:nvSpPr>
          <p:cNvPr id="5" name="Footer Placeholder 4">
            <a:extLst>
              <a:ext uri="{FF2B5EF4-FFF2-40B4-BE49-F238E27FC236}">
                <a16:creationId xmlns:a16="http://schemas.microsoft.com/office/drawing/2014/main" id="{55A70FD2-5733-2D48-A219-39622AEF5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7E4927-3D88-464E-B063-8F885F6E0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AD067-3676-3A4E-8DCB-7A89DEE0AF65}" type="slidenum">
              <a:rPr lang="en-US" smtClean="0"/>
              <a:t>‹#›</a:t>
            </a:fld>
            <a:endParaRPr lang="en-US"/>
          </a:p>
        </p:txBody>
      </p:sp>
    </p:spTree>
    <p:extLst>
      <p:ext uri="{BB962C8B-B14F-4D97-AF65-F5344CB8AC3E}">
        <p14:creationId xmlns:p14="http://schemas.microsoft.com/office/powerpoint/2010/main" val="425287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C829-C4B3-2944-80FC-C27B7F4AE82C}"/>
              </a:ext>
            </a:extLst>
          </p:cNvPr>
          <p:cNvSpPr>
            <a:spLocks noGrp="1"/>
          </p:cNvSpPr>
          <p:nvPr>
            <p:ph type="ctrTitle"/>
          </p:nvPr>
        </p:nvSpPr>
        <p:spPr/>
        <p:txBody>
          <a:bodyPr/>
          <a:lstStyle/>
          <a:p>
            <a:r>
              <a:rPr lang="en-US" dirty="0"/>
              <a:t>Russian Contemporary Short Stories</a:t>
            </a:r>
          </a:p>
        </p:txBody>
      </p:sp>
      <p:sp>
        <p:nvSpPr>
          <p:cNvPr id="3" name="Subtitle 2">
            <a:extLst>
              <a:ext uri="{FF2B5EF4-FFF2-40B4-BE49-F238E27FC236}">
                <a16:creationId xmlns:a16="http://schemas.microsoft.com/office/drawing/2014/main" id="{0CEE648F-5711-2947-9091-C24FC5B8F4AA}"/>
              </a:ext>
            </a:extLst>
          </p:cNvPr>
          <p:cNvSpPr>
            <a:spLocks noGrp="1"/>
          </p:cNvSpPr>
          <p:nvPr>
            <p:ph type="subTitle" idx="1"/>
          </p:nvPr>
        </p:nvSpPr>
        <p:spPr/>
        <p:txBody>
          <a:bodyPr>
            <a:normAutofit/>
          </a:bodyPr>
          <a:lstStyle/>
          <a:p>
            <a:r>
              <a:rPr lang="en-US" sz="3200" dirty="0"/>
              <a:t>Week One: Introduction</a:t>
            </a:r>
          </a:p>
        </p:txBody>
      </p:sp>
    </p:spTree>
    <p:extLst>
      <p:ext uri="{BB962C8B-B14F-4D97-AF65-F5344CB8AC3E}">
        <p14:creationId xmlns:p14="http://schemas.microsoft.com/office/powerpoint/2010/main" val="384287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758C-6F82-5645-84A6-C3304DCEFA2A}"/>
              </a:ext>
            </a:extLst>
          </p:cNvPr>
          <p:cNvSpPr>
            <a:spLocks noGrp="1"/>
          </p:cNvSpPr>
          <p:nvPr>
            <p:ph type="title"/>
          </p:nvPr>
        </p:nvSpPr>
        <p:spPr/>
        <p:txBody>
          <a:bodyPr/>
          <a:lstStyle/>
          <a:p>
            <a:pPr algn="ctr"/>
            <a:r>
              <a:rPr lang="en-US" dirty="0" err="1"/>
              <a:t>Presentness</a:t>
            </a:r>
            <a:endParaRPr lang="en-US" dirty="0"/>
          </a:p>
        </p:txBody>
      </p:sp>
      <p:pic>
        <p:nvPicPr>
          <p:cNvPr id="5" name="Content Placeholder 4">
            <a:extLst>
              <a:ext uri="{FF2B5EF4-FFF2-40B4-BE49-F238E27FC236}">
                <a16:creationId xmlns:a16="http://schemas.microsoft.com/office/drawing/2014/main" id="{F7410CD1-877E-5847-987E-D1DBF901F7A0}"/>
              </a:ext>
            </a:extLst>
          </p:cNvPr>
          <p:cNvPicPr>
            <a:picLocks noGrp="1" noChangeAspect="1"/>
          </p:cNvPicPr>
          <p:nvPr>
            <p:ph idx="1"/>
          </p:nvPr>
        </p:nvPicPr>
        <p:blipFill>
          <a:blip r:embed="rId2"/>
          <a:stretch>
            <a:fillRect/>
          </a:stretch>
        </p:blipFill>
        <p:spPr>
          <a:xfrm>
            <a:off x="2193985" y="1520826"/>
            <a:ext cx="7804030" cy="4351338"/>
          </a:xfrm>
        </p:spPr>
      </p:pic>
      <p:sp>
        <p:nvSpPr>
          <p:cNvPr id="6" name="TextBox 5">
            <a:extLst>
              <a:ext uri="{FF2B5EF4-FFF2-40B4-BE49-F238E27FC236}">
                <a16:creationId xmlns:a16="http://schemas.microsoft.com/office/drawing/2014/main" id="{C395C7EC-3FA8-4A4C-9E93-F559560FA818}"/>
              </a:ext>
            </a:extLst>
          </p:cNvPr>
          <p:cNvSpPr txBox="1"/>
          <p:nvPr/>
        </p:nvSpPr>
        <p:spPr>
          <a:xfrm>
            <a:off x="838200" y="6214533"/>
            <a:ext cx="3120085" cy="369332"/>
          </a:xfrm>
          <a:prstGeom prst="rect">
            <a:avLst/>
          </a:prstGeom>
          <a:noFill/>
        </p:spPr>
        <p:txBody>
          <a:bodyPr wrap="none" rtlCol="0">
            <a:spAutoFit/>
          </a:bodyPr>
          <a:lstStyle/>
          <a:p>
            <a:r>
              <a:rPr lang="en-GB" dirty="0"/>
              <a:t>March-Russell , </a:t>
            </a:r>
            <a:r>
              <a:rPr lang="en-GB" i="1" dirty="0"/>
              <a:t>The Short Story</a:t>
            </a:r>
            <a:endParaRPr lang="en-US" i="1" dirty="0"/>
          </a:p>
        </p:txBody>
      </p:sp>
    </p:spTree>
    <p:extLst>
      <p:ext uri="{BB962C8B-B14F-4D97-AF65-F5344CB8AC3E}">
        <p14:creationId xmlns:p14="http://schemas.microsoft.com/office/powerpoint/2010/main" val="411023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651B-0B2C-A941-AD17-6578E2436BF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AE1337-3A14-D44A-8918-8F35A1B9E5BA}"/>
              </a:ext>
            </a:extLst>
          </p:cNvPr>
          <p:cNvPicPr>
            <a:picLocks noGrp="1" noChangeAspect="1"/>
          </p:cNvPicPr>
          <p:nvPr>
            <p:ph idx="1"/>
          </p:nvPr>
        </p:nvPicPr>
        <p:blipFill>
          <a:blip r:embed="rId2"/>
          <a:stretch>
            <a:fillRect/>
          </a:stretch>
        </p:blipFill>
        <p:spPr>
          <a:xfrm>
            <a:off x="1118722" y="2302933"/>
            <a:ext cx="9925088" cy="3386667"/>
          </a:xfrm>
        </p:spPr>
      </p:pic>
      <p:sp>
        <p:nvSpPr>
          <p:cNvPr id="6" name="TextBox 5">
            <a:extLst>
              <a:ext uri="{FF2B5EF4-FFF2-40B4-BE49-F238E27FC236}">
                <a16:creationId xmlns:a16="http://schemas.microsoft.com/office/drawing/2014/main" id="{EB1E42FC-DB86-5E47-88AD-B0FDB6EAEE09}"/>
              </a:ext>
            </a:extLst>
          </p:cNvPr>
          <p:cNvSpPr txBox="1"/>
          <p:nvPr/>
        </p:nvSpPr>
        <p:spPr>
          <a:xfrm>
            <a:off x="1744132" y="5960534"/>
            <a:ext cx="3539067" cy="646331"/>
          </a:xfrm>
          <a:prstGeom prst="rect">
            <a:avLst/>
          </a:prstGeom>
          <a:noFill/>
        </p:spPr>
        <p:txBody>
          <a:bodyPr wrap="square" rtlCol="0">
            <a:spAutoFit/>
          </a:bodyPr>
          <a:lstStyle/>
          <a:p>
            <a:r>
              <a:rPr lang="en-GB" dirty="0"/>
              <a:t>March-Russell , </a:t>
            </a:r>
            <a:r>
              <a:rPr lang="en-GB" i="1" dirty="0"/>
              <a:t>The Short Story</a:t>
            </a:r>
            <a:endParaRPr lang="en-US" i="1" dirty="0"/>
          </a:p>
          <a:p>
            <a:endParaRPr lang="en-US" dirty="0"/>
          </a:p>
        </p:txBody>
      </p:sp>
    </p:spTree>
    <p:extLst>
      <p:ext uri="{BB962C8B-B14F-4D97-AF65-F5344CB8AC3E}">
        <p14:creationId xmlns:p14="http://schemas.microsoft.com/office/powerpoint/2010/main" val="39029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9572-EEED-3D40-B56C-3681E9ADF8A4}"/>
              </a:ext>
            </a:extLst>
          </p:cNvPr>
          <p:cNvSpPr>
            <a:spLocks noGrp="1"/>
          </p:cNvSpPr>
          <p:nvPr>
            <p:ph type="title"/>
          </p:nvPr>
        </p:nvSpPr>
        <p:spPr/>
        <p:txBody>
          <a:bodyPr/>
          <a:lstStyle/>
          <a:p>
            <a:r>
              <a:rPr lang="en-US" dirty="0"/>
              <a:t>Charles May, Short Story as Post Modern</a:t>
            </a:r>
          </a:p>
        </p:txBody>
      </p:sp>
      <p:pic>
        <p:nvPicPr>
          <p:cNvPr id="5" name="Content Placeholder 4">
            <a:extLst>
              <a:ext uri="{FF2B5EF4-FFF2-40B4-BE49-F238E27FC236}">
                <a16:creationId xmlns:a16="http://schemas.microsoft.com/office/drawing/2014/main" id="{5724BC90-1288-884D-9C46-447A185314BA}"/>
              </a:ext>
            </a:extLst>
          </p:cNvPr>
          <p:cNvPicPr>
            <a:picLocks noGrp="1" noChangeAspect="1"/>
          </p:cNvPicPr>
          <p:nvPr>
            <p:ph idx="1"/>
          </p:nvPr>
        </p:nvPicPr>
        <p:blipFill>
          <a:blip r:embed="rId2"/>
          <a:stretch>
            <a:fillRect/>
          </a:stretch>
        </p:blipFill>
        <p:spPr>
          <a:xfrm>
            <a:off x="2516174" y="1981200"/>
            <a:ext cx="7561942" cy="4267200"/>
          </a:xfrm>
        </p:spPr>
      </p:pic>
    </p:spTree>
    <p:extLst>
      <p:ext uri="{BB962C8B-B14F-4D97-AF65-F5344CB8AC3E}">
        <p14:creationId xmlns:p14="http://schemas.microsoft.com/office/powerpoint/2010/main" val="96022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4661-FC38-B044-AF00-E49081CDEAD2}"/>
              </a:ext>
            </a:extLst>
          </p:cNvPr>
          <p:cNvSpPr>
            <a:spLocks noGrp="1"/>
          </p:cNvSpPr>
          <p:nvPr>
            <p:ph type="title"/>
          </p:nvPr>
        </p:nvSpPr>
        <p:spPr/>
        <p:txBody>
          <a:bodyPr/>
          <a:lstStyle/>
          <a:p>
            <a:r>
              <a:rPr lang="en-US" dirty="0"/>
              <a:t>Historical Context</a:t>
            </a:r>
          </a:p>
        </p:txBody>
      </p:sp>
      <p:sp>
        <p:nvSpPr>
          <p:cNvPr id="3" name="Text Placeholder 2">
            <a:extLst>
              <a:ext uri="{FF2B5EF4-FFF2-40B4-BE49-F238E27FC236}">
                <a16:creationId xmlns:a16="http://schemas.microsoft.com/office/drawing/2014/main" id="{21D66B08-1DE9-604C-9818-BF9C4DDF219C}"/>
              </a:ext>
            </a:extLst>
          </p:cNvPr>
          <p:cNvSpPr>
            <a:spLocks noGrp="1"/>
          </p:cNvSpPr>
          <p:nvPr>
            <p:ph type="body" idx="1"/>
          </p:nvPr>
        </p:nvSpPr>
        <p:spPr/>
        <p:txBody>
          <a:bodyPr/>
          <a:lstStyle/>
          <a:p>
            <a:r>
              <a:rPr lang="en-GB" dirty="0"/>
              <a:t>Define the relation between the stories discussed in class and contemporary political, philosophical and social debates.</a:t>
            </a:r>
          </a:p>
        </p:txBody>
      </p:sp>
    </p:spTree>
    <p:extLst>
      <p:ext uri="{BB962C8B-B14F-4D97-AF65-F5344CB8AC3E}">
        <p14:creationId xmlns:p14="http://schemas.microsoft.com/office/powerpoint/2010/main" val="294866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Fall of the Berlin Wall, 1989</a:t>
            </a:r>
          </a:p>
        </p:txBody>
      </p:sp>
      <p:pic>
        <p:nvPicPr>
          <p:cNvPr id="7" name="Content Placeholder 6" descr="images-16.jpeg"/>
          <p:cNvPicPr>
            <a:picLocks noGrp="1" noChangeAspect="1"/>
          </p:cNvPicPr>
          <p:nvPr>
            <p:ph sz="half" idx="1"/>
          </p:nvPr>
        </p:nvPicPr>
        <p:blipFill>
          <a:blip r:embed="rId2">
            <a:extLst>
              <a:ext uri="{28A0092B-C50C-407E-A947-70E740481C1C}">
                <a14:useLocalDpi xmlns:a14="http://schemas.microsoft.com/office/drawing/2010/main" val="0"/>
              </a:ext>
            </a:extLst>
          </a:blip>
          <a:srcRect t="-34204" b="-34204"/>
          <a:stretch>
            <a:fillRect/>
          </a:stretch>
        </p:blipFill>
        <p:spPr>
          <a:xfrm>
            <a:off x="1981200" y="1600201"/>
            <a:ext cx="4038600" cy="4525963"/>
          </a:xfrm>
        </p:spPr>
      </p:pic>
      <p:sp>
        <p:nvSpPr>
          <p:cNvPr id="6" name="Content Placeholder 5"/>
          <p:cNvSpPr>
            <a:spLocks noGrp="1"/>
          </p:cNvSpPr>
          <p:nvPr>
            <p:ph sz="half" idx="2"/>
          </p:nvPr>
        </p:nvSpPr>
        <p:spPr/>
        <p:txBody>
          <a:bodyPr/>
          <a:lstStyle/>
          <a:p>
            <a:r>
              <a:rPr lang="en-US"/>
              <a:t>Peter Rutland: ‘the end of state socialism was a defining moment of thte twentieth century’</a:t>
            </a:r>
          </a:p>
          <a:p>
            <a:r>
              <a:rPr lang="en-US">
                <a:effectLst/>
              </a:rPr>
              <a:t>Celebrated as a liberation and a triumph in the West</a:t>
            </a:r>
            <a:r>
              <a:rPr lang="en-GB">
                <a:effectLst/>
              </a:rPr>
              <a:t> </a:t>
            </a:r>
            <a:endParaRPr lang="en-US"/>
          </a:p>
        </p:txBody>
      </p:sp>
    </p:spTree>
    <p:extLst>
      <p:ext uri="{BB962C8B-B14F-4D97-AF65-F5344CB8AC3E}">
        <p14:creationId xmlns:p14="http://schemas.microsoft.com/office/powerpoint/2010/main" val="165513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Collapse of the Soviet Union 1991</a:t>
            </a:r>
          </a:p>
        </p:txBody>
      </p:sp>
      <p:pic>
        <p:nvPicPr>
          <p:cNvPr id="5" name="Content Placeholder 4" descr="121672-004-614BEA53.jpg"/>
          <p:cNvPicPr>
            <a:picLocks noGrp="1" noChangeAspect="1"/>
          </p:cNvPicPr>
          <p:nvPr>
            <p:ph sz="half" idx="1"/>
          </p:nvPr>
        </p:nvPicPr>
        <p:blipFill>
          <a:blip r:embed="rId2">
            <a:extLst>
              <a:ext uri="{28A0092B-C50C-407E-A947-70E740481C1C}">
                <a14:useLocalDpi xmlns:a14="http://schemas.microsoft.com/office/drawing/2010/main" val="0"/>
              </a:ext>
            </a:extLst>
          </a:blip>
          <a:srcRect t="-34667" b="-34667"/>
          <a:stretch>
            <a:fillRect/>
          </a:stretch>
        </p:blipFill>
        <p:spPr>
          <a:xfrm>
            <a:off x="1805534" y="1417638"/>
            <a:ext cx="4377169" cy="4905390"/>
          </a:xfrm>
        </p:spPr>
      </p:pic>
      <p:sp>
        <p:nvSpPr>
          <p:cNvPr id="4" name="Content Placeholder 3"/>
          <p:cNvSpPr>
            <a:spLocks noGrp="1"/>
          </p:cNvSpPr>
          <p:nvPr>
            <p:ph sz="half" idx="2"/>
          </p:nvPr>
        </p:nvSpPr>
        <p:spPr/>
        <p:txBody>
          <a:bodyPr/>
          <a:lstStyle/>
          <a:p>
            <a:r>
              <a:rPr lang="en-US"/>
              <a:t>After brief moment of euphoria as Muscovites thwarted a military coup, economic collapse</a:t>
            </a:r>
          </a:p>
          <a:p>
            <a:r>
              <a:rPr lang="en-US"/>
              <a:t>Social instability, sense of national humiliation and loss of prestige </a:t>
            </a:r>
          </a:p>
        </p:txBody>
      </p:sp>
    </p:spTree>
    <p:extLst>
      <p:ext uri="{BB962C8B-B14F-4D97-AF65-F5344CB8AC3E}">
        <p14:creationId xmlns:p14="http://schemas.microsoft.com/office/powerpoint/2010/main" val="115411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Vladimir Putin, 2005</a:t>
            </a:r>
          </a:p>
        </p:txBody>
      </p:sp>
      <p:sp>
        <p:nvSpPr>
          <p:cNvPr id="4" name="Content Placeholder 3"/>
          <p:cNvSpPr>
            <a:spLocks noGrp="1"/>
          </p:cNvSpPr>
          <p:nvPr>
            <p:ph idx="1"/>
          </p:nvPr>
        </p:nvSpPr>
        <p:spPr>
          <a:xfrm>
            <a:off x="1981200" y="1417639"/>
            <a:ext cx="8450436" cy="4943719"/>
          </a:xfrm>
        </p:spPr>
        <p:txBody>
          <a:bodyPr>
            <a:noAutofit/>
          </a:bodyPr>
          <a:lstStyle/>
          <a:p>
            <a:pPr marL="0" indent="0">
              <a:buNone/>
            </a:pPr>
            <a:r>
              <a:rPr lang="en-US" sz="2400" dirty="0"/>
              <a:t>… the collapse of the Soviet Union was a major geopolitical disaster of the century. As for the Russian nation, it became a genuine drama. Tens of millions of our co-citizens and compatriots found themselves outside Russian territory. Moreover, the epidemic of disintegration infected Russia itself. Individual savings were depreciated, and old ideals destroyed. Many institutions were disbanded or reformed carelessly. Terrorist intervention and the </a:t>
            </a:r>
            <a:r>
              <a:rPr lang="en-US" sz="2400" dirty="0" err="1"/>
              <a:t>Khasavyurt</a:t>
            </a:r>
            <a:r>
              <a:rPr lang="en-US" sz="2400" dirty="0"/>
              <a:t> capitulation that followed damaged the country's integrity. Oligarchic groups — possessing absolute control over information channels — served exclusively their own corporate interests. Mass poverty began to be seen as the norm. And all this was happening against the backdrop of a dramatic economic downturn, unstable finances, and the paralysis of the social sphere</a:t>
            </a:r>
            <a:r>
              <a:rPr lang="en-GB" sz="2400" dirty="0"/>
              <a:t> </a:t>
            </a:r>
            <a:endParaRPr lang="en-US" sz="2400" dirty="0"/>
          </a:p>
        </p:txBody>
      </p:sp>
    </p:spTree>
    <p:extLst>
      <p:ext uri="{BB962C8B-B14F-4D97-AF65-F5344CB8AC3E}">
        <p14:creationId xmlns:p14="http://schemas.microsoft.com/office/powerpoint/2010/main" val="5840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200A-DF0B-9948-82AE-04F92095EC71}"/>
              </a:ext>
            </a:extLst>
          </p:cNvPr>
          <p:cNvSpPr>
            <a:spLocks noGrp="1"/>
          </p:cNvSpPr>
          <p:nvPr>
            <p:ph type="title"/>
          </p:nvPr>
        </p:nvSpPr>
        <p:spPr/>
        <p:txBody>
          <a:bodyPr/>
          <a:lstStyle/>
          <a:p>
            <a:pPr algn="ctr"/>
            <a:r>
              <a:rPr lang="en-US" dirty="0" err="1"/>
              <a:t>Sakwa</a:t>
            </a:r>
            <a:r>
              <a:rPr lang="en-US" dirty="0"/>
              <a:t>,</a:t>
            </a:r>
            <a:r>
              <a:rPr lang="en-US" i="1" dirty="0"/>
              <a:t> Russian Politics and Society</a:t>
            </a:r>
            <a:endParaRPr lang="en-US" dirty="0"/>
          </a:p>
        </p:txBody>
      </p:sp>
      <p:pic>
        <p:nvPicPr>
          <p:cNvPr id="5" name="Content Placeholder 4">
            <a:extLst>
              <a:ext uri="{FF2B5EF4-FFF2-40B4-BE49-F238E27FC236}">
                <a16:creationId xmlns:a16="http://schemas.microsoft.com/office/drawing/2014/main" id="{99A2BF20-6335-2641-A8A3-F1D72DDD547B}"/>
              </a:ext>
            </a:extLst>
          </p:cNvPr>
          <p:cNvPicPr>
            <a:picLocks noGrp="1" noChangeAspect="1"/>
          </p:cNvPicPr>
          <p:nvPr>
            <p:ph idx="1"/>
          </p:nvPr>
        </p:nvPicPr>
        <p:blipFill>
          <a:blip r:embed="rId2"/>
          <a:stretch>
            <a:fillRect/>
          </a:stretch>
        </p:blipFill>
        <p:spPr>
          <a:xfrm>
            <a:off x="2502568" y="1412692"/>
            <a:ext cx="6882063" cy="4957635"/>
          </a:xfrm>
        </p:spPr>
      </p:pic>
    </p:spTree>
    <p:extLst>
      <p:ext uri="{BB962C8B-B14F-4D97-AF65-F5344CB8AC3E}">
        <p14:creationId xmlns:p14="http://schemas.microsoft.com/office/powerpoint/2010/main" val="385184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48EC-AA7A-C04E-BD88-9A0036E7CED5}"/>
              </a:ext>
            </a:extLst>
          </p:cNvPr>
          <p:cNvSpPr>
            <a:spLocks noGrp="1"/>
          </p:cNvSpPr>
          <p:nvPr>
            <p:ph type="title"/>
          </p:nvPr>
        </p:nvSpPr>
        <p:spPr/>
        <p:txBody>
          <a:bodyPr/>
          <a:lstStyle/>
          <a:p>
            <a:pPr algn="ctr"/>
            <a:r>
              <a:rPr lang="en-US" dirty="0" err="1"/>
              <a:t>Sakwa</a:t>
            </a:r>
            <a:r>
              <a:rPr lang="en-US" dirty="0"/>
              <a:t>, </a:t>
            </a:r>
            <a:r>
              <a:rPr lang="en-US" i="1" dirty="0"/>
              <a:t>Russian Politics and Society</a:t>
            </a:r>
          </a:p>
        </p:txBody>
      </p:sp>
      <p:pic>
        <p:nvPicPr>
          <p:cNvPr id="5" name="Content Placeholder 4">
            <a:extLst>
              <a:ext uri="{FF2B5EF4-FFF2-40B4-BE49-F238E27FC236}">
                <a16:creationId xmlns:a16="http://schemas.microsoft.com/office/drawing/2014/main" id="{4EFF7625-695F-664B-B43D-49177809E5D3}"/>
              </a:ext>
            </a:extLst>
          </p:cNvPr>
          <p:cNvPicPr>
            <a:picLocks noGrp="1" noChangeAspect="1"/>
          </p:cNvPicPr>
          <p:nvPr>
            <p:ph idx="1"/>
          </p:nvPr>
        </p:nvPicPr>
        <p:blipFill>
          <a:blip r:embed="rId2"/>
          <a:stretch>
            <a:fillRect/>
          </a:stretch>
        </p:blipFill>
        <p:spPr>
          <a:xfrm>
            <a:off x="1607637" y="2094614"/>
            <a:ext cx="8535429" cy="3068730"/>
          </a:xfrm>
        </p:spPr>
      </p:pic>
    </p:spTree>
    <p:extLst>
      <p:ext uri="{BB962C8B-B14F-4D97-AF65-F5344CB8AC3E}">
        <p14:creationId xmlns:p14="http://schemas.microsoft.com/office/powerpoint/2010/main" val="349759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D124-7BCC-DE44-86B2-B0F71770D33B}"/>
              </a:ext>
            </a:extLst>
          </p:cNvPr>
          <p:cNvSpPr>
            <a:spLocks noGrp="1"/>
          </p:cNvSpPr>
          <p:nvPr>
            <p:ph type="title"/>
          </p:nvPr>
        </p:nvSpPr>
        <p:spPr/>
        <p:txBody>
          <a:bodyPr/>
          <a:lstStyle/>
          <a:p>
            <a:pPr algn="ctr"/>
            <a:r>
              <a:rPr lang="en-US" dirty="0"/>
              <a:t>Anne White, </a:t>
            </a:r>
            <a:r>
              <a:rPr lang="en-GB" i="1" dirty="0"/>
              <a:t>Small-Town Russia: </a:t>
            </a:r>
            <a:r>
              <a:rPr lang="en-GB" i="1" dirty="0" err="1"/>
              <a:t>Postcommunist</a:t>
            </a:r>
            <a:r>
              <a:rPr lang="en-GB" i="1" dirty="0"/>
              <a:t> Livelihoods and Identities</a:t>
            </a:r>
            <a:endParaRPr lang="en-US" i="1" dirty="0"/>
          </a:p>
        </p:txBody>
      </p:sp>
      <p:pic>
        <p:nvPicPr>
          <p:cNvPr id="5" name="Content Placeholder 4">
            <a:extLst>
              <a:ext uri="{FF2B5EF4-FFF2-40B4-BE49-F238E27FC236}">
                <a16:creationId xmlns:a16="http://schemas.microsoft.com/office/drawing/2014/main" id="{49834D77-868F-C940-B833-02B858D815E8}"/>
              </a:ext>
            </a:extLst>
          </p:cNvPr>
          <p:cNvPicPr>
            <a:picLocks noGrp="1" noChangeAspect="1"/>
          </p:cNvPicPr>
          <p:nvPr>
            <p:ph idx="1"/>
          </p:nvPr>
        </p:nvPicPr>
        <p:blipFill>
          <a:blip r:embed="rId2"/>
          <a:stretch>
            <a:fillRect/>
          </a:stretch>
        </p:blipFill>
        <p:spPr>
          <a:xfrm>
            <a:off x="1947333" y="1934188"/>
            <a:ext cx="7793567" cy="3883206"/>
          </a:xfrm>
        </p:spPr>
      </p:pic>
    </p:spTree>
    <p:extLst>
      <p:ext uri="{BB962C8B-B14F-4D97-AF65-F5344CB8AC3E}">
        <p14:creationId xmlns:p14="http://schemas.microsoft.com/office/powerpoint/2010/main" val="122812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2DD6-537F-CA4B-9A6D-A813772228AA}"/>
              </a:ext>
            </a:extLst>
          </p:cNvPr>
          <p:cNvSpPr>
            <a:spLocks noGrp="1"/>
          </p:cNvSpPr>
          <p:nvPr>
            <p:ph type="title"/>
          </p:nvPr>
        </p:nvSpPr>
        <p:spPr/>
        <p:txBody>
          <a:bodyPr/>
          <a:lstStyle/>
          <a:p>
            <a:pPr algn="ctr"/>
            <a:r>
              <a:rPr lang="en-US" b="1" dirty="0"/>
              <a:t>Themes covered today</a:t>
            </a:r>
            <a:br>
              <a:rPr lang="en-US" b="1" dirty="0"/>
            </a:br>
            <a:r>
              <a:rPr lang="en-US" b="1" dirty="0"/>
              <a:t>Academic Context to of Learning outcomes</a:t>
            </a:r>
          </a:p>
        </p:txBody>
      </p:sp>
      <p:sp>
        <p:nvSpPr>
          <p:cNvPr id="3" name="Content Placeholder 2">
            <a:extLst>
              <a:ext uri="{FF2B5EF4-FFF2-40B4-BE49-F238E27FC236}">
                <a16:creationId xmlns:a16="http://schemas.microsoft.com/office/drawing/2014/main" id="{27EAF355-E15B-3041-A908-979DF89338EA}"/>
              </a:ext>
            </a:extLst>
          </p:cNvPr>
          <p:cNvSpPr>
            <a:spLocks noGrp="1"/>
          </p:cNvSpPr>
          <p:nvPr>
            <p:ph idx="1"/>
          </p:nvPr>
        </p:nvSpPr>
        <p:spPr/>
        <p:txBody>
          <a:bodyPr>
            <a:normAutofit lnSpcReduction="10000"/>
          </a:bodyPr>
          <a:lstStyle/>
          <a:p>
            <a:pPr marL="0" indent="0">
              <a:buNone/>
            </a:pPr>
            <a:r>
              <a:rPr lang="en-GB" b="1" dirty="0"/>
              <a:t>	Academic Content</a:t>
            </a:r>
            <a:endParaRPr lang="en-GB" dirty="0"/>
          </a:p>
          <a:p>
            <a:pPr lvl="0"/>
            <a:r>
              <a:rPr lang="en-GB" dirty="0"/>
              <a:t>Identify the defining characteristics of and dominant approaches to defining short stories.</a:t>
            </a:r>
          </a:p>
          <a:p>
            <a:pPr lvl="0"/>
            <a:r>
              <a:rPr lang="en-GB" dirty="0"/>
              <a:t>Identify the specific attraction and features of the short story in the context of contemporary Russian literature.</a:t>
            </a:r>
          </a:p>
          <a:p>
            <a:pPr lvl="0"/>
            <a:r>
              <a:rPr lang="en-GB" dirty="0"/>
              <a:t>Define the relation between the stories discussed in class and contemporary political, philosophical and social debates.</a:t>
            </a:r>
          </a:p>
          <a:p>
            <a:pPr marL="0" lvl="0" indent="0">
              <a:buNone/>
            </a:pPr>
            <a:endParaRPr lang="en-GB" dirty="0"/>
          </a:p>
          <a:p>
            <a:pPr marL="0" lvl="0" indent="0">
              <a:buNone/>
            </a:pPr>
            <a:r>
              <a:rPr lang="en-GB" dirty="0"/>
              <a:t>Lecture will set out those definitions, then the seminar/group work, you will apply them</a:t>
            </a:r>
          </a:p>
          <a:p>
            <a:pPr lvl="0"/>
            <a:endParaRPr lang="en-GB" dirty="0"/>
          </a:p>
          <a:p>
            <a:endParaRPr lang="en-US" dirty="0"/>
          </a:p>
        </p:txBody>
      </p:sp>
    </p:spTree>
    <p:extLst>
      <p:ext uri="{BB962C8B-B14F-4D97-AF65-F5344CB8AC3E}">
        <p14:creationId xmlns:p14="http://schemas.microsoft.com/office/powerpoint/2010/main" val="413650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D35C-714E-6B42-8A5A-61021BED73B2}"/>
              </a:ext>
            </a:extLst>
          </p:cNvPr>
          <p:cNvSpPr>
            <a:spLocks noGrp="1"/>
          </p:cNvSpPr>
          <p:nvPr>
            <p:ph type="title"/>
          </p:nvPr>
        </p:nvSpPr>
        <p:spPr/>
        <p:txBody>
          <a:bodyPr/>
          <a:lstStyle/>
          <a:p>
            <a:r>
              <a:rPr lang="en-US" dirty="0"/>
              <a:t>Anne White, </a:t>
            </a:r>
            <a:r>
              <a:rPr lang="en-GB" i="1" dirty="0"/>
              <a:t>Small-Town Russia: </a:t>
            </a:r>
            <a:r>
              <a:rPr lang="en-GB" i="1" dirty="0" err="1"/>
              <a:t>Postcommunist</a:t>
            </a:r>
            <a:r>
              <a:rPr lang="en-GB" i="1" dirty="0"/>
              <a:t> Livelihoods and Identities</a:t>
            </a:r>
            <a:endParaRPr lang="en-US" dirty="0"/>
          </a:p>
        </p:txBody>
      </p:sp>
      <p:pic>
        <p:nvPicPr>
          <p:cNvPr id="5" name="Content Placeholder 4">
            <a:extLst>
              <a:ext uri="{FF2B5EF4-FFF2-40B4-BE49-F238E27FC236}">
                <a16:creationId xmlns:a16="http://schemas.microsoft.com/office/drawing/2014/main" id="{E4B68CD1-ACC2-2D45-9675-D5F08DB2DD6D}"/>
              </a:ext>
            </a:extLst>
          </p:cNvPr>
          <p:cNvPicPr>
            <a:picLocks noGrp="1" noChangeAspect="1"/>
          </p:cNvPicPr>
          <p:nvPr>
            <p:ph idx="1"/>
          </p:nvPr>
        </p:nvPicPr>
        <p:blipFill>
          <a:blip r:embed="rId2"/>
          <a:stretch>
            <a:fillRect/>
          </a:stretch>
        </p:blipFill>
        <p:spPr>
          <a:xfrm>
            <a:off x="2048933" y="2005386"/>
            <a:ext cx="7768167" cy="3831058"/>
          </a:xfrm>
        </p:spPr>
      </p:pic>
    </p:spTree>
    <p:extLst>
      <p:ext uri="{BB962C8B-B14F-4D97-AF65-F5344CB8AC3E}">
        <p14:creationId xmlns:p14="http://schemas.microsoft.com/office/powerpoint/2010/main" val="251085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Culture (including literature)’s role</a:t>
            </a:r>
          </a:p>
        </p:txBody>
      </p:sp>
      <p:sp>
        <p:nvSpPr>
          <p:cNvPr id="6" name="Content Placeholder 5"/>
          <p:cNvSpPr>
            <a:spLocks noGrp="1"/>
          </p:cNvSpPr>
          <p:nvPr>
            <p:ph idx="1"/>
          </p:nvPr>
        </p:nvSpPr>
        <p:spPr>
          <a:xfrm>
            <a:off x="1253066" y="2133599"/>
            <a:ext cx="10100733" cy="4043363"/>
          </a:xfrm>
        </p:spPr>
        <p:txBody>
          <a:bodyPr/>
          <a:lstStyle/>
          <a:p>
            <a:r>
              <a:rPr lang="en-US" dirty="0"/>
              <a:t>Played a part in building the self-image of the USSR</a:t>
            </a:r>
          </a:p>
          <a:p>
            <a:r>
              <a:rPr lang="en-US" dirty="0"/>
              <a:t>Played a part in dismantling that image</a:t>
            </a:r>
          </a:p>
          <a:p>
            <a:r>
              <a:rPr lang="en-US" dirty="0"/>
              <a:t>Played a part in building the new Russian consciousness</a:t>
            </a:r>
          </a:p>
          <a:p>
            <a:r>
              <a:rPr lang="en-US" dirty="0"/>
              <a:t>Plays a part in reflecting it</a:t>
            </a:r>
          </a:p>
          <a:p>
            <a:r>
              <a:rPr lang="en-US" dirty="0"/>
              <a:t>Plays a part in reflecting upon it</a:t>
            </a:r>
          </a:p>
          <a:p>
            <a:r>
              <a:rPr lang="en-US" dirty="0"/>
              <a:t>Plays a part in anticipating its shifts </a:t>
            </a:r>
            <a:r>
              <a:rPr lang="en-US"/>
              <a:t>and tendencies</a:t>
            </a:r>
            <a:endParaRPr lang="en-US" dirty="0"/>
          </a:p>
          <a:p>
            <a:endParaRPr lang="en-US" dirty="0"/>
          </a:p>
          <a:p>
            <a:endParaRPr lang="en-US" dirty="0"/>
          </a:p>
        </p:txBody>
      </p:sp>
    </p:spTree>
    <p:extLst>
      <p:ext uri="{BB962C8B-B14F-4D97-AF65-F5344CB8AC3E}">
        <p14:creationId xmlns:p14="http://schemas.microsoft.com/office/powerpoint/2010/main" val="182128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BF47-F40A-754B-8CE0-5D8154D27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375F6A-CE21-3C40-8398-A82BCE0CFE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0918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598E-9EC0-CA40-9F11-57ED9A120C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181CDC-08CA-4542-9E46-F56FB4C8C66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0065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8B23-E3F6-7246-81B6-DD9B2DF7F6C5}"/>
              </a:ext>
            </a:extLst>
          </p:cNvPr>
          <p:cNvSpPr>
            <a:spLocks noGrp="1"/>
          </p:cNvSpPr>
          <p:nvPr>
            <p:ph type="title"/>
          </p:nvPr>
        </p:nvSpPr>
        <p:spPr/>
        <p:txBody>
          <a:bodyPr/>
          <a:lstStyle/>
          <a:p>
            <a:r>
              <a:rPr lang="en-US" dirty="0"/>
              <a:t>Contemporary Russian Literature and the Short Story</a:t>
            </a:r>
          </a:p>
        </p:txBody>
      </p:sp>
      <p:sp>
        <p:nvSpPr>
          <p:cNvPr id="3" name="Text Placeholder 2">
            <a:extLst>
              <a:ext uri="{FF2B5EF4-FFF2-40B4-BE49-F238E27FC236}">
                <a16:creationId xmlns:a16="http://schemas.microsoft.com/office/drawing/2014/main" id="{9B535598-6E2E-1542-99C9-79406D1C612B}"/>
              </a:ext>
            </a:extLst>
          </p:cNvPr>
          <p:cNvSpPr>
            <a:spLocks noGrp="1"/>
          </p:cNvSpPr>
          <p:nvPr>
            <p:ph type="body" idx="1"/>
          </p:nvPr>
        </p:nvSpPr>
        <p:spPr/>
        <p:txBody>
          <a:bodyPr/>
          <a:lstStyle/>
          <a:p>
            <a:r>
              <a:rPr lang="en-GB" dirty="0"/>
              <a:t>specific attraction and features of the short story in the context of contemporary Russian literature</a:t>
            </a:r>
            <a:endParaRPr lang="en-US" dirty="0"/>
          </a:p>
        </p:txBody>
      </p:sp>
    </p:spTree>
    <p:extLst>
      <p:ext uri="{BB962C8B-B14F-4D97-AF65-F5344CB8AC3E}">
        <p14:creationId xmlns:p14="http://schemas.microsoft.com/office/powerpoint/2010/main" val="120042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D78-4507-6145-B062-29B7729EBC30}"/>
              </a:ext>
            </a:extLst>
          </p:cNvPr>
          <p:cNvSpPr>
            <a:spLocks noGrp="1"/>
          </p:cNvSpPr>
          <p:nvPr>
            <p:ph type="title"/>
          </p:nvPr>
        </p:nvSpPr>
        <p:spPr/>
        <p:txBody>
          <a:bodyPr>
            <a:normAutofit fontScale="90000"/>
          </a:bodyPr>
          <a:lstStyle/>
          <a:p>
            <a:r>
              <a:rPr lang="en-US" dirty="0"/>
              <a:t>…but short stories dominated in ‘periods of transition’ (Parts)</a:t>
            </a:r>
            <a:br>
              <a:rPr lang="en-US" dirty="0"/>
            </a:br>
            <a:endParaRPr lang="en-US" dirty="0"/>
          </a:p>
        </p:txBody>
      </p:sp>
      <p:sp>
        <p:nvSpPr>
          <p:cNvPr id="3" name="Content Placeholder 2">
            <a:extLst>
              <a:ext uri="{FF2B5EF4-FFF2-40B4-BE49-F238E27FC236}">
                <a16:creationId xmlns:a16="http://schemas.microsoft.com/office/drawing/2014/main" id="{96D4B03A-A299-6048-A03A-F32E9043C149}"/>
              </a:ext>
            </a:extLst>
          </p:cNvPr>
          <p:cNvSpPr>
            <a:spLocks noGrp="1"/>
          </p:cNvSpPr>
          <p:nvPr>
            <p:ph idx="1"/>
          </p:nvPr>
        </p:nvSpPr>
        <p:spPr>
          <a:xfrm>
            <a:off x="838200" y="1690688"/>
            <a:ext cx="10676467" cy="3744911"/>
          </a:xfrm>
        </p:spPr>
        <p:txBody>
          <a:bodyPr/>
          <a:lstStyle/>
          <a:p>
            <a:r>
              <a:rPr lang="en-US" dirty="0"/>
              <a:t>Prior to 1840s</a:t>
            </a:r>
          </a:p>
          <a:p>
            <a:r>
              <a:rPr lang="en-US" dirty="0"/>
              <a:t>1880s-1890s</a:t>
            </a:r>
          </a:p>
          <a:p>
            <a:r>
              <a:rPr lang="en-US" dirty="0"/>
              <a:t>1920s</a:t>
            </a:r>
          </a:p>
          <a:p>
            <a:r>
              <a:rPr lang="en-US" dirty="0"/>
              <a:t>World War Two/aka Great Patriotic War 1941-45</a:t>
            </a:r>
          </a:p>
          <a:p>
            <a:r>
              <a:rPr lang="en-US" dirty="0"/>
              <a:t>1950s-60s</a:t>
            </a:r>
          </a:p>
          <a:p>
            <a:r>
              <a:rPr lang="en-US" dirty="0"/>
              <a:t>End of 20</a:t>
            </a:r>
            <a:r>
              <a:rPr lang="en-US" baseline="30000" dirty="0"/>
              <a:t>th</a:t>
            </a:r>
            <a:r>
              <a:rPr lang="en-US" dirty="0"/>
              <a:t> century, beginning of 21st</a:t>
            </a:r>
          </a:p>
          <a:p>
            <a:endParaRPr lang="en-US" dirty="0"/>
          </a:p>
        </p:txBody>
      </p:sp>
    </p:spTree>
    <p:extLst>
      <p:ext uri="{BB962C8B-B14F-4D97-AF65-F5344CB8AC3E}">
        <p14:creationId xmlns:p14="http://schemas.microsoft.com/office/powerpoint/2010/main" val="3930197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B194-8BB8-8E46-9C18-E1ABC6FE3F36}"/>
              </a:ext>
            </a:extLst>
          </p:cNvPr>
          <p:cNvSpPr>
            <a:spLocks noGrp="1"/>
          </p:cNvSpPr>
          <p:nvPr>
            <p:ph type="title"/>
          </p:nvPr>
        </p:nvSpPr>
        <p:spPr/>
        <p:txBody>
          <a:bodyPr/>
          <a:lstStyle/>
          <a:p>
            <a:r>
              <a:rPr lang="en-US" dirty="0"/>
              <a:t>Laboratory of Form</a:t>
            </a:r>
          </a:p>
        </p:txBody>
      </p:sp>
      <p:sp>
        <p:nvSpPr>
          <p:cNvPr id="3" name="Content Placeholder 2">
            <a:extLst>
              <a:ext uri="{FF2B5EF4-FFF2-40B4-BE49-F238E27FC236}">
                <a16:creationId xmlns:a16="http://schemas.microsoft.com/office/drawing/2014/main" id="{745ADCCE-F11B-1047-A77F-785208FF07FD}"/>
              </a:ext>
            </a:extLst>
          </p:cNvPr>
          <p:cNvSpPr>
            <a:spLocks noGrp="1"/>
          </p:cNvSpPr>
          <p:nvPr>
            <p:ph idx="1"/>
          </p:nvPr>
        </p:nvSpPr>
        <p:spPr/>
        <p:txBody>
          <a:bodyPr/>
          <a:lstStyle/>
          <a:p>
            <a:pPr marL="0" indent="0">
              <a:buNone/>
            </a:pPr>
            <a:r>
              <a:rPr lang="en-GB" dirty="0"/>
              <a:t>The short story serves as a kind of laboratory in which various artistic principles, often the most daring and innovative, are tested and applied to facets of private and public life, to themes and ideas that are in the air in a particular historical moment or period.</a:t>
            </a:r>
          </a:p>
          <a:p>
            <a:pPr marL="0" indent="0">
              <a:buNone/>
            </a:pPr>
            <a:br>
              <a:rPr lang="en-GB" dirty="0"/>
            </a:br>
            <a:r>
              <a:rPr lang="en-GB" i="1" dirty="0"/>
              <a:t>50 Writers : Anthology of 20th Century Russian Short Stories</a:t>
            </a:r>
            <a:r>
              <a:rPr lang="en-GB" dirty="0"/>
              <a:t>, Academic Studies Press, 2011. ProQuest </a:t>
            </a:r>
            <a:r>
              <a:rPr lang="en-GB" dirty="0" err="1"/>
              <a:t>Ebook</a:t>
            </a:r>
            <a:r>
              <a:rPr lang="en-GB" dirty="0"/>
              <a:t> Central, </a:t>
            </a:r>
          </a:p>
          <a:p>
            <a:pPr marL="0" indent="0">
              <a:buNone/>
            </a:pPr>
            <a:br>
              <a:rPr lang="en-GB" dirty="0"/>
            </a:br>
            <a:endParaRPr lang="en-US" dirty="0"/>
          </a:p>
        </p:txBody>
      </p:sp>
    </p:spTree>
    <p:extLst>
      <p:ext uri="{BB962C8B-B14F-4D97-AF65-F5344CB8AC3E}">
        <p14:creationId xmlns:p14="http://schemas.microsoft.com/office/powerpoint/2010/main" val="294530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F3A-5F49-1346-9177-942218E14587}"/>
              </a:ext>
            </a:extLst>
          </p:cNvPr>
          <p:cNvSpPr>
            <a:spLocks noGrp="1"/>
          </p:cNvSpPr>
          <p:nvPr>
            <p:ph type="title"/>
          </p:nvPr>
        </p:nvSpPr>
        <p:spPr/>
        <p:txBody>
          <a:bodyPr/>
          <a:lstStyle/>
          <a:p>
            <a:r>
              <a:rPr lang="en-US" dirty="0"/>
              <a:t>Response to Experience</a:t>
            </a:r>
          </a:p>
        </p:txBody>
      </p:sp>
      <p:sp>
        <p:nvSpPr>
          <p:cNvPr id="3" name="Content Placeholder 2">
            <a:extLst>
              <a:ext uri="{FF2B5EF4-FFF2-40B4-BE49-F238E27FC236}">
                <a16:creationId xmlns:a16="http://schemas.microsoft.com/office/drawing/2014/main" id="{8556B2EF-C5E7-BB4D-BF5C-503D77D0E37C}"/>
              </a:ext>
            </a:extLst>
          </p:cNvPr>
          <p:cNvSpPr>
            <a:spLocks noGrp="1"/>
          </p:cNvSpPr>
          <p:nvPr>
            <p:ph idx="1"/>
          </p:nvPr>
        </p:nvSpPr>
        <p:spPr>
          <a:xfrm>
            <a:off x="643467" y="1540933"/>
            <a:ext cx="10710333" cy="4636030"/>
          </a:xfrm>
        </p:spPr>
        <p:txBody>
          <a:bodyPr>
            <a:normAutofit fontScale="85000" lnSpcReduction="10000"/>
          </a:bodyPr>
          <a:lstStyle/>
          <a:p>
            <a:pPr marL="0" indent="0">
              <a:buNone/>
            </a:pPr>
            <a:r>
              <a:rPr lang="en-GB" dirty="0"/>
              <a:t>In producing stories which resonate with the epoch and the spirit of the times, the writers were also guided to some or even to a great degree by what could be called a “sense of urgency.” There were many years when a writer could not be sure of surviving another day or month, let alone a year. Given such adverse conditions, the short story permitted the writer to document the here and now , to record his/her impressions in a form that did not demand extensive time. The short story permitted him/her to put flesh on phenomena that s/he perceived as key to capturing not only the dynamics of history itself but of the lives affected and changed by that history. Given these circumstances, it is quite natural that the short story genre flourished in Russian literature of the 20th century.</a:t>
            </a:r>
          </a:p>
          <a:p>
            <a:pPr marL="0" indent="0">
              <a:buNone/>
            </a:pPr>
            <a:br>
              <a:rPr lang="en-GB" dirty="0"/>
            </a:br>
            <a:r>
              <a:rPr lang="en-GB" i="1" dirty="0"/>
              <a:t>50 Writers : Anthology of 20th Century Russian Short Stories</a:t>
            </a:r>
            <a:r>
              <a:rPr lang="en-GB" dirty="0"/>
              <a:t>, Academic Studies Press, 2011. ProQuest </a:t>
            </a:r>
            <a:r>
              <a:rPr lang="en-GB" dirty="0" err="1"/>
              <a:t>Ebook</a:t>
            </a:r>
            <a:r>
              <a:rPr lang="en-GB" dirty="0"/>
              <a:t> Central, http://</a:t>
            </a:r>
            <a:r>
              <a:rPr lang="en-GB" dirty="0" err="1"/>
              <a:t>ebookcentral.proquest.com</a:t>
            </a:r>
            <a:r>
              <a:rPr lang="en-GB" dirty="0"/>
              <a:t>/lib/</a:t>
            </a:r>
            <a:r>
              <a:rPr lang="en-GB" dirty="0" err="1"/>
              <a:t>qmul-ebooks</a:t>
            </a:r>
            <a:r>
              <a:rPr lang="en-GB" dirty="0"/>
              <a:t>/</a:t>
            </a:r>
            <a:r>
              <a:rPr lang="en-GB" dirty="0" err="1"/>
              <a:t>detail.action?docID</a:t>
            </a:r>
            <a:r>
              <a:rPr lang="en-GB" dirty="0"/>
              <a:t>=3110473.</a:t>
            </a:r>
            <a:br>
              <a:rPr lang="en-GB" dirty="0"/>
            </a:br>
            <a:r>
              <a:rPr lang="en-GB" dirty="0"/>
              <a:t>.</a:t>
            </a:r>
            <a:endParaRPr lang="en-US" dirty="0"/>
          </a:p>
        </p:txBody>
      </p:sp>
    </p:spTree>
    <p:extLst>
      <p:ext uri="{BB962C8B-B14F-4D97-AF65-F5344CB8AC3E}">
        <p14:creationId xmlns:p14="http://schemas.microsoft.com/office/powerpoint/2010/main" val="43774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4AD3-9EE5-1C43-B577-5D4BCDDDFC4B}"/>
              </a:ext>
            </a:extLst>
          </p:cNvPr>
          <p:cNvSpPr>
            <a:spLocks noGrp="1"/>
          </p:cNvSpPr>
          <p:nvPr>
            <p:ph type="title"/>
          </p:nvPr>
        </p:nvSpPr>
        <p:spPr/>
        <p:txBody>
          <a:bodyPr/>
          <a:lstStyle/>
          <a:p>
            <a:r>
              <a:rPr lang="en-US" dirty="0"/>
              <a:t>Chronical of times</a:t>
            </a:r>
          </a:p>
        </p:txBody>
      </p:sp>
      <p:sp>
        <p:nvSpPr>
          <p:cNvPr id="3" name="Content Placeholder 2">
            <a:extLst>
              <a:ext uri="{FF2B5EF4-FFF2-40B4-BE49-F238E27FC236}">
                <a16:creationId xmlns:a16="http://schemas.microsoft.com/office/drawing/2014/main" id="{C06651CF-4F08-574B-825B-ED6B19902861}"/>
              </a:ext>
            </a:extLst>
          </p:cNvPr>
          <p:cNvSpPr>
            <a:spLocks noGrp="1"/>
          </p:cNvSpPr>
          <p:nvPr>
            <p:ph idx="1"/>
          </p:nvPr>
        </p:nvSpPr>
        <p:spPr/>
        <p:txBody>
          <a:bodyPr>
            <a:normAutofit fontScale="92500" lnSpcReduction="10000"/>
          </a:bodyPr>
          <a:lstStyle/>
          <a:p>
            <a:pPr marL="0" indent="0">
              <a:buNone/>
            </a:pPr>
            <a:r>
              <a:rPr lang="en-GB" dirty="0"/>
              <a:t>Of course, the value of 20th century Russian short stories does not lie only in the richness of artistic approaches to portraying reality or the breadth of artistic experimentation. The short story was the ideal genre for a quick, sometimes even lightning-fast, reaction to the shocking events that punctuated the 20th century, and the 20th century was exceedingly “generous” in the number of historical cataclysms that came to mark Russian life.</a:t>
            </a:r>
          </a:p>
          <a:p>
            <a:pPr marL="0" indent="0">
              <a:buNone/>
            </a:pPr>
            <a:br>
              <a:rPr lang="en-GB" dirty="0"/>
            </a:br>
            <a:r>
              <a:rPr lang="en-GB" i="1" dirty="0"/>
              <a:t>50 Writers : Anthology of 20th Century Russian Short Stories</a:t>
            </a:r>
            <a:r>
              <a:rPr lang="en-GB" dirty="0"/>
              <a:t>, Academic Studies Press, 2011. ProQuest </a:t>
            </a:r>
            <a:r>
              <a:rPr lang="en-GB" dirty="0" err="1"/>
              <a:t>Ebook</a:t>
            </a:r>
            <a:r>
              <a:rPr lang="en-GB" dirty="0"/>
              <a:t> Central, http://</a:t>
            </a:r>
            <a:r>
              <a:rPr lang="en-GB" dirty="0" err="1"/>
              <a:t>ebookcentral.proquest.com</a:t>
            </a:r>
            <a:r>
              <a:rPr lang="en-GB" dirty="0"/>
              <a:t>/lib/</a:t>
            </a:r>
            <a:r>
              <a:rPr lang="en-GB" dirty="0" err="1"/>
              <a:t>qmul-ebooks</a:t>
            </a:r>
            <a:r>
              <a:rPr lang="en-GB" dirty="0"/>
              <a:t>/</a:t>
            </a:r>
            <a:r>
              <a:rPr lang="en-GB" dirty="0" err="1"/>
              <a:t>detail.action?docID</a:t>
            </a:r>
            <a:r>
              <a:rPr lang="en-GB" dirty="0"/>
              <a:t>=3110473.</a:t>
            </a:r>
            <a:br>
              <a:rPr lang="en-GB" dirty="0"/>
            </a:br>
            <a:endParaRPr lang="en-US" dirty="0"/>
          </a:p>
        </p:txBody>
      </p:sp>
    </p:spTree>
    <p:extLst>
      <p:ext uri="{BB962C8B-B14F-4D97-AF65-F5344CB8AC3E}">
        <p14:creationId xmlns:p14="http://schemas.microsoft.com/office/powerpoint/2010/main" val="281991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8C35-B146-714B-8942-B16F19463E1E}"/>
              </a:ext>
            </a:extLst>
          </p:cNvPr>
          <p:cNvSpPr>
            <a:spLocks noGrp="1"/>
          </p:cNvSpPr>
          <p:nvPr>
            <p:ph type="title"/>
          </p:nvPr>
        </p:nvSpPr>
        <p:spPr/>
        <p:txBody>
          <a:bodyPr/>
          <a:lstStyle/>
          <a:p>
            <a:r>
              <a:rPr lang="en-US" dirty="0"/>
              <a:t>Clowes</a:t>
            </a:r>
          </a:p>
        </p:txBody>
      </p:sp>
      <p:pic>
        <p:nvPicPr>
          <p:cNvPr id="5" name="Content Placeholder 4">
            <a:extLst>
              <a:ext uri="{FF2B5EF4-FFF2-40B4-BE49-F238E27FC236}">
                <a16:creationId xmlns:a16="http://schemas.microsoft.com/office/drawing/2014/main" id="{C98D9B6E-42E2-724F-97CD-AEFC7F0CA94F}"/>
              </a:ext>
            </a:extLst>
          </p:cNvPr>
          <p:cNvPicPr>
            <a:picLocks noGrp="1" noChangeAspect="1"/>
          </p:cNvPicPr>
          <p:nvPr>
            <p:ph idx="1"/>
          </p:nvPr>
        </p:nvPicPr>
        <p:blipFill>
          <a:blip r:embed="rId2"/>
          <a:stretch>
            <a:fillRect/>
          </a:stretch>
        </p:blipFill>
        <p:spPr>
          <a:xfrm>
            <a:off x="1585592" y="1825625"/>
            <a:ext cx="9020816" cy="4351338"/>
          </a:xfrm>
        </p:spPr>
      </p:pic>
    </p:spTree>
    <p:extLst>
      <p:ext uri="{BB962C8B-B14F-4D97-AF65-F5344CB8AC3E}">
        <p14:creationId xmlns:p14="http://schemas.microsoft.com/office/powerpoint/2010/main" val="428894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5CD0-8295-A24C-918E-FB7051690BDF}"/>
              </a:ext>
            </a:extLst>
          </p:cNvPr>
          <p:cNvSpPr>
            <a:spLocks noGrp="1"/>
          </p:cNvSpPr>
          <p:nvPr>
            <p:ph type="title"/>
          </p:nvPr>
        </p:nvSpPr>
        <p:spPr/>
        <p:txBody>
          <a:bodyPr/>
          <a:lstStyle/>
          <a:p>
            <a:r>
              <a:rPr lang="en-US" dirty="0"/>
              <a:t>The Short Story: Definitions, Tendencies and Possibilities of the Form</a:t>
            </a:r>
          </a:p>
        </p:txBody>
      </p:sp>
      <p:sp>
        <p:nvSpPr>
          <p:cNvPr id="3" name="Text Placeholder 2">
            <a:extLst>
              <a:ext uri="{FF2B5EF4-FFF2-40B4-BE49-F238E27FC236}">
                <a16:creationId xmlns:a16="http://schemas.microsoft.com/office/drawing/2014/main" id="{0C2C76E0-06B0-074F-BE23-5FE136EA5E49}"/>
              </a:ext>
            </a:extLst>
          </p:cNvPr>
          <p:cNvSpPr>
            <a:spLocks noGrp="1"/>
          </p:cNvSpPr>
          <p:nvPr>
            <p:ph type="body" idx="1"/>
          </p:nvPr>
        </p:nvSpPr>
        <p:spPr/>
        <p:txBody>
          <a:bodyPr/>
          <a:lstStyle/>
          <a:p>
            <a:r>
              <a:rPr lang="en-GB" dirty="0"/>
              <a:t>defining characteristics of and dominant approaches to defining short stories</a:t>
            </a:r>
            <a:endParaRPr lang="en-US" dirty="0"/>
          </a:p>
        </p:txBody>
      </p:sp>
    </p:spTree>
    <p:extLst>
      <p:ext uri="{BB962C8B-B14F-4D97-AF65-F5344CB8AC3E}">
        <p14:creationId xmlns:p14="http://schemas.microsoft.com/office/powerpoint/2010/main" val="278401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2460-2656-ED4A-97DC-0A7678B99A21}"/>
              </a:ext>
            </a:extLst>
          </p:cNvPr>
          <p:cNvSpPr>
            <a:spLocks noGrp="1"/>
          </p:cNvSpPr>
          <p:nvPr>
            <p:ph type="title"/>
          </p:nvPr>
        </p:nvSpPr>
        <p:spPr/>
        <p:txBody>
          <a:bodyPr/>
          <a:lstStyle/>
          <a:p>
            <a:r>
              <a:rPr lang="en-US" dirty="0" err="1"/>
              <a:t>Dobrenko</a:t>
            </a:r>
            <a:r>
              <a:rPr lang="en-US" dirty="0"/>
              <a:t> and </a:t>
            </a:r>
            <a:r>
              <a:rPr lang="en-US" dirty="0" err="1"/>
              <a:t>Lipovetsky</a:t>
            </a:r>
            <a:endParaRPr lang="en-US" dirty="0"/>
          </a:p>
        </p:txBody>
      </p:sp>
      <p:pic>
        <p:nvPicPr>
          <p:cNvPr id="5" name="Content Placeholder 4">
            <a:extLst>
              <a:ext uri="{FF2B5EF4-FFF2-40B4-BE49-F238E27FC236}">
                <a16:creationId xmlns:a16="http://schemas.microsoft.com/office/drawing/2014/main" id="{0E5ED266-7C9D-6745-AE77-9D7E686413D3}"/>
              </a:ext>
            </a:extLst>
          </p:cNvPr>
          <p:cNvPicPr>
            <a:picLocks noGrp="1" noChangeAspect="1"/>
          </p:cNvPicPr>
          <p:nvPr>
            <p:ph idx="1"/>
          </p:nvPr>
        </p:nvPicPr>
        <p:blipFill>
          <a:blip r:embed="rId2"/>
          <a:stretch>
            <a:fillRect/>
          </a:stretch>
        </p:blipFill>
        <p:spPr>
          <a:xfrm>
            <a:off x="2286000" y="1545482"/>
            <a:ext cx="7586133" cy="4889793"/>
          </a:xfrm>
        </p:spPr>
      </p:pic>
    </p:spTree>
    <p:extLst>
      <p:ext uri="{BB962C8B-B14F-4D97-AF65-F5344CB8AC3E}">
        <p14:creationId xmlns:p14="http://schemas.microsoft.com/office/powerpoint/2010/main" val="1788986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3FE3-A1B8-4947-98FF-7641E333C855}"/>
              </a:ext>
            </a:extLst>
          </p:cNvPr>
          <p:cNvSpPr>
            <a:spLocks noGrp="1"/>
          </p:cNvSpPr>
          <p:nvPr>
            <p:ph type="title"/>
          </p:nvPr>
        </p:nvSpPr>
        <p:spPr/>
        <p:txBody>
          <a:bodyPr/>
          <a:lstStyle/>
          <a:p>
            <a:r>
              <a:rPr lang="en-US" dirty="0" err="1"/>
              <a:t>Dobrenko</a:t>
            </a:r>
            <a:r>
              <a:rPr lang="en-US" dirty="0"/>
              <a:t> and </a:t>
            </a:r>
            <a:r>
              <a:rPr lang="en-US" dirty="0" err="1"/>
              <a:t>Lipovetsky</a:t>
            </a:r>
            <a:r>
              <a:rPr lang="en-US" dirty="0"/>
              <a:t>, </a:t>
            </a:r>
            <a:r>
              <a:rPr lang="en-US" i="1" dirty="0"/>
              <a:t>Russia Literature Since 1991 </a:t>
            </a:r>
          </a:p>
        </p:txBody>
      </p:sp>
      <p:pic>
        <p:nvPicPr>
          <p:cNvPr id="5" name="Content Placeholder 4">
            <a:extLst>
              <a:ext uri="{FF2B5EF4-FFF2-40B4-BE49-F238E27FC236}">
                <a16:creationId xmlns:a16="http://schemas.microsoft.com/office/drawing/2014/main" id="{7214940E-6988-9B4E-9AD4-A90FCA95199D}"/>
              </a:ext>
            </a:extLst>
          </p:cNvPr>
          <p:cNvPicPr>
            <a:picLocks noGrp="1" noChangeAspect="1"/>
          </p:cNvPicPr>
          <p:nvPr>
            <p:ph idx="1"/>
          </p:nvPr>
        </p:nvPicPr>
        <p:blipFill>
          <a:blip r:embed="rId2"/>
          <a:stretch>
            <a:fillRect/>
          </a:stretch>
        </p:blipFill>
        <p:spPr>
          <a:xfrm>
            <a:off x="2085151" y="1825625"/>
            <a:ext cx="8021697" cy="4351338"/>
          </a:xfrm>
        </p:spPr>
      </p:pic>
    </p:spTree>
    <p:extLst>
      <p:ext uri="{BB962C8B-B14F-4D97-AF65-F5344CB8AC3E}">
        <p14:creationId xmlns:p14="http://schemas.microsoft.com/office/powerpoint/2010/main" val="327509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5C98-D009-654B-A277-BC34C5F93CA0}"/>
              </a:ext>
            </a:extLst>
          </p:cNvPr>
          <p:cNvSpPr>
            <a:spLocks noGrp="1"/>
          </p:cNvSpPr>
          <p:nvPr>
            <p:ph type="title"/>
          </p:nvPr>
        </p:nvSpPr>
        <p:spPr/>
        <p:txBody>
          <a:bodyPr>
            <a:normAutofit fontScale="90000"/>
          </a:bodyPr>
          <a:lstStyle/>
          <a:p>
            <a:r>
              <a:rPr lang="en-GB" sz="3200" dirty="0"/>
              <a:t>Norman </a:t>
            </a:r>
            <a:r>
              <a:rPr lang="en-GB" sz="3200" dirty="0" err="1"/>
              <a:t>Shneidman</a:t>
            </a:r>
            <a:r>
              <a:rPr lang="en-GB" sz="3200" dirty="0"/>
              <a:t>, </a:t>
            </a:r>
            <a:r>
              <a:rPr lang="en-GB" sz="3200" i="1" dirty="0"/>
              <a:t>Russian Literature, 1995-2002 : On the Threshold of a New Millennium</a:t>
            </a:r>
            <a:br>
              <a:rPr lang="en-GB" sz="3200" i="1" dirty="0"/>
            </a:br>
            <a:r>
              <a:rPr lang="en-GB" sz="3200" dirty="0"/>
              <a:t>- Women’s Writing</a:t>
            </a:r>
            <a:endParaRPr lang="en-US" sz="3200" dirty="0"/>
          </a:p>
        </p:txBody>
      </p:sp>
      <p:pic>
        <p:nvPicPr>
          <p:cNvPr id="5" name="Content Placeholder 4">
            <a:extLst>
              <a:ext uri="{FF2B5EF4-FFF2-40B4-BE49-F238E27FC236}">
                <a16:creationId xmlns:a16="http://schemas.microsoft.com/office/drawing/2014/main" id="{EC3C717D-6BDD-7842-82B6-C5D724A1F90B}"/>
              </a:ext>
            </a:extLst>
          </p:cNvPr>
          <p:cNvPicPr>
            <a:picLocks noGrp="1" noChangeAspect="1"/>
          </p:cNvPicPr>
          <p:nvPr>
            <p:ph idx="1"/>
          </p:nvPr>
        </p:nvPicPr>
        <p:blipFill>
          <a:blip r:embed="rId2"/>
          <a:stretch>
            <a:fillRect/>
          </a:stretch>
        </p:blipFill>
        <p:spPr>
          <a:xfrm>
            <a:off x="1794443" y="1844977"/>
            <a:ext cx="8247023" cy="3775567"/>
          </a:xfrm>
        </p:spPr>
      </p:pic>
    </p:spTree>
    <p:extLst>
      <p:ext uri="{BB962C8B-B14F-4D97-AF65-F5344CB8AC3E}">
        <p14:creationId xmlns:p14="http://schemas.microsoft.com/office/powerpoint/2010/main" val="115594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077D-7DC1-0B4B-90CB-7678A1254A6D}"/>
              </a:ext>
            </a:extLst>
          </p:cNvPr>
          <p:cNvSpPr>
            <a:spLocks noGrp="1"/>
          </p:cNvSpPr>
          <p:nvPr>
            <p:ph type="title"/>
          </p:nvPr>
        </p:nvSpPr>
        <p:spPr/>
        <p:txBody>
          <a:bodyPr>
            <a:normAutofit/>
          </a:bodyPr>
          <a:lstStyle/>
          <a:p>
            <a:r>
              <a:rPr lang="en-GB" sz="3200" dirty="0"/>
              <a:t>Norman </a:t>
            </a:r>
            <a:r>
              <a:rPr lang="en-GB" sz="3200" dirty="0" err="1"/>
              <a:t>Shneidman</a:t>
            </a:r>
            <a:r>
              <a:rPr lang="en-GB" sz="3200" dirty="0"/>
              <a:t>, </a:t>
            </a:r>
            <a:r>
              <a:rPr lang="en-GB" sz="3200" i="1" dirty="0"/>
              <a:t>Russian Literature, 1995-2002 : On the Threshold of a New Millennium</a:t>
            </a:r>
            <a:endParaRPr lang="en-US" sz="3200" i="1" dirty="0"/>
          </a:p>
        </p:txBody>
      </p:sp>
      <p:pic>
        <p:nvPicPr>
          <p:cNvPr id="5" name="Content Placeholder 4">
            <a:extLst>
              <a:ext uri="{FF2B5EF4-FFF2-40B4-BE49-F238E27FC236}">
                <a16:creationId xmlns:a16="http://schemas.microsoft.com/office/drawing/2014/main" id="{2AB3682C-5B85-BC4A-887F-81682E896595}"/>
              </a:ext>
            </a:extLst>
          </p:cNvPr>
          <p:cNvPicPr>
            <a:picLocks noGrp="1" noChangeAspect="1"/>
          </p:cNvPicPr>
          <p:nvPr>
            <p:ph idx="1"/>
          </p:nvPr>
        </p:nvPicPr>
        <p:blipFill>
          <a:blip r:embed="rId2"/>
          <a:stretch>
            <a:fillRect/>
          </a:stretch>
        </p:blipFill>
        <p:spPr>
          <a:xfrm>
            <a:off x="1060041" y="1986575"/>
            <a:ext cx="9438626" cy="3246620"/>
          </a:xfrm>
        </p:spPr>
      </p:pic>
    </p:spTree>
    <p:extLst>
      <p:ext uri="{BB962C8B-B14F-4D97-AF65-F5344CB8AC3E}">
        <p14:creationId xmlns:p14="http://schemas.microsoft.com/office/powerpoint/2010/main" val="352912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629C-6977-C643-AB07-C190869B4CC4}"/>
              </a:ext>
            </a:extLst>
          </p:cNvPr>
          <p:cNvSpPr>
            <a:spLocks noGrp="1"/>
          </p:cNvSpPr>
          <p:nvPr>
            <p:ph type="title"/>
          </p:nvPr>
        </p:nvSpPr>
        <p:spPr/>
        <p:txBody>
          <a:bodyPr>
            <a:normAutofit/>
          </a:bodyPr>
          <a:lstStyle/>
          <a:p>
            <a:r>
              <a:rPr lang="en-US" dirty="0"/>
              <a:t>Comparison to novel</a:t>
            </a:r>
            <a:br>
              <a:rPr lang="en-US" dirty="0"/>
            </a:br>
            <a:r>
              <a:rPr lang="en-US" dirty="0"/>
              <a:t> (summary from Parts)</a:t>
            </a:r>
          </a:p>
        </p:txBody>
      </p:sp>
      <p:pic>
        <p:nvPicPr>
          <p:cNvPr id="5" name="Content Placeholder 4">
            <a:extLst>
              <a:ext uri="{FF2B5EF4-FFF2-40B4-BE49-F238E27FC236}">
                <a16:creationId xmlns:a16="http://schemas.microsoft.com/office/drawing/2014/main" id="{A23197CD-2665-8D45-9B91-A4583603AF50}"/>
              </a:ext>
            </a:extLst>
          </p:cNvPr>
          <p:cNvPicPr>
            <a:picLocks noGrp="1" noChangeAspect="1"/>
          </p:cNvPicPr>
          <p:nvPr>
            <p:ph idx="1"/>
          </p:nvPr>
        </p:nvPicPr>
        <p:blipFill>
          <a:blip r:embed="rId2"/>
          <a:stretch>
            <a:fillRect/>
          </a:stretch>
        </p:blipFill>
        <p:spPr>
          <a:xfrm>
            <a:off x="2800350" y="1875631"/>
            <a:ext cx="6591300" cy="3975100"/>
          </a:xfrm>
        </p:spPr>
      </p:pic>
    </p:spTree>
    <p:extLst>
      <p:ext uri="{BB962C8B-B14F-4D97-AF65-F5344CB8AC3E}">
        <p14:creationId xmlns:p14="http://schemas.microsoft.com/office/powerpoint/2010/main" val="319785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5446"/>
            <a:ext cx="8229600" cy="1143000"/>
          </a:xfrm>
        </p:spPr>
        <p:txBody>
          <a:bodyPr>
            <a:normAutofit fontScale="90000"/>
          </a:bodyPr>
          <a:lstStyle/>
          <a:p>
            <a:r>
              <a:rPr lang="en-US" dirty="0"/>
              <a:t>The Ending </a:t>
            </a:r>
            <a:br>
              <a:rPr lang="en-US" dirty="0"/>
            </a:br>
            <a:r>
              <a:rPr lang="en-US" dirty="0"/>
              <a:t>Russian Formalists: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GB"/>
          </a:p>
          <a:p>
            <a:pPr marL="0" indent="0">
              <a:buNone/>
            </a:pPr>
            <a:r>
              <a:rPr lang="en-US"/>
              <a:t>‘Like a bomb dropped from an airplane, it [the ending] must speed downwards so as to strike with its war-head full-force on the target.’ </a:t>
            </a:r>
          </a:p>
          <a:p>
            <a:pPr marL="0" indent="0">
              <a:buNone/>
            </a:pPr>
            <a:r>
              <a:rPr lang="en-US"/>
              <a:t>(Boris Eikhenbaum)</a:t>
            </a:r>
            <a:endParaRPr lang="en-GB"/>
          </a:p>
          <a:p>
            <a:pPr marL="0" indent="0">
              <a:buNone/>
            </a:pPr>
            <a:endParaRPr lang="en-GB"/>
          </a:p>
          <a:p>
            <a:pPr marL="0" indent="0">
              <a:buNone/>
            </a:pPr>
            <a:endParaRPr lang="en-GB" dirty="0"/>
          </a:p>
        </p:txBody>
      </p:sp>
    </p:spTree>
    <p:extLst>
      <p:ext uri="{BB962C8B-B14F-4D97-AF65-F5344CB8AC3E}">
        <p14:creationId xmlns:p14="http://schemas.microsoft.com/office/powerpoint/2010/main" val="201565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‘unity of effect or impression’ </a:t>
            </a:r>
            <a:br>
              <a:rPr lang="en-US"/>
            </a:br>
            <a:r>
              <a:rPr lang="en-US"/>
              <a:t>Edgar Allen Poe</a:t>
            </a:r>
            <a:br>
              <a:rPr lang="en-US"/>
            </a:br>
            <a:endParaRPr lang="en-US"/>
          </a:p>
        </p:txBody>
      </p:sp>
      <p:sp>
        <p:nvSpPr>
          <p:cNvPr id="3" name="Content Placeholder 2"/>
          <p:cNvSpPr>
            <a:spLocks noGrp="1"/>
          </p:cNvSpPr>
          <p:nvPr>
            <p:ph idx="1"/>
          </p:nvPr>
        </p:nvSpPr>
        <p:spPr/>
        <p:txBody>
          <a:bodyPr>
            <a:normAutofit/>
          </a:bodyPr>
          <a:lstStyle/>
          <a:p>
            <a:r>
              <a:rPr lang="en-US" dirty="0"/>
              <a:t>‘unity of effect or impression’ makes short story superior - need to be perused in one sitting, in 1/2 hour to 2 hours to read, and this factor enables a greater effect of totality: ‘During the hour of perusal the soul of the reader is at the writer’s control. There are no external or intrinsic influences – resulting from weariness or interruption.’</a:t>
            </a:r>
            <a:endParaRPr lang="en-GB" dirty="0"/>
          </a:p>
          <a:p>
            <a:r>
              <a:rPr lang="en-US" dirty="0"/>
              <a:t>‘In the whole composition there should be no word written, of which the tendency, direct or indirect, is not to be the one preestablished design.</a:t>
            </a:r>
            <a:r>
              <a:rPr lang="en-GB" dirty="0"/>
              <a:t>’</a:t>
            </a:r>
          </a:p>
          <a:p>
            <a:pPr marL="0" indent="0">
              <a:buNone/>
            </a:pPr>
            <a:r>
              <a:rPr lang="en-GB" dirty="0"/>
              <a:t>	(1842 Review of </a:t>
            </a:r>
            <a:r>
              <a:rPr lang="en-GB" i="1" dirty="0"/>
              <a:t>Twice Told Tales</a:t>
            </a:r>
            <a:r>
              <a:rPr lang="en-GB" dirty="0"/>
              <a:t>)</a:t>
            </a:r>
            <a:endParaRPr lang="en-US" dirty="0"/>
          </a:p>
        </p:txBody>
      </p:sp>
    </p:spTree>
    <p:extLst>
      <p:ext uri="{BB962C8B-B14F-4D97-AF65-F5344CB8AC3E}">
        <p14:creationId xmlns:p14="http://schemas.microsoft.com/office/powerpoint/2010/main" val="411366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5581"/>
            <a:ext cx="8229600" cy="1143000"/>
          </a:xfrm>
        </p:spPr>
        <p:txBody>
          <a:bodyPr>
            <a:normAutofit fontScale="90000"/>
          </a:bodyPr>
          <a:lstStyle/>
          <a:p>
            <a:r>
              <a:rPr lang="en-US"/>
              <a:t>The Subjective</a:t>
            </a:r>
            <a:br>
              <a:rPr lang="en-US"/>
            </a:br>
            <a:r>
              <a:rPr lang="en-US"/>
              <a:t>(Ferguson)</a:t>
            </a:r>
            <a:br>
              <a:rPr lang="en-US"/>
            </a:br>
            <a:endParaRPr lang="en-US"/>
          </a:p>
        </p:txBody>
      </p:sp>
      <p:pic>
        <p:nvPicPr>
          <p:cNvPr id="4" name="Content Placeholder 3" descr="Screen Shot 2015-09-24 at 15.25.05.png"/>
          <p:cNvPicPr>
            <a:picLocks noGrp="1" noChangeAspect="1"/>
          </p:cNvPicPr>
          <p:nvPr>
            <p:ph idx="1"/>
          </p:nvPr>
        </p:nvPicPr>
        <p:blipFill>
          <a:blip r:embed="rId2">
            <a:extLst>
              <a:ext uri="{28A0092B-C50C-407E-A947-70E740481C1C}">
                <a14:useLocalDpi xmlns:a14="http://schemas.microsoft.com/office/drawing/2010/main" val="0"/>
              </a:ext>
            </a:extLst>
          </a:blip>
          <a:srcRect t="-10773" b="-10773"/>
          <a:stretch>
            <a:fillRect/>
          </a:stretch>
        </p:blipFill>
        <p:spPr/>
      </p:pic>
    </p:spTree>
    <p:extLst>
      <p:ext uri="{BB962C8B-B14F-4D97-AF65-F5344CB8AC3E}">
        <p14:creationId xmlns:p14="http://schemas.microsoft.com/office/powerpoint/2010/main" val="179150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Fragment</a:t>
            </a:r>
          </a:p>
        </p:txBody>
      </p:sp>
      <p:pic>
        <p:nvPicPr>
          <p:cNvPr id="6" name="Content Placeholder 5" descr="Screen Shot 2015-09-24 at 15.13.09.png"/>
          <p:cNvPicPr>
            <a:picLocks noGrp="1" noChangeAspect="1"/>
          </p:cNvPicPr>
          <p:nvPr>
            <p:ph idx="1"/>
          </p:nvPr>
        </p:nvPicPr>
        <p:blipFill>
          <a:blip r:embed="rId2">
            <a:extLst>
              <a:ext uri="{28A0092B-C50C-407E-A947-70E740481C1C}">
                <a14:useLocalDpi xmlns:a14="http://schemas.microsoft.com/office/drawing/2010/main" val="0"/>
              </a:ext>
            </a:extLst>
          </a:blip>
          <a:srcRect t="-3834" b="-3834"/>
          <a:stretch>
            <a:fillRect/>
          </a:stretch>
        </p:blipFill>
        <p:spPr/>
      </p:pic>
    </p:spTree>
    <p:extLst>
      <p:ext uri="{BB962C8B-B14F-4D97-AF65-F5344CB8AC3E}">
        <p14:creationId xmlns:p14="http://schemas.microsoft.com/office/powerpoint/2010/main" val="392088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7AD2-F5C6-3B43-8ACE-9CE67E944228}"/>
              </a:ext>
            </a:extLst>
          </p:cNvPr>
          <p:cNvSpPr>
            <a:spLocks noGrp="1"/>
          </p:cNvSpPr>
          <p:nvPr>
            <p:ph type="title"/>
          </p:nvPr>
        </p:nvSpPr>
        <p:spPr/>
        <p:txBody>
          <a:bodyPr/>
          <a:lstStyle/>
          <a:p>
            <a:pPr algn="ctr"/>
            <a:r>
              <a:rPr lang="en-US" dirty="0"/>
              <a:t>Difficulty of Defining Short Story</a:t>
            </a:r>
          </a:p>
        </p:txBody>
      </p:sp>
      <p:sp>
        <p:nvSpPr>
          <p:cNvPr id="3" name="Content Placeholder 2">
            <a:extLst>
              <a:ext uri="{FF2B5EF4-FFF2-40B4-BE49-F238E27FC236}">
                <a16:creationId xmlns:a16="http://schemas.microsoft.com/office/drawing/2014/main" id="{9A08FA7E-37EC-A645-84E5-CD24AC1AC6A5}"/>
              </a:ext>
            </a:extLst>
          </p:cNvPr>
          <p:cNvSpPr>
            <a:spLocks noGrp="1"/>
          </p:cNvSpPr>
          <p:nvPr>
            <p:ph idx="1"/>
          </p:nvPr>
        </p:nvSpPr>
        <p:spPr/>
        <p:txBody>
          <a:bodyPr/>
          <a:lstStyle/>
          <a:p>
            <a:pPr marL="0" indent="0">
              <a:buNone/>
            </a:pPr>
            <a:r>
              <a:rPr lang="en-US" dirty="0"/>
              <a:t>Furthermore, at no point do I attempt to define the short story. To make an astronomical allusion, the short story can be likened to a black hole. Although unobservable, its presence is detectable by its radial effect. In this study I explore the effects of the short story on its surrounding contexts so that it becomes a catalyst for investigating and inter-relating a ‘constellation’ (in Walter Benjamin’s terms) of elements drawn from art, literature, culture and history. To this end, I ultimately regard the short story as a dissident form of communication.</a:t>
            </a:r>
          </a:p>
          <a:p>
            <a:pPr marL="0" indent="0">
              <a:buNone/>
            </a:pPr>
            <a:r>
              <a:rPr lang="en-US" dirty="0"/>
              <a:t>(Paul March-Russell, </a:t>
            </a:r>
            <a:r>
              <a:rPr lang="en-US" i="1" dirty="0"/>
              <a:t>The Short Story</a:t>
            </a:r>
            <a:r>
              <a:rPr lang="en-US" dirty="0"/>
              <a:t>, p. ix)</a:t>
            </a:r>
          </a:p>
        </p:txBody>
      </p:sp>
    </p:spTree>
    <p:extLst>
      <p:ext uri="{BB962C8B-B14F-4D97-AF65-F5344CB8AC3E}">
        <p14:creationId xmlns:p14="http://schemas.microsoft.com/office/powerpoint/2010/main" val="37561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5640</TotalTime>
  <Words>954</Words>
  <Application>Microsoft Macintosh PowerPoint</Application>
  <PresentationFormat>Widescreen</PresentationFormat>
  <Paragraphs>74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Russian Contemporary Short Stories</vt:lpstr>
      <vt:lpstr>Themes covered today Academic Context to of Learning outcomes</vt:lpstr>
      <vt:lpstr>The Short Story: Definitions, Tendencies and Possibilities of the Form</vt:lpstr>
      <vt:lpstr>Comparison to novel  (summary from Parts)</vt:lpstr>
      <vt:lpstr>The Ending  Russian Formalists: </vt:lpstr>
      <vt:lpstr>‘unity of effect or impression’  Edgar Allen Poe </vt:lpstr>
      <vt:lpstr>The Subjective (Ferguson) </vt:lpstr>
      <vt:lpstr>The Fragment</vt:lpstr>
      <vt:lpstr>Difficulty of Defining Short Story</vt:lpstr>
      <vt:lpstr>Presentness</vt:lpstr>
      <vt:lpstr>PowerPoint Presentation</vt:lpstr>
      <vt:lpstr>Charles May, Short Story as Post Modern</vt:lpstr>
      <vt:lpstr>Historical Context</vt:lpstr>
      <vt:lpstr>The Fall of the Berlin Wall, 1989</vt:lpstr>
      <vt:lpstr>The Collapse of the Soviet Union 1991</vt:lpstr>
      <vt:lpstr>Vladimir Putin, 2005</vt:lpstr>
      <vt:lpstr>Sakwa, Russian Politics and Society</vt:lpstr>
      <vt:lpstr>Sakwa, Russian Politics and Society</vt:lpstr>
      <vt:lpstr>Anne White, Small-Town Russia: Postcommunist Livelihoods and Identities</vt:lpstr>
      <vt:lpstr>Anne White, Small-Town Russia: Postcommunist Livelihoods and Identities</vt:lpstr>
      <vt:lpstr>Culture (including literature)’s role</vt:lpstr>
      <vt:lpstr>PowerPoint Presentation</vt:lpstr>
      <vt:lpstr>PowerPoint Presentation</vt:lpstr>
      <vt:lpstr>Contemporary Russian Literature and the Short Story</vt:lpstr>
      <vt:lpstr>…but short stories dominated in ‘periods of transition’ (Parts) </vt:lpstr>
      <vt:lpstr>Laboratory of Form</vt:lpstr>
      <vt:lpstr>Response to Experience</vt:lpstr>
      <vt:lpstr>Chronical of times</vt:lpstr>
      <vt:lpstr>Clowes</vt:lpstr>
      <vt:lpstr>Dobrenko and Lipovetsky</vt:lpstr>
      <vt:lpstr>Dobrenko and Lipovetsky, Russia Literature Since 1991 </vt:lpstr>
      <vt:lpstr>Norman Shneidman, Russian Literature, 1995-2002 : On the Threshold of a New Millennium - Women’s Writing</vt:lpstr>
      <vt:lpstr>Norman Shneidman, Russian Literature, 1995-2002 : On the Threshold of a New Millennium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Contemporary Short Stories</dc:title>
  <dc:creator>Jeremy Hicks</dc:creator>
  <cp:lastModifiedBy>Jeremy Hicks</cp:lastModifiedBy>
  <cp:revision>24</cp:revision>
  <dcterms:created xsi:type="dcterms:W3CDTF">2019-07-22T10:34:45Z</dcterms:created>
  <dcterms:modified xsi:type="dcterms:W3CDTF">2019-09-20T15:12:02Z</dcterms:modified>
</cp:coreProperties>
</file>