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75" r:id="rId8"/>
    <p:sldId id="266" r:id="rId9"/>
    <p:sldId id="263" r:id="rId10"/>
    <p:sldId id="267" r:id="rId11"/>
    <p:sldId id="268" r:id="rId12"/>
    <p:sldId id="269" r:id="rId13"/>
    <p:sldId id="270" r:id="rId14"/>
    <p:sldId id="271" r:id="rId15"/>
    <p:sldId id="272" r:id="rId16"/>
    <p:sldId id="273" r:id="rId17"/>
    <p:sldId id="264" r:id="rId18"/>
    <p:sldId id="265"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23"/>
  </p:normalViewPr>
  <p:slideViewPr>
    <p:cSldViewPr snapToGrid="0">
      <p:cViewPr varScale="1">
        <p:scale>
          <a:sx n="90" d="100"/>
          <a:sy n="90" d="100"/>
        </p:scale>
        <p:origin x="232"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909E9-03BA-F476-8767-F75570E2FC4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E5833FF-6680-729B-4F42-C12C32E6BE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694E6E9-87AD-6665-A936-DCA8FD9A58C1}"/>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5" name="Footer Placeholder 4">
            <a:extLst>
              <a:ext uri="{FF2B5EF4-FFF2-40B4-BE49-F238E27FC236}">
                <a16:creationId xmlns:a16="http://schemas.microsoft.com/office/drawing/2014/main" id="{3CC24131-7E49-F7A4-8AAC-08020B6A23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04B006-3BFF-92D5-CDDA-774E453B3F1F}"/>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379198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43F10-75DA-F9F6-1B23-EA21F83FCEE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F887F98-3066-53CC-E1AA-769D44CFECF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89276C8-CBF3-BAA8-BB53-BCD9798DECEE}"/>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5" name="Footer Placeholder 4">
            <a:extLst>
              <a:ext uri="{FF2B5EF4-FFF2-40B4-BE49-F238E27FC236}">
                <a16:creationId xmlns:a16="http://schemas.microsoft.com/office/drawing/2014/main" id="{9582BDB6-A8B0-893C-6D45-C36108045F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1A840-BA50-F118-E7DF-9C6C3B8F5FEF}"/>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2669452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4F6C7A-2A03-3E0F-84E3-3E60B6AC06A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B157307-B199-00AC-189F-CEFA1A465BB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E84FBDB-1B2A-C3F0-86D5-CB2CFCED7109}"/>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5" name="Footer Placeholder 4">
            <a:extLst>
              <a:ext uri="{FF2B5EF4-FFF2-40B4-BE49-F238E27FC236}">
                <a16:creationId xmlns:a16="http://schemas.microsoft.com/office/drawing/2014/main" id="{B7531D58-06FE-C992-2AF6-6832A6EBDC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9AEB1F-D8DD-4C77-5658-10EB3A5840B5}"/>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311921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C39571-82D4-0A8C-BB38-228FCAC59A92}"/>
              </a:ext>
            </a:extLst>
          </p:cNvPr>
          <p:cNvSpPr>
            <a:spLocks noGrp="1"/>
          </p:cNvSpPr>
          <p:nvPr>
            <p:ph idx="1"/>
          </p:nvPr>
        </p:nvSpPr>
        <p:spPr>
          <a:xfrm>
            <a:off x="838200" y="439387"/>
            <a:ext cx="10515600" cy="5737576"/>
          </a:xfrm>
        </p:spPr>
        <p:txBody>
          <a:bodyPr>
            <a:normAutofit/>
          </a:bodyPr>
          <a:lstStyle>
            <a:lvl1pPr>
              <a:defRPr sz="2500">
                <a:latin typeface="Georgia" panose="02040502050405020303" pitchFamily="18" charset="0"/>
              </a:defRPr>
            </a:lvl1pPr>
            <a:lvl2pPr>
              <a:defRPr sz="2500">
                <a:latin typeface="Georgia" panose="02040502050405020303" pitchFamily="18" charset="0"/>
              </a:defRPr>
            </a:lvl2pPr>
            <a:lvl3pPr>
              <a:defRPr sz="2500">
                <a:latin typeface="Georgia" panose="02040502050405020303" pitchFamily="18" charset="0"/>
              </a:defRPr>
            </a:lvl3pPr>
            <a:lvl4pPr>
              <a:defRPr sz="2500">
                <a:latin typeface="Georgia" panose="02040502050405020303" pitchFamily="18" charset="0"/>
              </a:defRPr>
            </a:lvl4pPr>
            <a:lvl5pPr>
              <a:defRPr sz="2500">
                <a:latin typeface="Georgia" panose="02040502050405020303" pitchFamily="18"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B04A5E28-86CB-2888-6549-F3F37B3FCC7E}"/>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5" name="Footer Placeholder 4">
            <a:extLst>
              <a:ext uri="{FF2B5EF4-FFF2-40B4-BE49-F238E27FC236}">
                <a16:creationId xmlns:a16="http://schemas.microsoft.com/office/drawing/2014/main" id="{E07FDF16-7213-F0D3-4C53-5B828D221F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21F78A-4864-E208-23C1-F16EB552F389}"/>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3379759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33E6E-D3DC-C61C-444F-5174385C41F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202C88A-D12A-2092-EBBD-48B0F43390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B524DE2-5316-3F50-9522-F82E5D490AAD}"/>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5" name="Footer Placeholder 4">
            <a:extLst>
              <a:ext uri="{FF2B5EF4-FFF2-40B4-BE49-F238E27FC236}">
                <a16:creationId xmlns:a16="http://schemas.microsoft.com/office/drawing/2014/main" id="{6E4C6AD1-DFC8-CFB8-D50F-FD545B6EF1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5E00E6-DB14-B082-1B0A-628F0E105612}"/>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2336965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D89E1-C92A-5A3E-AC15-2D5032E40A9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8B0DB5C-3B5C-4FD6-09A8-F4FBE7B4852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D9E3D35-7F3B-05A6-A820-8EC796731AC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F0B96CF-9F73-D6C7-9DD9-4D6C889D7F51}"/>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6" name="Footer Placeholder 5">
            <a:extLst>
              <a:ext uri="{FF2B5EF4-FFF2-40B4-BE49-F238E27FC236}">
                <a16:creationId xmlns:a16="http://schemas.microsoft.com/office/drawing/2014/main" id="{4EBAC543-6F2D-E3E4-A34B-267B488942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19F891-D23D-72AD-8A24-5DB9BA987AEF}"/>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3915866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D51F3-20EE-F90B-61AE-8BA686DA342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8156024-F8E6-5BD0-9103-892F565972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FCCB4AD-3452-6EB6-68CA-B21ABE28AD9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B029216-42F6-C671-EFD4-AAED82DA90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A8F5EF1-55EC-1362-3E51-B9FC90C75AB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03873F7-A568-B57B-DBF3-111DDA33DD41}"/>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8" name="Footer Placeholder 7">
            <a:extLst>
              <a:ext uri="{FF2B5EF4-FFF2-40B4-BE49-F238E27FC236}">
                <a16:creationId xmlns:a16="http://schemas.microsoft.com/office/drawing/2014/main" id="{04466AFF-7886-23E1-0EA7-3B36476FE5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732A91-BD3F-3D48-2C9B-FE018BA6D9D5}"/>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3497710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E9F99-8DCF-CBF4-D7B0-0651584850F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3B5F64D-0CE0-BD61-43C6-9AE0EB4C3C7E}"/>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4" name="Footer Placeholder 3">
            <a:extLst>
              <a:ext uri="{FF2B5EF4-FFF2-40B4-BE49-F238E27FC236}">
                <a16:creationId xmlns:a16="http://schemas.microsoft.com/office/drawing/2014/main" id="{83665E0F-1B02-75DE-CA1E-08702CA384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A489AC-F933-6D69-3BB8-8A7744453358}"/>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2738180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20128B-48D5-3A91-34B0-0997B32BD3DC}"/>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3" name="Footer Placeholder 2">
            <a:extLst>
              <a:ext uri="{FF2B5EF4-FFF2-40B4-BE49-F238E27FC236}">
                <a16:creationId xmlns:a16="http://schemas.microsoft.com/office/drawing/2014/main" id="{A6077112-D70E-58FC-5959-50A98F77E8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52A75F-3689-CD11-C105-BA8861C34C74}"/>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1474001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0C369-24EB-5025-FBE4-9E0A25898F0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0BCEC76-701D-FFA7-22C3-135CD2712A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C6417BB-5977-F8C7-44BA-52D2751C88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475FC61-F518-4984-B4B3-67B431F7B63A}"/>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6" name="Footer Placeholder 5">
            <a:extLst>
              <a:ext uri="{FF2B5EF4-FFF2-40B4-BE49-F238E27FC236}">
                <a16:creationId xmlns:a16="http://schemas.microsoft.com/office/drawing/2014/main" id="{330D3B35-3542-068F-F35F-FF570F1E0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7260F3-A8A1-08CB-97C8-C692A5432330}"/>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3065491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CFFC7-5DD4-8F8F-BE42-FB2A887144C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5043E7C-A9D9-E04F-2D81-67731EE42E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E0F884-A496-D9FD-77BD-231C721081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8D67C5D-E6AA-248D-780E-7175AEC70D2D}"/>
              </a:ext>
            </a:extLst>
          </p:cNvPr>
          <p:cNvSpPr>
            <a:spLocks noGrp="1"/>
          </p:cNvSpPr>
          <p:nvPr>
            <p:ph type="dt" sz="half" idx="10"/>
          </p:nvPr>
        </p:nvSpPr>
        <p:spPr/>
        <p:txBody>
          <a:bodyPr/>
          <a:lstStyle/>
          <a:p>
            <a:fld id="{54A67AB5-4DF3-2A45-BF6E-735866D45BB0}" type="datetimeFigureOut">
              <a:rPr lang="en-US" smtClean="0"/>
              <a:t>12/13/22</a:t>
            </a:fld>
            <a:endParaRPr lang="en-US"/>
          </a:p>
        </p:txBody>
      </p:sp>
      <p:sp>
        <p:nvSpPr>
          <p:cNvPr id="6" name="Footer Placeholder 5">
            <a:extLst>
              <a:ext uri="{FF2B5EF4-FFF2-40B4-BE49-F238E27FC236}">
                <a16:creationId xmlns:a16="http://schemas.microsoft.com/office/drawing/2014/main" id="{C2A08DB4-C6BD-2B1E-533C-8DEABF6A1E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AD3E97-0845-03E2-913E-2EB2660E0E2F}"/>
              </a:ext>
            </a:extLst>
          </p:cNvPr>
          <p:cNvSpPr>
            <a:spLocks noGrp="1"/>
          </p:cNvSpPr>
          <p:nvPr>
            <p:ph type="sldNum" sz="quarter" idx="12"/>
          </p:nvPr>
        </p:nvSpPr>
        <p:spPr/>
        <p:txBody>
          <a:bodyPr/>
          <a:lstStyle/>
          <a:p>
            <a:fld id="{48AA8DD0-9E81-AA49-AD6A-86F8CB4AF752}" type="slidenum">
              <a:rPr lang="en-US" smtClean="0"/>
              <a:t>‹#›</a:t>
            </a:fld>
            <a:endParaRPr lang="en-US"/>
          </a:p>
        </p:txBody>
      </p:sp>
    </p:spTree>
    <p:extLst>
      <p:ext uri="{BB962C8B-B14F-4D97-AF65-F5344CB8AC3E}">
        <p14:creationId xmlns:p14="http://schemas.microsoft.com/office/powerpoint/2010/main" val="1591462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73C3D0-915F-0A56-31B8-3CA2B28D81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2B3A667-C53C-E19B-4103-47CDF827E3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8EC76D3-9F25-D47B-0905-60FAF1EF0F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67AB5-4DF3-2A45-BF6E-735866D45BB0}" type="datetimeFigureOut">
              <a:rPr lang="en-US" smtClean="0"/>
              <a:t>12/13/22</a:t>
            </a:fld>
            <a:endParaRPr lang="en-US"/>
          </a:p>
        </p:txBody>
      </p:sp>
      <p:sp>
        <p:nvSpPr>
          <p:cNvPr id="5" name="Footer Placeholder 4">
            <a:extLst>
              <a:ext uri="{FF2B5EF4-FFF2-40B4-BE49-F238E27FC236}">
                <a16:creationId xmlns:a16="http://schemas.microsoft.com/office/drawing/2014/main" id="{A7FBCEA6-5F92-D6C3-B7A6-18FB9D653A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140E1F-B94F-84F5-1032-9D2401EBFD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A8DD0-9E81-AA49-AD6A-86F8CB4AF752}" type="slidenum">
              <a:rPr lang="en-US" smtClean="0"/>
              <a:t>‹#›</a:t>
            </a:fld>
            <a:endParaRPr lang="en-US"/>
          </a:p>
        </p:txBody>
      </p:sp>
    </p:spTree>
    <p:extLst>
      <p:ext uri="{BB962C8B-B14F-4D97-AF65-F5344CB8AC3E}">
        <p14:creationId xmlns:p14="http://schemas.microsoft.com/office/powerpoint/2010/main" val="1857396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useBgFill="1">
        <p:nvSpPr>
          <p:cNvPr id="1048" name="Rectangle 1047">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The Gods in Greek Tragedy – Lytham St Annes CA">
            <a:extLst>
              <a:ext uri="{FF2B5EF4-FFF2-40B4-BE49-F238E27FC236}">
                <a16:creationId xmlns:a16="http://schemas.microsoft.com/office/drawing/2014/main" id="{445734B9-1129-E879-C528-35EA8AE79FC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23" t="9091" r="28741"/>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50" name="Rectangle 1049">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4E0CDD5-BFC3-2907-42B4-5585612A4EF4}"/>
              </a:ext>
            </a:extLst>
          </p:cNvPr>
          <p:cNvSpPr>
            <a:spLocks noGrp="1"/>
          </p:cNvSpPr>
          <p:nvPr>
            <p:ph type="title" idx="4294967295"/>
          </p:nvPr>
        </p:nvSpPr>
        <p:spPr>
          <a:xfrm>
            <a:off x="477981" y="1122363"/>
            <a:ext cx="6137132" cy="3204134"/>
          </a:xfrm>
        </p:spPr>
        <p:txBody>
          <a:bodyPr vert="horz" lIns="91440" tIns="45720" rIns="91440" bIns="45720" rtlCol="0" anchor="b">
            <a:normAutofit/>
          </a:bodyPr>
          <a:lstStyle/>
          <a:p>
            <a:r>
              <a:rPr lang="en-US" sz="4100" dirty="0">
                <a:latin typeface="Georgia" panose="02040502050405020303" pitchFamily="18" charset="0"/>
              </a:rPr>
              <a:t>COM507 European Tragedy </a:t>
            </a:r>
            <a:br>
              <a:rPr lang="en-US" sz="4100" dirty="0">
                <a:latin typeface="Georgia" panose="02040502050405020303" pitchFamily="18" charset="0"/>
              </a:rPr>
            </a:br>
            <a:br>
              <a:rPr lang="en-US" sz="4100" dirty="0">
                <a:latin typeface="Georgia" panose="02040502050405020303" pitchFamily="18" charset="0"/>
              </a:rPr>
            </a:br>
            <a:r>
              <a:rPr lang="en-US" sz="4100" dirty="0">
                <a:latin typeface="Georgia" panose="02040502050405020303" pitchFamily="18" charset="0"/>
              </a:rPr>
              <a:t>Comparative Essay Workshop</a:t>
            </a:r>
          </a:p>
        </p:txBody>
      </p:sp>
      <p:sp>
        <p:nvSpPr>
          <p:cNvPr id="1052" name="Rectangle 1051">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54" name="Rectangle 1053">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2901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34B543-47F4-23D5-70BF-153873C3BDC3}"/>
              </a:ext>
            </a:extLst>
          </p:cNvPr>
          <p:cNvSpPr>
            <a:spLocks noGrp="1"/>
          </p:cNvSpPr>
          <p:nvPr>
            <p:ph idx="1"/>
          </p:nvPr>
        </p:nvSpPr>
        <p:spPr/>
        <p:txBody>
          <a:bodyPr/>
          <a:lstStyle/>
          <a:p>
            <a:pPr marL="0" indent="0">
              <a:buNone/>
            </a:pPr>
            <a:r>
              <a:rPr lang="en-US" u="sng" dirty="0"/>
              <a:t>Gender</a:t>
            </a:r>
          </a:p>
          <a:p>
            <a:r>
              <a:rPr lang="en-US" dirty="0"/>
              <a:t>How is gender presented on stage? </a:t>
            </a:r>
          </a:p>
          <a:p>
            <a:r>
              <a:rPr lang="en-US" dirty="0"/>
              <a:t>Do the plays reinforce or subvert conventional notions of gender and gender identities/roles? (be wary: conventional for whom? See secondary literature to avoid </a:t>
            </a:r>
            <a:r>
              <a:rPr lang="en-US" dirty="0" err="1"/>
              <a:t>generalisations</a:t>
            </a:r>
            <a:r>
              <a:rPr lang="en-US" dirty="0"/>
              <a:t>)</a:t>
            </a:r>
          </a:p>
          <a:p>
            <a:r>
              <a:rPr lang="en-US" dirty="0"/>
              <a:t>To what extent do questions of gender overlap with social and political concerns in the plays? (again, be wary of historical specificity)</a:t>
            </a:r>
          </a:p>
          <a:p>
            <a:r>
              <a:rPr lang="en-US" dirty="0"/>
              <a:t>How do questions of gender intersect with other key tragic themes? (e.g. fate)</a:t>
            </a:r>
          </a:p>
          <a:p>
            <a:r>
              <a:rPr lang="en-US" dirty="0"/>
              <a:t>NB questions of gender are often important when gender does not seem to play a central role! </a:t>
            </a:r>
          </a:p>
          <a:p>
            <a:endParaRPr lang="en-US" dirty="0"/>
          </a:p>
        </p:txBody>
      </p:sp>
    </p:spTree>
    <p:extLst>
      <p:ext uri="{BB962C8B-B14F-4D97-AF65-F5344CB8AC3E}">
        <p14:creationId xmlns:p14="http://schemas.microsoft.com/office/powerpoint/2010/main" val="269989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D7D20A-926E-C038-4685-BC1265A17179}"/>
              </a:ext>
            </a:extLst>
          </p:cNvPr>
          <p:cNvSpPr>
            <a:spLocks noGrp="1"/>
          </p:cNvSpPr>
          <p:nvPr>
            <p:ph idx="1"/>
          </p:nvPr>
        </p:nvSpPr>
        <p:spPr/>
        <p:txBody>
          <a:bodyPr/>
          <a:lstStyle/>
          <a:p>
            <a:pPr marL="0" indent="0">
              <a:buNone/>
            </a:pPr>
            <a:r>
              <a:rPr lang="en-US" u="sng" dirty="0"/>
              <a:t>Recognition</a:t>
            </a:r>
            <a:r>
              <a:rPr lang="en-US" dirty="0"/>
              <a:t> </a:t>
            </a:r>
          </a:p>
          <a:p>
            <a:r>
              <a:rPr lang="en-US" dirty="0"/>
              <a:t>Why has recognition been seen to be so important to tragedy? </a:t>
            </a:r>
          </a:p>
          <a:p>
            <a:r>
              <a:rPr lang="en-US" dirty="0"/>
              <a:t>Do not disregard the fact that recognition is a key category in Aristotle’s discussion of tragedy in the </a:t>
            </a:r>
            <a:r>
              <a:rPr lang="en-US" i="1" dirty="0"/>
              <a:t>Poetics</a:t>
            </a:r>
            <a:r>
              <a:rPr lang="en-US" dirty="0"/>
              <a:t> (anagnorisis, also related to reversal, or peripeteia).</a:t>
            </a:r>
          </a:p>
          <a:p>
            <a:r>
              <a:rPr lang="en-US" dirty="0"/>
              <a:t>Whose recognition? The characters’ recognition? The audience’s recognition? How do these two sites of recognition (stage and audience) connect? </a:t>
            </a:r>
          </a:p>
          <a:p>
            <a:r>
              <a:rPr lang="en-US" dirty="0"/>
              <a:t>Relatedly, what is the relationship between recognition and catharsis? </a:t>
            </a:r>
          </a:p>
          <a:p>
            <a:r>
              <a:rPr lang="en-US" dirty="0"/>
              <a:t>Which other key themes might recognition connect to? (e.g. knowledge, understanding, time)</a:t>
            </a:r>
          </a:p>
          <a:p>
            <a:pPr marL="0" indent="0">
              <a:buNone/>
            </a:pPr>
            <a:endParaRPr lang="en-US" dirty="0"/>
          </a:p>
        </p:txBody>
      </p:sp>
    </p:spTree>
    <p:extLst>
      <p:ext uri="{BB962C8B-B14F-4D97-AF65-F5344CB8AC3E}">
        <p14:creationId xmlns:p14="http://schemas.microsoft.com/office/powerpoint/2010/main" val="271514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65D4DC-6100-A4E3-DFEA-756D406553AD}"/>
              </a:ext>
            </a:extLst>
          </p:cNvPr>
          <p:cNvSpPr>
            <a:spLocks noGrp="1"/>
          </p:cNvSpPr>
          <p:nvPr>
            <p:ph idx="1"/>
          </p:nvPr>
        </p:nvSpPr>
        <p:spPr/>
        <p:txBody>
          <a:bodyPr/>
          <a:lstStyle/>
          <a:p>
            <a:pPr marL="0" indent="0">
              <a:buNone/>
            </a:pPr>
            <a:r>
              <a:rPr lang="en-US" u="sng" dirty="0"/>
              <a:t>Fate </a:t>
            </a:r>
          </a:p>
          <a:p>
            <a:r>
              <a:rPr lang="en-US" dirty="0"/>
              <a:t>What is fate? And what role has tragedy played in shaping our understanding of it? </a:t>
            </a:r>
          </a:p>
          <a:p>
            <a:r>
              <a:rPr lang="en-US" dirty="0"/>
              <a:t>To what extent is the tragic action in your chosen plays dictated by fate?</a:t>
            </a:r>
          </a:p>
          <a:p>
            <a:r>
              <a:rPr lang="en-US" dirty="0"/>
              <a:t>If the tragic action is not governed by fate, what is it governed by? </a:t>
            </a:r>
          </a:p>
          <a:p>
            <a:r>
              <a:rPr lang="en-US" dirty="0"/>
              <a:t>How do conceptions of fate change (or remain constant) across the different historical and cultural periods covered by the module? </a:t>
            </a:r>
          </a:p>
          <a:p>
            <a:r>
              <a:rPr lang="en-US" dirty="0"/>
              <a:t>How does the category of fate intersect with other key tragic themes? (e.g. time, divinity, guilt and responsibility…)</a:t>
            </a:r>
          </a:p>
          <a:p>
            <a:pPr marL="0" indent="0">
              <a:buNone/>
            </a:pPr>
            <a:endParaRPr lang="en-US" dirty="0"/>
          </a:p>
        </p:txBody>
      </p:sp>
    </p:spTree>
    <p:extLst>
      <p:ext uri="{BB962C8B-B14F-4D97-AF65-F5344CB8AC3E}">
        <p14:creationId xmlns:p14="http://schemas.microsoft.com/office/powerpoint/2010/main" val="85225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A39887-F250-1CA5-7F0B-19B8963D395C}"/>
              </a:ext>
            </a:extLst>
          </p:cNvPr>
          <p:cNvSpPr>
            <a:spLocks noGrp="1"/>
          </p:cNvSpPr>
          <p:nvPr>
            <p:ph idx="1"/>
          </p:nvPr>
        </p:nvSpPr>
        <p:spPr/>
        <p:txBody>
          <a:bodyPr/>
          <a:lstStyle/>
          <a:p>
            <a:pPr marL="0" indent="0">
              <a:buNone/>
            </a:pPr>
            <a:r>
              <a:rPr lang="en-US" u="sng" dirty="0"/>
              <a:t>gods/God</a:t>
            </a:r>
          </a:p>
          <a:p>
            <a:r>
              <a:rPr lang="en-US" dirty="0"/>
              <a:t>NB major contributions to literature on tragedy that have broached questions of belief/religion (Aristotle, Hegel, Kierkegaard, </a:t>
            </a:r>
            <a:r>
              <a:rPr lang="en-US" dirty="0" err="1"/>
              <a:t>Goldmann</a:t>
            </a:r>
            <a:r>
              <a:rPr lang="en-US" dirty="0"/>
              <a:t>, Steiner…)</a:t>
            </a:r>
          </a:p>
          <a:p>
            <a:r>
              <a:rPr lang="en-US" dirty="0"/>
              <a:t>Don’t forget, you can </a:t>
            </a:r>
            <a:r>
              <a:rPr lang="en-US" dirty="0" err="1"/>
              <a:t>analyse</a:t>
            </a:r>
            <a:r>
              <a:rPr lang="en-US" dirty="0"/>
              <a:t> not only the presence of gods/God but also their absence, as well as the absence of faith/belief in afterlife etc. </a:t>
            </a:r>
          </a:p>
          <a:p>
            <a:r>
              <a:rPr lang="en-US" dirty="0"/>
              <a:t>Given the crossover with questions of society/politics, especially important to take account of the contexts in which plays appear and their historical specificity (e.g. religion very important in the context in which Racine is writing)</a:t>
            </a:r>
          </a:p>
          <a:p>
            <a:r>
              <a:rPr lang="en-US" dirty="0"/>
              <a:t>Connection of gods/God to other key themes? (Fate, recognition, gender etc.)</a:t>
            </a:r>
          </a:p>
          <a:p>
            <a:pPr marL="0" indent="0">
              <a:buNone/>
            </a:pPr>
            <a:endParaRPr lang="en-US" dirty="0"/>
          </a:p>
        </p:txBody>
      </p:sp>
    </p:spTree>
    <p:extLst>
      <p:ext uri="{BB962C8B-B14F-4D97-AF65-F5344CB8AC3E}">
        <p14:creationId xmlns:p14="http://schemas.microsoft.com/office/powerpoint/2010/main" val="18285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65293A-5F73-2F00-6906-064F52E9C759}"/>
              </a:ext>
            </a:extLst>
          </p:cNvPr>
          <p:cNvSpPr>
            <a:spLocks noGrp="1"/>
          </p:cNvSpPr>
          <p:nvPr>
            <p:ph idx="1"/>
          </p:nvPr>
        </p:nvSpPr>
        <p:spPr/>
        <p:txBody>
          <a:bodyPr/>
          <a:lstStyle/>
          <a:p>
            <a:pPr marL="0" indent="0">
              <a:buNone/>
            </a:pPr>
            <a:r>
              <a:rPr lang="en-US" u="sng" dirty="0"/>
              <a:t>Social status </a:t>
            </a:r>
          </a:p>
          <a:p>
            <a:r>
              <a:rPr lang="en-US" dirty="0"/>
              <a:t>What social spheres do the plays represent?</a:t>
            </a:r>
          </a:p>
          <a:p>
            <a:r>
              <a:rPr lang="en-US" dirty="0"/>
              <a:t>‘[The tragic protagonist] is one of those people who are held in great esteem and enjoy great good fortune, like Oedipus, Thyestes, and distinguished men from that kind of family.’ (Aristotle, </a:t>
            </a:r>
            <a:r>
              <a:rPr lang="en-US" i="1" dirty="0"/>
              <a:t>Poetics</a:t>
            </a:r>
            <a:r>
              <a:rPr lang="en-US" dirty="0"/>
              <a:t>, p. 21)</a:t>
            </a:r>
          </a:p>
          <a:p>
            <a:r>
              <a:rPr lang="en-US" dirty="0"/>
              <a:t>Why has tragedy often focused on nobility/royalty? Is this the case in the plays you are </a:t>
            </a:r>
            <a:r>
              <a:rPr lang="en-US" dirty="0" err="1"/>
              <a:t>analysing</a:t>
            </a:r>
            <a:r>
              <a:rPr lang="en-US" dirty="0"/>
              <a:t>?</a:t>
            </a:r>
          </a:p>
          <a:p>
            <a:r>
              <a:rPr lang="en-US" dirty="0"/>
              <a:t>How do tragedians treat those of lower social status (e.g. servants)? </a:t>
            </a:r>
          </a:p>
          <a:p>
            <a:r>
              <a:rPr lang="en-US" dirty="0"/>
              <a:t>If your tragedy does not deal with the ‘great and good’, how does this change things?</a:t>
            </a:r>
          </a:p>
          <a:p>
            <a:r>
              <a:rPr lang="en-US" dirty="0"/>
              <a:t>How does the representation of social status in tragedy intersect with political and social questions?  </a:t>
            </a:r>
          </a:p>
          <a:p>
            <a:endParaRPr lang="en-US" dirty="0"/>
          </a:p>
        </p:txBody>
      </p:sp>
    </p:spTree>
    <p:extLst>
      <p:ext uri="{BB962C8B-B14F-4D97-AF65-F5344CB8AC3E}">
        <p14:creationId xmlns:p14="http://schemas.microsoft.com/office/powerpoint/2010/main" val="2672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A57713-6622-F586-4B0E-3E80DEDD13DA}"/>
              </a:ext>
            </a:extLst>
          </p:cNvPr>
          <p:cNvSpPr>
            <a:spLocks noGrp="1"/>
          </p:cNvSpPr>
          <p:nvPr>
            <p:ph idx="1"/>
          </p:nvPr>
        </p:nvSpPr>
        <p:spPr/>
        <p:txBody>
          <a:bodyPr/>
          <a:lstStyle/>
          <a:p>
            <a:pPr marL="0" indent="0">
              <a:buNone/>
            </a:pPr>
            <a:r>
              <a:rPr lang="en-US" u="sng" dirty="0"/>
              <a:t>Fragility of language and identity </a:t>
            </a:r>
          </a:p>
          <a:p>
            <a:r>
              <a:rPr lang="en-US" dirty="0"/>
              <a:t>Look carefully at what Hammond is saying and read the relevant sections from </a:t>
            </a:r>
            <a:r>
              <a:rPr lang="en-US" i="1" dirty="0"/>
              <a:t>The Strangeness of Tragedy</a:t>
            </a:r>
            <a:r>
              <a:rPr lang="en-US" dirty="0"/>
              <a:t>.</a:t>
            </a:r>
          </a:p>
          <a:p>
            <a:r>
              <a:rPr lang="en-US" dirty="0"/>
              <a:t>The advantage here is you have a secondary framework to begin with.</a:t>
            </a:r>
          </a:p>
          <a:p>
            <a:r>
              <a:rPr lang="en-US" dirty="0"/>
              <a:t>NB he also has a chapter on </a:t>
            </a:r>
            <a:r>
              <a:rPr lang="en-US" i="1" dirty="0"/>
              <a:t>Phaedra</a:t>
            </a:r>
            <a:r>
              <a:rPr lang="en-US" dirty="0"/>
              <a:t> and says, interestingly, that he is not going to extend his analysis to the ‘estranged domesticities of […] Beckett’ (p. 12). There is nothing to stop you doing so! </a:t>
            </a:r>
          </a:p>
          <a:p>
            <a:r>
              <a:rPr lang="en-US" dirty="0"/>
              <a:t>Why does language matter to the characters of the plays that you have chosen to </a:t>
            </a:r>
            <a:r>
              <a:rPr lang="en-US" dirty="0" err="1"/>
              <a:t>analyse</a:t>
            </a:r>
            <a:r>
              <a:rPr lang="en-US" dirty="0"/>
              <a:t>? How does identity take shape in and through language? Why might this identity be marked by fragility?  </a:t>
            </a:r>
          </a:p>
          <a:p>
            <a:pPr marL="0" indent="0">
              <a:buNone/>
            </a:pPr>
            <a:endParaRPr lang="en-US" dirty="0"/>
          </a:p>
        </p:txBody>
      </p:sp>
    </p:spTree>
    <p:extLst>
      <p:ext uri="{BB962C8B-B14F-4D97-AF65-F5344CB8AC3E}">
        <p14:creationId xmlns:p14="http://schemas.microsoft.com/office/powerpoint/2010/main" val="2861917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236754-A48C-2F05-7D31-BD4D41CF90BA}"/>
              </a:ext>
            </a:extLst>
          </p:cNvPr>
          <p:cNvSpPr>
            <a:spLocks noGrp="1"/>
          </p:cNvSpPr>
          <p:nvPr>
            <p:ph idx="1"/>
          </p:nvPr>
        </p:nvSpPr>
        <p:spPr/>
        <p:txBody>
          <a:bodyPr/>
          <a:lstStyle/>
          <a:p>
            <a:pPr marL="0" indent="0">
              <a:buNone/>
            </a:pPr>
            <a:r>
              <a:rPr lang="en-US" u="sng" dirty="0"/>
              <a:t>Endings</a:t>
            </a:r>
            <a:r>
              <a:rPr lang="en-US" dirty="0"/>
              <a:t> </a:t>
            </a:r>
          </a:p>
          <a:p>
            <a:r>
              <a:rPr lang="en-US" dirty="0"/>
              <a:t>How do your plays end? But also, how do they begin? What happens in the middle?</a:t>
            </a:r>
          </a:p>
          <a:p>
            <a:r>
              <a:rPr lang="en-US" dirty="0"/>
              <a:t>That is, dramatic structure (c.f. Aristotle) would be one way to approach this question.</a:t>
            </a:r>
          </a:p>
          <a:p>
            <a:r>
              <a:rPr lang="en-US" dirty="0"/>
              <a:t>What other important themes does the notion of ‘endings’ evoke? (e.g. time, mortality and death, fate…)</a:t>
            </a:r>
          </a:p>
          <a:p>
            <a:r>
              <a:rPr lang="en-US" dirty="0"/>
              <a:t>How might conceptions of endings relate to notions of catharsis?</a:t>
            </a:r>
          </a:p>
          <a:p>
            <a:r>
              <a:rPr lang="en-US" dirty="0"/>
              <a:t>NB Poole has a chapter on endings in </a:t>
            </a:r>
            <a:r>
              <a:rPr lang="en-US" i="1" dirty="0"/>
              <a:t>Tragedy: A Very Short Introduction</a:t>
            </a:r>
            <a:r>
              <a:rPr lang="en-US" dirty="0"/>
              <a:t>. This might be a good place to start!</a:t>
            </a:r>
          </a:p>
          <a:p>
            <a:pPr marL="0" indent="0">
              <a:buNone/>
            </a:pPr>
            <a:endParaRPr lang="en-US" dirty="0"/>
          </a:p>
        </p:txBody>
      </p:sp>
    </p:spTree>
    <p:extLst>
      <p:ext uri="{BB962C8B-B14F-4D97-AF65-F5344CB8AC3E}">
        <p14:creationId xmlns:p14="http://schemas.microsoft.com/office/powerpoint/2010/main" val="380541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8679DF-AA4B-508F-740F-4EEA1E405BA1}"/>
              </a:ext>
            </a:extLst>
          </p:cNvPr>
          <p:cNvSpPr>
            <a:spLocks noGrp="1"/>
          </p:cNvSpPr>
          <p:nvPr>
            <p:ph idx="1"/>
          </p:nvPr>
        </p:nvSpPr>
        <p:spPr>
          <a:xfrm>
            <a:off x="825500" y="363187"/>
            <a:ext cx="6248400" cy="5737576"/>
          </a:xfrm>
        </p:spPr>
        <p:txBody>
          <a:bodyPr>
            <a:normAutofit fontScale="85000" lnSpcReduction="10000"/>
          </a:bodyPr>
          <a:lstStyle/>
          <a:p>
            <a:pPr marL="0" indent="0">
              <a:buNone/>
            </a:pPr>
            <a:r>
              <a:rPr lang="en-US" b="1" i="1" dirty="0"/>
              <a:t>Phaedra</a:t>
            </a:r>
            <a:r>
              <a:rPr lang="en-US" b="1" dirty="0"/>
              <a:t>: comparative perspectives</a:t>
            </a:r>
          </a:p>
          <a:p>
            <a:r>
              <a:rPr lang="en-US" dirty="0"/>
              <a:t>Don’t ignore Racine’s preface! Racine theorizes his own tragedy in dialogue with contemporary aesthetic theory. Key ideas about social status, dramatic composition, gods/Gods, fate and agency, ancients and the moderns etc.</a:t>
            </a:r>
          </a:p>
          <a:p>
            <a:r>
              <a:rPr lang="en-US" i="1" dirty="0"/>
              <a:t>Phaedra </a:t>
            </a:r>
            <a:r>
              <a:rPr lang="en-US" dirty="0"/>
              <a:t>has, in Racine’s presentation of things, ‘all the qualities which Aristotle requires in a tragic hero, and which are capable of exciting pity and terror.’ (Preface, </a:t>
            </a:r>
            <a:r>
              <a:rPr lang="en-US" i="1" dirty="0"/>
              <a:t>Phaedra</a:t>
            </a:r>
            <a:r>
              <a:rPr lang="en-US" dirty="0"/>
              <a:t>, p. 76) </a:t>
            </a:r>
          </a:p>
          <a:p>
            <a:r>
              <a:rPr lang="en-US" dirty="0"/>
              <a:t>A great play for thinking through the three unities as well as notions of </a:t>
            </a:r>
            <a:r>
              <a:rPr lang="en-US" i="1" dirty="0"/>
              <a:t>bienséance </a:t>
            </a:r>
            <a:r>
              <a:rPr lang="en-US" dirty="0"/>
              <a:t>and </a:t>
            </a:r>
            <a:r>
              <a:rPr lang="en-US" i="1" dirty="0"/>
              <a:t>vraisemblance</a:t>
            </a:r>
            <a:r>
              <a:rPr lang="en-US" dirty="0"/>
              <a:t> (see lecture slides and critical literature); in this sense, broader question about the ‘rules’ of tragedy. </a:t>
            </a:r>
          </a:p>
          <a:p>
            <a:r>
              <a:rPr lang="en-US" dirty="0"/>
              <a:t>The seventeenth century very much in dialogue with classical tragedy (e.g. Euripides); however, lots of ways of linking the play to modernity (e.g. identity, language)</a:t>
            </a:r>
          </a:p>
          <a:p>
            <a:pPr marL="0" indent="0">
              <a:buNone/>
            </a:pPr>
            <a:endParaRPr lang="en-US" dirty="0"/>
          </a:p>
        </p:txBody>
      </p:sp>
      <p:pic>
        <p:nvPicPr>
          <p:cNvPr id="3" name="Picture 2" descr="PHAEDRA by Racine, Jean; Richard Wilbur, trans.: Near fine Hardcover (1984)  First Edition., Signed by Author(s) | Alexander Rare Books">
            <a:extLst>
              <a:ext uri="{FF2B5EF4-FFF2-40B4-BE49-F238E27FC236}">
                <a16:creationId xmlns:a16="http://schemas.microsoft.com/office/drawing/2014/main" id="{5D9435A5-F75D-AD1B-5AB1-8A90D4C3BE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25" t="4258" r="678" b="5186"/>
          <a:stretch/>
        </p:blipFill>
        <p:spPr bwMode="auto">
          <a:xfrm>
            <a:off x="7429500" y="228600"/>
            <a:ext cx="4279900" cy="621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75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E695F6-C1C3-8BD3-2B63-0AF21563E327}"/>
              </a:ext>
            </a:extLst>
          </p:cNvPr>
          <p:cNvSpPr>
            <a:spLocks noGrp="1"/>
          </p:cNvSpPr>
          <p:nvPr>
            <p:ph idx="1"/>
          </p:nvPr>
        </p:nvSpPr>
        <p:spPr>
          <a:xfrm>
            <a:off x="368300" y="292100"/>
            <a:ext cx="6896100" cy="6350000"/>
          </a:xfrm>
        </p:spPr>
        <p:txBody>
          <a:bodyPr>
            <a:normAutofit fontScale="92500" lnSpcReduction="10000"/>
          </a:bodyPr>
          <a:lstStyle/>
          <a:p>
            <a:pPr marL="0" indent="0">
              <a:buNone/>
            </a:pPr>
            <a:r>
              <a:rPr lang="en-US" b="1" i="1" dirty="0"/>
              <a:t>Endgame</a:t>
            </a:r>
            <a:r>
              <a:rPr lang="en-US" b="1" dirty="0"/>
              <a:t>: comparative perspectives </a:t>
            </a:r>
            <a:endParaRPr lang="en-US" dirty="0"/>
          </a:p>
          <a:p>
            <a:r>
              <a:rPr lang="en-US" dirty="0"/>
              <a:t>Questions of genre very important: not labelled a tragedy: i.e. you will have to justify your decision to read it as such (see lectures)</a:t>
            </a:r>
          </a:p>
          <a:p>
            <a:r>
              <a:rPr lang="en-US" dirty="0"/>
              <a:t>The preface to the recommended edition is short but very useful. </a:t>
            </a:r>
          </a:p>
          <a:p>
            <a:r>
              <a:rPr lang="en-US" dirty="0"/>
              <a:t>This play appeared in a completely different cultural context and moment to </a:t>
            </a:r>
            <a:r>
              <a:rPr lang="en-US" i="1" dirty="0"/>
              <a:t>Bacchae</a:t>
            </a:r>
            <a:r>
              <a:rPr lang="en-US" dirty="0"/>
              <a:t> and </a:t>
            </a:r>
            <a:r>
              <a:rPr lang="en-US" i="1" dirty="0"/>
              <a:t>Phaedra</a:t>
            </a:r>
            <a:r>
              <a:rPr lang="en-US" dirty="0"/>
              <a:t> — leaving aside Lorca for the moment. It is crucial that you </a:t>
            </a:r>
            <a:r>
              <a:rPr lang="en-US" dirty="0" err="1"/>
              <a:t>recognise</a:t>
            </a:r>
            <a:r>
              <a:rPr lang="en-US" dirty="0"/>
              <a:t> this historical and cultural specificity in your comparative analyses. </a:t>
            </a:r>
          </a:p>
          <a:p>
            <a:r>
              <a:rPr lang="en-US" dirty="0"/>
              <a:t>Nonetheless, there are abundant lines of comparison between the plays (themes, dramatic structure, parody and inversion)</a:t>
            </a:r>
          </a:p>
          <a:p>
            <a:r>
              <a:rPr lang="en-US" dirty="0"/>
              <a:t>‘By its refusals, </a:t>
            </a:r>
            <a:r>
              <a:rPr lang="en-US" i="1" dirty="0"/>
              <a:t>Endgame</a:t>
            </a:r>
            <a:r>
              <a:rPr lang="en-US" dirty="0"/>
              <a:t> brings the oldest and most venerated literary mode of the Western tradition — dramatic tragedy — into a belated and bewildered modernity’ (Preface, </a:t>
            </a:r>
            <a:r>
              <a:rPr lang="en-US" i="1" dirty="0"/>
              <a:t>Endgame</a:t>
            </a:r>
            <a:r>
              <a:rPr lang="en-US" dirty="0"/>
              <a:t>, p. xv)</a:t>
            </a:r>
          </a:p>
        </p:txBody>
      </p:sp>
      <p:pic>
        <p:nvPicPr>
          <p:cNvPr id="6146" name="Picture 2">
            <a:extLst>
              <a:ext uri="{FF2B5EF4-FFF2-40B4-BE49-F238E27FC236}">
                <a16:creationId xmlns:a16="http://schemas.microsoft.com/office/drawing/2014/main" id="{67E51871-080C-6D52-5496-D36F5091A6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9200" y="127000"/>
            <a:ext cx="4140200" cy="635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47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220242-7564-EC05-53F1-3021BC1A1F3D}"/>
              </a:ext>
            </a:extLst>
          </p:cNvPr>
          <p:cNvSpPr>
            <a:spLocks noGrp="1"/>
          </p:cNvSpPr>
          <p:nvPr>
            <p:ph idx="1"/>
          </p:nvPr>
        </p:nvSpPr>
        <p:spPr/>
        <p:txBody>
          <a:bodyPr/>
          <a:lstStyle/>
          <a:p>
            <a:pPr marL="0" indent="0">
              <a:buNone/>
            </a:pPr>
            <a:r>
              <a:rPr lang="en-US" dirty="0"/>
              <a:t>Questions? </a:t>
            </a:r>
          </a:p>
          <a:p>
            <a:pPr marL="0" indent="0">
              <a:buNone/>
            </a:pPr>
            <a:endParaRPr lang="en-US" dirty="0"/>
          </a:p>
          <a:p>
            <a:pPr marL="0" indent="0">
              <a:buNone/>
            </a:pPr>
            <a:r>
              <a:rPr lang="en-US" dirty="0"/>
              <a:t>After the break</a:t>
            </a:r>
          </a:p>
          <a:p>
            <a:pPr marL="0" indent="0">
              <a:buNone/>
            </a:pPr>
            <a:endParaRPr lang="en-US" dirty="0"/>
          </a:p>
          <a:p>
            <a:pPr marL="0" indent="0">
              <a:buNone/>
            </a:pPr>
            <a:r>
              <a:rPr lang="en-US" dirty="0"/>
              <a:t>Module evaluation?</a:t>
            </a:r>
          </a:p>
          <a:p>
            <a:pPr marL="0" indent="0">
              <a:buNone/>
            </a:pPr>
            <a:endParaRPr lang="en-US" dirty="0"/>
          </a:p>
          <a:p>
            <a:pPr marL="0" indent="0">
              <a:buNone/>
            </a:pPr>
            <a:r>
              <a:rPr lang="en-US" dirty="0"/>
              <a:t>Recap slides on Aristotle’s </a:t>
            </a:r>
            <a:r>
              <a:rPr lang="en-US" i="1" dirty="0"/>
              <a:t>Poetics</a:t>
            </a:r>
            <a:r>
              <a:rPr lang="en-US" dirty="0"/>
              <a:t>, </a:t>
            </a:r>
            <a:r>
              <a:rPr lang="en-US" i="1" dirty="0"/>
              <a:t>Bacchae </a:t>
            </a:r>
            <a:r>
              <a:rPr lang="en-US" dirty="0"/>
              <a:t>and </a:t>
            </a:r>
            <a:r>
              <a:rPr lang="en-US" i="1" dirty="0"/>
              <a:t>Blood Wedding </a:t>
            </a:r>
            <a:endParaRPr lang="en-US" dirty="0"/>
          </a:p>
        </p:txBody>
      </p:sp>
    </p:spTree>
    <p:extLst>
      <p:ext uri="{BB962C8B-B14F-4D97-AF65-F5344CB8AC3E}">
        <p14:creationId xmlns:p14="http://schemas.microsoft.com/office/powerpoint/2010/main" val="1436480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DDB51A-0B8C-CDEE-86E2-CD4818BC4700}"/>
              </a:ext>
            </a:extLst>
          </p:cNvPr>
          <p:cNvSpPr>
            <a:spLocks noGrp="1"/>
          </p:cNvSpPr>
          <p:nvPr>
            <p:ph idx="1"/>
          </p:nvPr>
        </p:nvSpPr>
        <p:spPr>
          <a:xfrm>
            <a:off x="330200" y="342900"/>
            <a:ext cx="6743700" cy="5834063"/>
          </a:xfrm>
        </p:spPr>
        <p:txBody>
          <a:bodyPr>
            <a:normAutofit fontScale="92500"/>
          </a:bodyPr>
          <a:lstStyle/>
          <a:p>
            <a:pPr marL="0" indent="0" algn="ctr">
              <a:buNone/>
            </a:pPr>
            <a:r>
              <a:rPr lang="en-US" u="sng" dirty="0"/>
              <a:t>Session structure </a:t>
            </a:r>
          </a:p>
          <a:p>
            <a:pPr algn="ctr"/>
            <a:r>
              <a:rPr lang="en-US" dirty="0"/>
              <a:t>Coursework practicalities </a:t>
            </a:r>
          </a:p>
          <a:p>
            <a:pPr algn="ctr"/>
            <a:r>
              <a:rPr lang="en-US" dirty="0"/>
              <a:t>Initial exploration of essay questions</a:t>
            </a:r>
          </a:p>
          <a:p>
            <a:pPr algn="ctr"/>
            <a:r>
              <a:rPr lang="en-US" dirty="0"/>
              <a:t>Discussion of quotes gathered by students (preparation task)</a:t>
            </a:r>
          </a:p>
          <a:p>
            <a:pPr algn="ctr"/>
            <a:r>
              <a:rPr lang="en-US" dirty="0"/>
              <a:t>Glossing key themes from assignment questions</a:t>
            </a:r>
          </a:p>
          <a:p>
            <a:pPr algn="ctr"/>
            <a:r>
              <a:rPr lang="en-US" dirty="0"/>
              <a:t>Comparative ideas from </a:t>
            </a:r>
            <a:r>
              <a:rPr lang="en-US" i="1" dirty="0"/>
              <a:t>Phaedra </a:t>
            </a:r>
            <a:r>
              <a:rPr lang="en-US" dirty="0"/>
              <a:t>and </a:t>
            </a:r>
            <a:r>
              <a:rPr lang="en-US" i="1" dirty="0"/>
              <a:t>Endgame </a:t>
            </a:r>
            <a:r>
              <a:rPr lang="en-US" dirty="0"/>
              <a:t>(Richard)</a:t>
            </a:r>
          </a:p>
          <a:p>
            <a:pPr marL="0" indent="0" algn="ctr">
              <a:buNone/>
            </a:pPr>
            <a:r>
              <a:rPr lang="en-US" dirty="0"/>
              <a:t>–(break)–</a:t>
            </a:r>
          </a:p>
          <a:p>
            <a:pPr algn="ctr"/>
            <a:r>
              <a:rPr lang="en-US" dirty="0"/>
              <a:t>Module evaluation?</a:t>
            </a:r>
          </a:p>
          <a:p>
            <a:pPr algn="ctr"/>
            <a:r>
              <a:rPr lang="en-US" dirty="0"/>
              <a:t>Recap of Aristotle’s </a:t>
            </a:r>
            <a:r>
              <a:rPr lang="en-US" i="1" dirty="0"/>
              <a:t>Poetics </a:t>
            </a:r>
            <a:r>
              <a:rPr lang="en-US" dirty="0"/>
              <a:t>(Rachel)</a:t>
            </a:r>
          </a:p>
          <a:p>
            <a:pPr algn="ctr"/>
            <a:r>
              <a:rPr lang="en-US" dirty="0"/>
              <a:t>Comparative ideas from </a:t>
            </a:r>
            <a:r>
              <a:rPr lang="en-US" i="1" dirty="0"/>
              <a:t>Bacchae</a:t>
            </a:r>
            <a:r>
              <a:rPr lang="en-US" dirty="0"/>
              <a:t> and </a:t>
            </a:r>
            <a:r>
              <a:rPr lang="en-US" i="1" dirty="0"/>
              <a:t>Blood Wedding </a:t>
            </a:r>
            <a:r>
              <a:rPr lang="en-US" dirty="0"/>
              <a:t>(Rachel)</a:t>
            </a:r>
          </a:p>
          <a:p>
            <a:pPr algn="ctr"/>
            <a:r>
              <a:rPr lang="en-US" dirty="0"/>
              <a:t>Questions/troubleshooting </a:t>
            </a:r>
          </a:p>
          <a:p>
            <a:pPr marL="0" indent="0">
              <a:buNone/>
            </a:pPr>
            <a:endParaRPr lang="en-US" dirty="0"/>
          </a:p>
        </p:txBody>
      </p:sp>
      <p:pic>
        <p:nvPicPr>
          <p:cNvPr id="2050" name="Picture 2" descr="PHAEDRA by Racine, Jean; Richard Wilbur, trans.: Near fine Hardcover (1984)  First Edition., Signed by Author(s) | Alexander Rare Books">
            <a:extLst>
              <a:ext uri="{FF2B5EF4-FFF2-40B4-BE49-F238E27FC236}">
                <a16:creationId xmlns:a16="http://schemas.microsoft.com/office/drawing/2014/main" id="{71FE2911-9FC3-6E6F-0AAC-9734B3D768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25" t="4258" r="678" b="5186"/>
          <a:stretch/>
        </p:blipFill>
        <p:spPr bwMode="auto">
          <a:xfrm>
            <a:off x="7429500" y="228600"/>
            <a:ext cx="4279900" cy="621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510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909491-332D-3C37-9240-ED5874A8A03F}"/>
              </a:ext>
            </a:extLst>
          </p:cNvPr>
          <p:cNvSpPr>
            <a:spLocks noGrp="1"/>
          </p:cNvSpPr>
          <p:nvPr>
            <p:ph idx="1"/>
          </p:nvPr>
        </p:nvSpPr>
        <p:spPr>
          <a:xfrm>
            <a:off x="838200" y="439387"/>
            <a:ext cx="6248400" cy="5737576"/>
          </a:xfrm>
        </p:spPr>
        <p:txBody>
          <a:bodyPr/>
          <a:lstStyle/>
          <a:p>
            <a:pPr marL="0" indent="0">
              <a:buNone/>
            </a:pPr>
            <a:r>
              <a:rPr lang="en-US" u="sng" dirty="0"/>
              <a:t>Coursework practicalities </a:t>
            </a:r>
            <a:endParaRPr lang="en-US" dirty="0"/>
          </a:p>
          <a:p>
            <a:r>
              <a:rPr lang="en-US" dirty="0"/>
              <a:t>Write a comparative essay on </a:t>
            </a:r>
            <a:r>
              <a:rPr lang="en-US" b="1" dirty="0">
                <a:highlight>
                  <a:srgbClr val="FFFF00"/>
                </a:highlight>
              </a:rPr>
              <a:t>at least two</a:t>
            </a:r>
            <a:r>
              <a:rPr lang="en-US" dirty="0"/>
              <a:t> of the plays studied for the module (given the word count, it would be ambitious to tackle three!)</a:t>
            </a:r>
          </a:p>
          <a:p>
            <a:r>
              <a:rPr lang="en-US" dirty="0"/>
              <a:t>The word limit is </a:t>
            </a:r>
            <a:r>
              <a:rPr lang="en-US" b="1" dirty="0">
                <a:highlight>
                  <a:srgbClr val="FFFF00"/>
                </a:highlight>
              </a:rPr>
              <a:t>2000 words </a:t>
            </a:r>
            <a:r>
              <a:rPr lang="en-US" dirty="0"/>
              <a:t>(+/- 10%). There is no space for unfocused discussion! Structure matters more than usual! </a:t>
            </a:r>
          </a:p>
        </p:txBody>
      </p:sp>
      <p:pic>
        <p:nvPicPr>
          <p:cNvPr id="3078" name="Picture 6" descr="The Origins of the Comedy and Tragedy Masks of Theatre — OnStage Blog">
            <a:extLst>
              <a:ext uri="{FF2B5EF4-FFF2-40B4-BE49-F238E27FC236}">
                <a16:creationId xmlns:a16="http://schemas.microsoft.com/office/drawing/2014/main" id="{EA6EF351-91CF-30BE-823D-4960098C654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667" r="40741" b="1"/>
          <a:stretch/>
        </p:blipFill>
        <p:spPr bwMode="auto">
          <a:xfrm>
            <a:off x="8102600" y="633808"/>
            <a:ext cx="3505200" cy="5011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012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84D538-14F3-8ED8-CEAE-9009FE9DC53B}"/>
              </a:ext>
            </a:extLst>
          </p:cNvPr>
          <p:cNvSpPr>
            <a:spLocks noGrp="1"/>
          </p:cNvSpPr>
          <p:nvPr>
            <p:ph idx="1"/>
          </p:nvPr>
        </p:nvSpPr>
        <p:spPr/>
        <p:txBody>
          <a:bodyPr>
            <a:normAutofit fontScale="92500" lnSpcReduction="20000"/>
          </a:bodyPr>
          <a:lstStyle/>
          <a:p>
            <a:pPr marL="0" indent="0">
              <a:buNone/>
            </a:pPr>
            <a:r>
              <a:rPr lang="en-GB" u="sng" dirty="0"/>
              <a:t>General advice</a:t>
            </a:r>
          </a:p>
          <a:p>
            <a:r>
              <a:rPr lang="en-US" dirty="0"/>
              <a:t>Read the question very carefully, identify its key terms, and make sure that you are answering the question that has been set. </a:t>
            </a:r>
            <a:endParaRPr lang="en-GB" dirty="0"/>
          </a:p>
          <a:p>
            <a:r>
              <a:rPr lang="en-GB" dirty="0"/>
              <a:t>Plan your essay and argument, incl. use of secondary sources. </a:t>
            </a:r>
          </a:p>
          <a:p>
            <a:r>
              <a:rPr lang="en-GB" dirty="0"/>
              <a:t>Set out a clear argument in the introduction. Summarise argument to test. Avoid plot summary. </a:t>
            </a:r>
          </a:p>
          <a:p>
            <a:r>
              <a:rPr lang="en-GB" dirty="0"/>
              <a:t>Back up your claims with short quotation from primary and secondary sources. Analyse quotations and justify their use.</a:t>
            </a:r>
          </a:p>
          <a:p>
            <a:r>
              <a:rPr lang="en-GB" dirty="0"/>
              <a:t>Avoid overly general statements (‘women in ancient times thought this...’, or ‘This engages the audience’s emotions’ ).</a:t>
            </a:r>
          </a:p>
          <a:p>
            <a:r>
              <a:rPr lang="en-GB" dirty="0"/>
              <a:t>Acknowledge the specific historical and aesthetic context in which each play was produced (e.g. fifth-century Greece, seventeenth-century France, twentieth-century Spain or France).</a:t>
            </a:r>
          </a:p>
          <a:p>
            <a:r>
              <a:rPr lang="en-GB" dirty="0"/>
              <a:t>Do not forget that you are analysing </a:t>
            </a:r>
            <a:r>
              <a:rPr lang="en-GB" i="1" dirty="0"/>
              <a:t>plays, </a:t>
            </a:r>
            <a:r>
              <a:rPr lang="en-GB" dirty="0"/>
              <a:t>not novels. Discuss spectators, not readers. Refer to dramatic structure, dramatic devices, stage directions, performance history, etc where appropriate. </a:t>
            </a:r>
          </a:p>
          <a:p>
            <a:r>
              <a:rPr lang="en-GB" dirty="0"/>
              <a:t>Pay attention to referencing and presentation. Include a bibliography. </a:t>
            </a:r>
          </a:p>
          <a:p>
            <a:endParaRPr lang="en-GB" dirty="0"/>
          </a:p>
        </p:txBody>
      </p:sp>
    </p:spTree>
    <p:extLst>
      <p:ext uri="{BB962C8B-B14F-4D97-AF65-F5344CB8AC3E}">
        <p14:creationId xmlns:p14="http://schemas.microsoft.com/office/powerpoint/2010/main" val="1903121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F00029-B80F-8263-9FDA-D5C6DE3492C1}"/>
              </a:ext>
            </a:extLst>
          </p:cNvPr>
          <p:cNvSpPr>
            <a:spLocks noGrp="1"/>
          </p:cNvSpPr>
          <p:nvPr>
            <p:ph idx="1"/>
          </p:nvPr>
        </p:nvSpPr>
        <p:spPr/>
        <p:txBody>
          <a:bodyPr>
            <a:normAutofit fontScale="92500" lnSpcReduction="10000"/>
          </a:bodyPr>
          <a:lstStyle/>
          <a:p>
            <a:pPr marL="0" indent="0">
              <a:buNone/>
            </a:pPr>
            <a:r>
              <a:rPr lang="en-GB" b="1" dirty="0"/>
              <a:t>The questions</a:t>
            </a:r>
          </a:p>
          <a:p>
            <a:pPr marL="0" indent="0">
              <a:buNone/>
            </a:pPr>
            <a:r>
              <a:rPr lang="en-GB" dirty="0"/>
              <a:t>Pick one of the following questions:</a:t>
            </a:r>
            <a:br>
              <a:rPr lang="en-GB" u="sng" dirty="0"/>
            </a:br>
            <a:endParaRPr lang="en-GB" dirty="0"/>
          </a:p>
          <a:p>
            <a:pPr marL="0" indent="0">
              <a:buNone/>
            </a:pPr>
            <a:r>
              <a:rPr lang="en-GB" dirty="0"/>
              <a:t>1.     Discuss the role of any </a:t>
            </a:r>
            <a:r>
              <a:rPr lang="en-GB" b="1" dirty="0"/>
              <a:t>one</a:t>
            </a:r>
            <a:r>
              <a:rPr lang="en-GB" dirty="0"/>
              <a:t> of the following in relation to </a:t>
            </a:r>
            <a:r>
              <a:rPr lang="en-GB" b="1" dirty="0"/>
              <a:t>at least two</a:t>
            </a:r>
            <a:r>
              <a:rPr lang="en-GB" dirty="0"/>
              <a:t> of the plays studied for this module: </a:t>
            </a:r>
            <a:r>
              <a:rPr lang="en-GB" b="1" dirty="0"/>
              <a:t>time</a:t>
            </a:r>
            <a:r>
              <a:rPr lang="en-GB" dirty="0"/>
              <a:t>; </a:t>
            </a:r>
            <a:r>
              <a:rPr lang="en-GB" b="1" dirty="0"/>
              <a:t>gender</a:t>
            </a:r>
            <a:r>
              <a:rPr lang="en-GB" dirty="0"/>
              <a:t>; </a:t>
            </a:r>
            <a:r>
              <a:rPr lang="en-GB" b="1" dirty="0"/>
              <a:t>recognition</a:t>
            </a:r>
            <a:r>
              <a:rPr lang="en-GB" dirty="0"/>
              <a:t>; </a:t>
            </a:r>
            <a:r>
              <a:rPr lang="en-GB" b="1" dirty="0"/>
              <a:t>fate</a:t>
            </a:r>
            <a:r>
              <a:rPr lang="en-GB" dirty="0"/>
              <a:t>. </a:t>
            </a:r>
          </a:p>
          <a:p>
            <a:pPr marL="0" indent="0">
              <a:buNone/>
            </a:pPr>
            <a:r>
              <a:rPr lang="en-GB" dirty="0"/>
              <a:t>2.     To what extent are the gods, or God, indispensable to an understanding of the tragic action in </a:t>
            </a:r>
            <a:r>
              <a:rPr lang="en-GB" b="1" dirty="0"/>
              <a:t>any two</a:t>
            </a:r>
            <a:r>
              <a:rPr lang="en-GB" dirty="0"/>
              <a:t> of the plays studied for this module?</a:t>
            </a:r>
          </a:p>
          <a:p>
            <a:pPr marL="0" indent="0">
              <a:buNone/>
            </a:pPr>
            <a:r>
              <a:rPr lang="en-GB" dirty="0"/>
              <a:t>3.     Discuss the relationship between tragedy and social status in </a:t>
            </a:r>
            <a:r>
              <a:rPr lang="en-GB" b="1" dirty="0"/>
              <a:t>at least two</a:t>
            </a:r>
            <a:r>
              <a:rPr lang="en-GB" dirty="0"/>
              <a:t> of the plays studied for this module. </a:t>
            </a:r>
          </a:p>
          <a:p>
            <a:pPr marL="0" indent="0">
              <a:buNone/>
            </a:pPr>
            <a:r>
              <a:rPr lang="en-GB" dirty="0"/>
              <a:t>4.     ‘‘Through the estrangement and the decomposition of the tragic protagonist we are brought face to face with the fragility of our identity, and the fragility of the languages through which we make sense of that identity.’ (Hammond) Discuss this quotation with reference to </a:t>
            </a:r>
            <a:r>
              <a:rPr lang="en-GB" b="1" dirty="0"/>
              <a:t>at least two</a:t>
            </a:r>
            <a:r>
              <a:rPr lang="en-GB" dirty="0"/>
              <a:t> of the plays studied for this module. </a:t>
            </a:r>
          </a:p>
          <a:p>
            <a:pPr marL="0" indent="0">
              <a:buNone/>
            </a:pPr>
            <a:r>
              <a:rPr lang="en-GB" dirty="0"/>
              <a:t>5.     Discuss the treatment of ‘endings’ in </a:t>
            </a:r>
            <a:r>
              <a:rPr lang="en-GB" b="1" dirty="0"/>
              <a:t>at least two </a:t>
            </a:r>
            <a:r>
              <a:rPr lang="en-GB" dirty="0"/>
              <a:t>of the plays studied for this module. </a:t>
            </a:r>
          </a:p>
        </p:txBody>
      </p:sp>
    </p:spTree>
    <p:extLst>
      <p:ext uri="{BB962C8B-B14F-4D97-AF65-F5344CB8AC3E}">
        <p14:creationId xmlns:p14="http://schemas.microsoft.com/office/powerpoint/2010/main" val="490374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4F1C07-E079-0A49-9FA3-660D785DF2C3}"/>
              </a:ext>
            </a:extLst>
          </p:cNvPr>
          <p:cNvSpPr>
            <a:spLocks noGrp="1"/>
          </p:cNvSpPr>
          <p:nvPr>
            <p:ph idx="1"/>
          </p:nvPr>
        </p:nvSpPr>
        <p:spPr>
          <a:xfrm>
            <a:off x="838200" y="439387"/>
            <a:ext cx="5880100" cy="5737576"/>
          </a:xfrm>
        </p:spPr>
        <p:txBody>
          <a:bodyPr/>
          <a:lstStyle/>
          <a:p>
            <a:pPr marL="0" indent="0">
              <a:buNone/>
            </a:pPr>
            <a:r>
              <a:rPr lang="en-US" b="1" dirty="0"/>
              <a:t>Student preparation task</a:t>
            </a:r>
            <a:endParaRPr lang="en-US" dirty="0"/>
          </a:p>
          <a:p>
            <a:pPr marL="0" indent="0">
              <a:buNone/>
            </a:pPr>
            <a:r>
              <a:rPr lang="en-US" dirty="0"/>
              <a:t>In advance of this session, you were required to find a quote or key idea from secondary criticism that allowed for a comparative perspective on two of the plays studied for the module. </a:t>
            </a:r>
          </a:p>
          <a:p>
            <a:pPr marL="0" indent="0">
              <a:buNone/>
            </a:pPr>
            <a:endParaRPr lang="en-US" dirty="0"/>
          </a:p>
          <a:p>
            <a:pPr marL="0" indent="0">
              <a:buNone/>
            </a:pPr>
            <a:r>
              <a:rPr lang="en-US" dirty="0"/>
              <a:t>Please write your quotation in the chat. </a:t>
            </a:r>
          </a:p>
          <a:p>
            <a:pPr marL="0" indent="0">
              <a:buNone/>
            </a:pPr>
            <a:endParaRPr lang="en-US" dirty="0"/>
          </a:p>
          <a:p>
            <a:pPr marL="0" indent="0">
              <a:buNone/>
            </a:pPr>
            <a:r>
              <a:rPr lang="en-US" dirty="0"/>
              <a:t>Discussion: what are the key ideas expressed by each quotation and which plays/questions would they be relevant for? </a:t>
            </a:r>
          </a:p>
        </p:txBody>
      </p:sp>
      <p:pic>
        <p:nvPicPr>
          <p:cNvPr id="4098" name="Picture 2" descr="Ca' Macana - Comedy and Tragedy Masks">
            <a:extLst>
              <a:ext uri="{FF2B5EF4-FFF2-40B4-BE49-F238E27FC236}">
                <a16:creationId xmlns:a16="http://schemas.microsoft.com/office/drawing/2014/main" id="{AB4790A9-041D-262F-21A1-64AFC15A771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608" t="1090" r="14047"/>
          <a:stretch/>
        </p:blipFill>
        <p:spPr bwMode="auto">
          <a:xfrm>
            <a:off x="6883400" y="1123950"/>
            <a:ext cx="4953000" cy="461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724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9BB2D3-B785-832E-FC00-8E89B67C0079}"/>
              </a:ext>
            </a:extLst>
          </p:cNvPr>
          <p:cNvSpPr>
            <a:spLocks noGrp="1"/>
          </p:cNvSpPr>
          <p:nvPr>
            <p:ph idx="1"/>
          </p:nvPr>
        </p:nvSpPr>
        <p:spPr/>
        <p:txBody>
          <a:bodyPr/>
          <a:lstStyle/>
          <a:p>
            <a:pPr marL="0" indent="0">
              <a:buNone/>
            </a:pPr>
            <a:r>
              <a:rPr lang="en-US" dirty="0"/>
              <a:t>Student quotations:</a:t>
            </a:r>
          </a:p>
          <a:p>
            <a:pPr marL="0" indent="0">
              <a:buNone/>
            </a:pPr>
            <a:r>
              <a:rPr lang="en-US" dirty="0"/>
              <a:t>'The space delineated by tragedy often carries a mythic freight and temporal complexity' (Hammond, 2009, p. 13)</a:t>
            </a:r>
          </a:p>
          <a:p>
            <a:pPr marL="0" indent="0">
              <a:buNone/>
            </a:pPr>
            <a:r>
              <a:rPr lang="en-US" dirty="0"/>
              <a:t>„Running through tragedy is the problem of agency and of freewill, as tragedy asks, ‚Who is it that acts‘ and ‚Who is it that speaks‘?“ (Hammond)</a:t>
            </a:r>
          </a:p>
          <a:p>
            <a:pPr marL="0" indent="0">
              <a:buNone/>
            </a:pPr>
            <a:r>
              <a:rPr lang="en-US" dirty="0"/>
              <a:t>“If characters have repressed desires, the gods are no longer essential to understanding events.” (</a:t>
            </a:r>
            <a:r>
              <a:rPr lang="en-US" dirty="0" err="1"/>
              <a:t>Scodel</a:t>
            </a:r>
            <a:r>
              <a:rPr lang="en-US" dirty="0"/>
              <a:t>, An Introduction to Greek Tragedy)</a:t>
            </a:r>
          </a:p>
        </p:txBody>
      </p:sp>
    </p:spTree>
    <p:extLst>
      <p:ext uri="{BB962C8B-B14F-4D97-AF65-F5344CB8AC3E}">
        <p14:creationId xmlns:p14="http://schemas.microsoft.com/office/powerpoint/2010/main" val="249413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2B0678-59C0-7C6A-3FC2-30CE53E11C0B}"/>
              </a:ext>
            </a:extLst>
          </p:cNvPr>
          <p:cNvSpPr>
            <a:spLocks noGrp="1"/>
          </p:cNvSpPr>
          <p:nvPr>
            <p:ph idx="1"/>
          </p:nvPr>
        </p:nvSpPr>
        <p:spPr/>
        <p:txBody>
          <a:bodyPr/>
          <a:lstStyle/>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lgn="ctr">
              <a:buNone/>
            </a:pPr>
            <a:r>
              <a:rPr lang="en-US" b="1" dirty="0"/>
              <a:t>Initial perspectives for comparative analysis</a:t>
            </a:r>
          </a:p>
          <a:p>
            <a:pPr marL="0" indent="0" algn="ctr">
              <a:buNone/>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NB </a:t>
            </a:r>
            <a:r>
              <a:rPr lang="en-US" sz="1800" b="1" u="sng" dirty="0">
                <a:latin typeface="Calibri" panose="020F0502020204030204" pitchFamily="34" charset="0"/>
                <a:ea typeface="Calibri" panose="020F0502020204030204" pitchFamily="34" charset="0"/>
                <a:cs typeface="Times New Roman" panose="02020603050405020304" pitchFamily="18" charset="0"/>
              </a:rPr>
              <a:t>these are only </a:t>
            </a:r>
            <a:r>
              <a:rPr lang="en-US" sz="1800" b="1" i="1" u="sng" dirty="0">
                <a:latin typeface="Calibri" panose="020F0502020204030204" pitchFamily="34" charset="0"/>
                <a:ea typeface="Calibri" panose="020F0502020204030204" pitchFamily="34" charset="0"/>
                <a:cs typeface="Times New Roman" panose="02020603050405020304" pitchFamily="18" charset="0"/>
              </a:rPr>
              <a:t>some </a:t>
            </a:r>
            <a:r>
              <a:rPr lang="en-US" sz="1800" b="1" u="sng" dirty="0">
                <a:latin typeface="Calibri" panose="020F0502020204030204" pitchFamily="34" charset="0"/>
                <a:ea typeface="Calibri" panose="020F0502020204030204" pitchFamily="34" charset="0"/>
                <a:cs typeface="Times New Roman" panose="02020603050405020304" pitchFamily="18" charset="0"/>
              </a:rPr>
              <a:t>ideas/questions! Please do not feel restrained by them </a:t>
            </a:r>
            <a:r>
              <a:rPr lang="en-US" sz="1800" b="1" u="sng" dirty="0">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endParaRPr lang="en-GB" sz="1800" u="sng"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73339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8620CE7-2768-4C7E-A45A-BF92663BB348}"/>
              </a:ext>
            </a:extLst>
          </p:cNvPr>
          <p:cNvSpPr>
            <a:spLocks noGrp="1"/>
          </p:cNvSpPr>
          <p:nvPr>
            <p:ph idx="1"/>
          </p:nvPr>
        </p:nvSpPr>
        <p:spPr/>
        <p:txBody>
          <a:bodyPr/>
          <a:lstStyle/>
          <a:p>
            <a:pPr marL="0" indent="0">
              <a:buNone/>
            </a:pPr>
            <a:r>
              <a:rPr lang="en-US" u="sng" dirty="0"/>
              <a:t>Time</a:t>
            </a:r>
          </a:p>
          <a:p>
            <a:r>
              <a:rPr lang="en-US" dirty="0"/>
              <a:t>How does stage time relate to narrative time? </a:t>
            </a:r>
          </a:p>
          <a:p>
            <a:r>
              <a:rPr lang="en-US" dirty="0"/>
              <a:t>Why might unity of time magnify the tragic action?</a:t>
            </a:r>
          </a:p>
          <a:p>
            <a:r>
              <a:rPr lang="en-US" dirty="0"/>
              <a:t>What do people say about time in the plays studied? </a:t>
            </a:r>
          </a:p>
          <a:p>
            <a:r>
              <a:rPr lang="en-US" dirty="0"/>
              <a:t>How and why does time matter to the tragic protagonists of these plays? </a:t>
            </a:r>
          </a:p>
          <a:p>
            <a:r>
              <a:rPr lang="en-US" dirty="0"/>
              <a:t>For what reasons do they look to the past, present, or future? </a:t>
            </a:r>
          </a:p>
          <a:p>
            <a:r>
              <a:rPr lang="en-US" dirty="0"/>
              <a:t>To which other tragic themes does time relate? (e.g. fate, recognition, memory, guilty…)</a:t>
            </a:r>
          </a:p>
          <a:p>
            <a:r>
              <a:rPr lang="en-US" dirty="0"/>
              <a:t>How have treatments of time on the stage shifted during different eras of tragic drama? (e.g. Why might time be treated differently in Euripides and Beckett?)</a:t>
            </a:r>
          </a:p>
          <a:p>
            <a:pPr marL="0" indent="0">
              <a:buNone/>
            </a:pPr>
            <a:endParaRPr lang="en-US" dirty="0"/>
          </a:p>
        </p:txBody>
      </p:sp>
    </p:spTree>
    <p:extLst>
      <p:ext uri="{BB962C8B-B14F-4D97-AF65-F5344CB8AC3E}">
        <p14:creationId xmlns:p14="http://schemas.microsoft.com/office/powerpoint/2010/main" val="3732817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1205</TotalTime>
  <Words>1858</Words>
  <Application>Microsoft Macintosh PowerPoint</Application>
  <PresentationFormat>Widescreen</PresentationFormat>
  <Paragraphs>115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Georgia</vt:lpstr>
      <vt:lpstr>Office Theme</vt:lpstr>
      <vt:lpstr>COM507 European Tragedy   Comparative Essay Workshop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COM507 European Tragedy   Comparative Essay Workshop</dc:title>
  <dc:creator>Richard Mason</dc:creator>
  <cp:lastModifiedBy>Richard Mason</cp:lastModifiedBy>
  <cp:revision>14</cp:revision>
  <dcterms:created xsi:type="dcterms:W3CDTF">2022-12-12T19:48:35Z</dcterms:created>
  <dcterms:modified xsi:type="dcterms:W3CDTF">2022-12-13T16:09:33Z</dcterms:modified>
</cp:coreProperties>
</file>