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5" r:id="rId3"/>
    <p:sldId id="343" r:id="rId4"/>
    <p:sldId id="257" r:id="rId5"/>
    <p:sldId id="258" r:id="rId6"/>
    <p:sldId id="261" r:id="rId7"/>
    <p:sldId id="262" r:id="rId8"/>
    <p:sldId id="263" r:id="rId9"/>
    <p:sldId id="346" r:id="rId10"/>
    <p:sldId id="264" r:id="rId11"/>
    <p:sldId id="265" r:id="rId12"/>
    <p:sldId id="266" r:id="rId13"/>
    <p:sldId id="267" r:id="rId14"/>
    <p:sldId id="268" r:id="rId15"/>
    <p:sldId id="259" r:id="rId16"/>
    <p:sldId id="345" r:id="rId17"/>
    <p:sldId id="344" r:id="rId18"/>
    <p:sldId id="26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ree Myatt" userId="b1cb37e3-4292-437a-818a-451462e633aa" providerId="ADAL" clId="{C5972B9A-8070-4271-8EB2-E819A32287F4}"/>
    <pc:docChg chg="custSel modSld">
      <pc:chgData name="Nyree Myatt" userId="b1cb37e3-4292-437a-818a-451462e633aa" providerId="ADAL" clId="{C5972B9A-8070-4271-8EB2-E819A32287F4}" dt="2021-11-08T08:53:32.062" v="53" actId="20577"/>
      <pc:docMkLst>
        <pc:docMk/>
      </pc:docMkLst>
      <pc:sldChg chg="modSp mod">
        <pc:chgData name="Nyree Myatt" userId="b1cb37e3-4292-437a-818a-451462e633aa" providerId="ADAL" clId="{C5972B9A-8070-4271-8EB2-E819A32287F4}" dt="2021-11-08T08:53:32.062" v="53" actId="20577"/>
        <pc:sldMkLst>
          <pc:docMk/>
          <pc:sldMk cId="208571957" sldId="259"/>
        </pc:sldMkLst>
        <pc:spChg chg="mod">
          <ac:chgData name="Nyree Myatt" userId="b1cb37e3-4292-437a-818a-451462e633aa" providerId="ADAL" clId="{C5972B9A-8070-4271-8EB2-E819A32287F4}" dt="2021-11-08T08:53:32.062" v="53" actId="20577"/>
          <ac:spMkLst>
            <pc:docMk/>
            <pc:sldMk cId="208571957" sldId="259"/>
            <ac:spMk id="1030" creationId="{526FC91A-B43C-4A29-BEE1-E9253026FAE2}"/>
          </ac:spMkLst>
        </pc:spChg>
      </pc:sldChg>
      <pc:sldChg chg="modSp mod">
        <pc:chgData name="Nyree Myatt" userId="b1cb37e3-4292-437a-818a-451462e633aa" providerId="ADAL" clId="{C5972B9A-8070-4271-8EB2-E819A32287F4}" dt="2021-11-08T08:50:15.832" v="2" actId="27636"/>
        <pc:sldMkLst>
          <pc:docMk/>
          <pc:sldMk cId="2795596674" sldId="261"/>
        </pc:sldMkLst>
        <pc:spChg chg="mod">
          <ac:chgData name="Nyree Myatt" userId="b1cb37e3-4292-437a-818a-451462e633aa" providerId="ADAL" clId="{C5972B9A-8070-4271-8EB2-E819A32287F4}" dt="2021-11-08T08:50:15.832" v="2" actId="27636"/>
          <ac:spMkLst>
            <pc:docMk/>
            <pc:sldMk cId="2795596674" sldId="261"/>
            <ac:spMk id="4102" creationId="{DFA48F41-58FB-40E0-B1FB-2D1F72FC9E62}"/>
          </ac:spMkLst>
        </pc:spChg>
      </pc:sldChg>
      <pc:sldChg chg="modSp mod">
        <pc:chgData name="Nyree Myatt" userId="b1cb37e3-4292-437a-818a-451462e633aa" providerId="ADAL" clId="{C5972B9A-8070-4271-8EB2-E819A32287F4}" dt="2021-11-08T08:50:15.832" v="3" actId="27636"/>
        <pc:sldMkLst>
          <pc:docMk/>
          <pc:sldMk cId="1794715779" sldId="263"/>
        </pc:sldMkLst>
        <pc:spChg chg="mod">
          <ac:chgData name="Nyree Myatt" userId="b1cb37e3-4292-437a-818a-451462e633aa" providerId="ADAL" clId="{C5972B9A-8070-4271-8EB2-E819A32287F4}" dt="2021-11-08T08:50:15.832" v="3" actId="27636"/>
          <ac:spMkLst>
            <pc:docMk/>
            <pc:sldMk cId="1794715779" sldId="263"/>
            <ac:spMk id="5126" creationId="{C94F99DC-7048-454A-B820-7BBCB2ADDBF1}"/>
          </ac:spMkLst>
        </pc:spChg>
      </pc:sldChg>
      <pc:sldChg chg="modSp mod">
        <pc:chgData name="Nyree Myatt" userId="b1cb37e3-4292-437a-818a-451462e633aa" providerId="ADAL" clId="{C5972B9A-8070-4271-8EB2-E819A32287F4}" dt="2021-11-08T08:50:23.989" v="32" actId="20577"/>
        <pc:sldMkLst>
          <pc:docMk/>
          <pc:sldMk cId="1261724716" sldId="265"/>
        </pc:sldMkLst>
        <pc:spChg chg="mod">
          <ac:chgData name="Nyree Myatt" userId="b1cb37e3-4292-437a-818a-451462e633aa" providerId="ADAL" clId="{C5972B9A-8070-4271-8EB2-E819A32287F4}" dt="2021-11-08T08:50:23.989" v="32" actId="20577"/>
          <ac:spMkLst>
            <pc:docMk/>
            <pc:sldMk cId="1261724716" sldId="265"/>
            <ac:spMk id="7174" creationId="{9438B8B3-4B48-4F43-B867-47452022D7DD}"/>
          </ac:spMkLst>
        </pc:spChg>
      </pc:sldChg>
    </pc:docChg>
  </pc:docChgLst>
  <pc:docChgLst>
    <pc:chgData name="Nyree Myatt" userId="b1cb37e3-4292-437a-818a-451462e633aa" providerId="ADAL" clId="{6DD454BA-8171-479D-9776-59920782A400}"/>
    <pc:docChg chg="modSld sldOrd">
      <pc:chgData name="Nyree Myatt" userId="b1cb37e3-4292-437a-818a-451462e633aa" providerId="ADAL" clId="{6DD454BA-8171-479D-9776-59920782A400}" dt="2022-11-01T09:27:36.088" v="1"/>
      <pc:docMkLst>
        <pc:docMk/>
      </pc:docMkLst>
      <pc:sldChg chg="ord">
        <pc:chgData name="Nyree Myatt" userId="b1cb37e3-4292-437a-818a-451462e633aa" providerId="ADAL" clId="{6DD454BA-8171-479D-9776-59920782A400}" dt="2022-11-01T09:27:36.088" v="1"/>
        <pc:sldMkLst>
          <pc:docMk/>
          <pc:sldMk cId="4213239928" sldId="34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5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2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6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56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2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16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5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6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5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4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5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9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7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AC8D-C6ED-4E33-8372-F7F6443309F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4429-2D70-47D5-B2F1-B6942C61D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8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s://www.youtube.com/watch?v=ofjyw7ARP1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4E12-6C9D-447A-8CEB-354624396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cell cycle and mitosis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C1898-6BEE-4067-A5E7-31D41F457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1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D9142-4BBD-458D-A5BD-549408F6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 dirty="0"/>
              <a:t>Prophase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E870E83F-4B29-4F98-97F6-45301986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Chromosomes get short and fat – condense</a:t>
            </a:r>
          </a:p>
          <a:p>
            <a:r>
              <a:rPr lang="en-US" sz="2000" dirty="0"/>
              <a:t>Can be viewed as two chubby strands stuck together at the </a:t>
            </a:r>
            <a:r>
              <a:rPr lang="en-US" sz="2000" b="1" dirty="0"/>
              <a:t>centromere </a:t>
            </a:r>
            <a:endParaRPr lang="en-US" sz="2000" dirty="0"/>
          </a:p>
          <a:p>
            <a:r>
              <a:rPr lang="en-US" sz="2000" dirty="0"/>
              <a:t>Chromosomes now called </a:t>
            </a:r>
            <a:r>
              <a:rPr lang="en-US" sz="2000" b="1" dirty="0"/>
              <a:t>chromatids (sister chromatids)</a:t>
            </a:r>
          </a:p>
          <a:p>
            <a:r>
              <a:rPr lang="en-US" sz="2000" dirty="0"/>
              <a:t>Centrioles move to opposite end of cell and produce network of </a:t>
            </a:r>
            <a:r>
              <a:rPr lang="en-US" sz="2000" dirty="0" err="1"/>
              <a:t>fibres</a:t>
            </a:r>
            <a:r>
              <a:rPr lang="en-US" sz="2000" dirty="0"/>
              <a:t> called the </a:t>
            </a:r>
            <a:r>
              <a:rPr lang="en-US" sz="2000" b="1" dirty="0"/>
              <a:t>spindle</a:t>
            </a:r>
            <a:endParaRPr lang="en-US" sz="2000" dirty="0"/>
          </a:p>
          <a:p>
            <a:r>
              <a:rPr lang="en-US" sz="2000" dirty="0"/>
              <a:t>Nuclear envelope breaks down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146" name="Picture 2" descr="Image result for cell prophase">
            <a:extLst>
              <a:ext uri="{FF2B5EF4-FFF2-40B4-BE49-F238E27FC236}">
                <a16:creationId xmlns:a16="http://schemas.microsoft.com/office/drawing/2014/main" id="{CC608E70-4ECE-4CC8-AFCB-E7440678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73054"/>
            <a:ext cx="5456279" cy="4086942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9545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BDC6DC-55B5-4446-8F68-6E1C80CA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 dirty="0"/>
              <a:t>Metaphase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9438B8B3-4B48-4F43-B867-47452022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Chromosomes (sister chromatids joined by centromere) line up on equator of spindle and attach to spindle by the centromere, specifically the kinetochore</a:t>
            </a:r>
          </a:p>
          <a:p>
            <a:r>
              <a:rPr lang="en-US" dirty="0"/>
              <a:t>Metaphase checkpoint makes sure all chromosomes are attached before mitosis continues– why?</a:t>
            </a:r>
          </a:p>
          <a:p>
            <a:endParaRPr lang="en-US" sz="2000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16B12994-9C1C-4B6C-BB7B-2DC27C1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34014"/>
            <a:ext cx="5456279" cy="4365023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2617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2AC33E-6E33-41B0-887F-E6D10544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 dirty="0"/>
              <a:t>anaphase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FD2DFB40-3767-4E98-B2A5-7159ADFA1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dirty="0"/>
              <a:t>Centromeres split</a:t>
            </a:r>
          </a:p>
          <a:p>
            <a:r>
              <a:rPr lang="en-US" dirty="0"/>
              <a:t>Sister chromatids are now separated from each other</a:t>
            </a:r>
          </a:p>
          <a:p>
            <a:r>
              <a:rPr lang="en-US" dirty="0"/>
              <a:t>Spindle contracts, pulling chromatids to opposite ends of cell by the centromere</a:t>
            </a:r>
          </a:p>
        </p:txBody>
      </p:sp>
      <p:pic>
        <p:nvPicPr>
          <p:cNvPr id="8194" name="Picture 2" descr="Image result for cell anaphase mitosis">
            <a:extLst>
              <a:ext uri="{FF2B5EF4-FFF2-40B4-BE49-F238E27FC236}">
                <a16:creationId xmlns:a16="http://schemas.microsoft.com/office/drawing/2014/main" id="{FA38A742-CC0A-4674-83E1-0762CDAC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15953"/>
            <a:ext cx="5456279" cy="3601144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276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962C7-C2EB-406E-BB76-13B58E23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 dirty="0"/>
              <a:t>telophase</a:t>
            </a:r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B46DBACA-893B-4EC5-8ECB-6D3CA49C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Chromatids reach opposite poles of cell on the spindle</a:t>
            </a:r>
          </a:p>
          <a:p>
            <a:r>
              <a:rPr lang="en-US" sz="2800" dirty="0"/>
              <a:t>Start to uncoil and get long and skinny again</a:t>
            </a:r>
          </a:p>
          <a:p>
            <a:r>
              <a:rPr lang="en-US" sz="2800" dirty="0"/>
              <a:t>Called chromosomes again</a:t>
            </a:r>
          </a:p>
          <a:p>
            <a:r>
              <a:rPr lang="en-US" sz="2800" dirty="0"/>
              <a:t>Nuclear envelope starts to form again around the chromosomes</a:t>
            </a:r>
          </a:p>
          <a:p>
            <a:endParaRPr lang="en-US" sz="2000" dirty="0"/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C596800C-0CDD-47D5-B9FB-FA344E81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725079"/>
            <a:ext cx="5456279" cy="3382892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835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FF193-D7D6-4D93-9643-4AEE8871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/>
              <a:t>cytokinesis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CC573C92-67F7-47C7-967B-18621EE1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dirty="0"/>
              <a:t>Cytoplasm divides</a:t>
            </a:r>
          </a:p>
          <a:p>
            <a:r>
              <a:rPr lang="en-US" dirty="0"/>
              <a:t>Get cleavage furrow in animal cells and cell membrane forms</a:t>
            </a:r>
          </a:p>
          <a:p>
            <a:r>
              <a:rPr lang="en-US" dirty="0"/>
              <a:t>Cells are now separate and identical</a:t>
            </a:r>
          </a:p>
          <a:p>
            <a:r>
              <a:rPr lang="en-US" dirty="0"/>
              <a:t>Cytokinesis starts in anaphase and ends in telophase</a:t>
            </a:r>
          </a:p>
        </p:txBody>
      </p:sp>
      <p:pic>
        <p:nvPicPr>
          <p:cNvPr id="10242" name="Picture 2" descr="Image result for cell cytokinesis photo">
            <a:extLst>
              <a:ext uri="{FF2B5EF4-FFF2-40B4-BE49-F238E27FC236}">
                <a16:creationId xmlns:a16="http://schemas.microsoft.com/office/drawing/2014/main" id="{12AA886C-508B-41FB-A642-C9C41622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70421"/>
            <a:ext cx="5456279" cy="409220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7224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90F049-A12A-418E-9EA2-32871307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/>
              <a:t>Mitosis summary and video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26FC91A-B43C-4A29-BEE1-E9253026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526088" cy="396504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GB" sz="2000" dirty="0">
                <a:hlinkClick r:id="rId4"/>
              </a:rPr>
              <a:t>https://www.youtube.com/watch?v=ofjyw7ARP1c</a:t>
            </a:r>
            <a:endParaRPr lang="en-US" sz="2000" dirty="0"/>
          </a:p>
          <a:p>
            <a:r>
              <a:rPr lang="en-US" sz="2000" dirty="0"/>
              <a:t>Note that there is an additional phase called prometaphase</a:t>
            </a:r>
          </a:p>
          <a:p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100" dirty="0"/>
              <a:t>centromere is the region of the chromosome that holds two sister chromatids together, kinetochore is the disc-shaped protein complex of the chromosome that allows spindle fibres to attach during the cell division</a:t>
            </a:r>
            <a:r>
              <a:rPr lang="en-US" sz="2100" dirty="0"/>
              <a:t>.</a:t>
            </a:r>
          </a:p>
        </p:txBody>
      </p:sp>
      <p:pic>
        <p:nvPicPr>
          <p:cNvPr id="1026" name="Picture 2" descr="Image result for cell cycle stages">
            <a:extLst>
              <a:ext uri="{FF2B5EF4-FFF2-40B4-BE49-F238E27FC236}">
                <a16:creationId xmlns:a16="http://schemas.microsoft.com/office/drawing/2014/main" id="{49FE0577-7A34-4AE2-991D-F895239B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618518"/>
            <a:ext cx="3848389" cy="55960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 80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0857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F341-A34E-432A-B55C-ABFF44C8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4360-4DB6-4D0B-A20F-CB82F7ABE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 wool to make two chromosomes (one bigger than other, use different wool colours) </a:t>
            </a:r>
          </a:p>
          <a:p>
            <a:r>
              <a:rPr lang="en-GB" dirty="0"/>
              <a:t>Use paper clips or “pinch” chromatids together to make centromeres</a:t>
            </a:r>
          </a:p>
          <a:p>
            <a:r>
              <a:rPr lang="en-GB" dirty="0"/>
              <a:t>Demonstrate the stages in mitosis</a:t>
            </a:r>
          </a:p>
        </p:txBody>
      </p:sp>
    </p:spTree>
    <p:extLst>
      <p:ext uri="{BB962C8B-B14F-4D97-AF65-F5344CB8AC3E}">
        <p14:creationId xmlns:p14="http://schemas.microsoft.com/office/powerpoint/2010/main" val="332334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FAEF-7167-45FA-B2FA-B89F5F54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Lecture aims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E5CAB-1A5A-4374-83D6-5888AFB1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After this lecture you should be able to:</a:t>
            </a:r>
          </a:p>
          <a:p>
            <a:pPr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Describe the sequence of events in the cell cycle and mitosis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Explain the different checkpoints and why they exist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Describe what happens at each stage  of mitosis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4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3B0-CFAC-4456-9F18-3B0F5815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2AAB9-F1D7-4226-B0AA-AF4704779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happens during interphase?</a:t>
            </a:r>
          </a:p>
          <a:p>
            <a:r>
              <a:rPr lang="en-GB" dirty="0"/>
              <a:t>Why are there checkpoints and what happens in them?</a:t>
            </a:r>
          </a:p>
          <a:p>
            <a:r>
              <a:rPr lang="en-GB" dirty="0"/>
              <a:t>What are the four stages of mitosis?</a:t>
            </a:r>
          </a:p>
          <a:p>
            <a:r>
              <a:rPr lang="en-GB" dirty="0"/>
              <a:t>Use your phones to find two cell types that undergo regular cell division and two cell types that do not routinely undergo cell division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CFE9-FA6F-4FEA-95E4-47C23241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547FB97-82E7-48E2-BFCD-948DFEFE74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04" y="2249488"/>
            <a:ext cx="2794017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1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GB" b="1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1428736"/>
            <a:ext cx="8229600" cy="4071966"/>
          </a:xfrm>
        </p:spPr>
        <p:txBody>
          <a:bodyPr>
            <a:normAutofit/>
          </a:bodyPr>
          <a:lstStyle/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“Students should demonstrate an understanding of the sequence of events in the cell cycle and mitosis”</a:t>
            </a:r>
          </a:p>
          <a:p>
            <a:endParaRPr lang="en-GB" sz="5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GB" sz="5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FAEF-7167-45FA-B2FA-B89F5F54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Lecture aims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E5CAB-1A5A-4374-83D6-5888AFB1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After this lecture you should be able to:</a:t>
            </a:r>
          </a:p>
          <a:p>
            <a:pPr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Describe the sequence of events in the cell cycle and mitosis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Explain the different checkpoints and why they exist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Describe what happens at each stage  of mitosis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3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E7C7-4B4C-46DB-904A-68C9A603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80C3-AEB2-47A1-A404-B66D8E64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 of cell growth and cell division</a:t>
            </a:r>
          </a:p>
          <a:p>
            <a:r>
              <a:rPr lang="en-GB" dirty="0"/>
              <a:t>All body cells in multicellular organisms use this to grow and divide</a:t>
            </a:r>
          </a:p>
          <a:p>
            <a:r>
              <a:rPr lang="en-GB" dirty="0"/>
              <a:t>Start – cell having been produced by cell division</a:t>
            </a:r>
          </a:p>
          <a:p>
            <a:r>
              <a:rPr lang="en-GB" dirty="0"/>
              <a:t>End – cell divides to produce two identical daughter cells</a:t>
            </a:r>
          </a:p>
        </p:txBody>
      </p:sp>
    </p:spTree>
    <p:extLst>
      <p:ext uri="{BB962C8B-B14F-4D97-AF65-F5344CB8AC3E}">
        <p14:creationId xmlns:p14="http://schemas.microsoft.com/office/powerpoint/2010/main" val="11150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66663E-98B0-4A90-AB68-37BC427D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Cell cycle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1BCF8A65-2724-4A6F-B176-130BB34E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Have cell growth and DNA replication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This is called INTERPHASE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Cell division = M phase and involves mitosis where nucleus divides and cytokinesis where cytoplasm divides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074" name="Picture 2" descr="Image result for cell cycle checkpoints">
            <a:extLst>
              <a:ext uri="{FF2B5EF4-FFF2-40B4-BE49-F238E27FC236}">
                <a16:creationId xmlns:a16="http://schemas.microsoft.com/office/drawing/2014/main" id="{C57D440A-10DF-4974-9F35-A0E47503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78" y="1296539"/>
            <a:ext cx="6844045" cy="42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3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36F94-A1EC-474D-83C2-588568BD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Cell cycle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DFA48F41-58FB-40E0-B1FB-2D1F72FC9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Interphase – three separate growth stages </a:t>
            </a:r>
          </a:p>
          <a:p>
            <a:r>
              <a:rPr lang="en-US" dirty="0">
                <a:solidFill>
                  <a:srgbClr val="FFFFFF"/>
                </a:solidFill>
              </a:rPr>
              <a:t>G1(gap/growth 1), S (synthesis) and G2 (gap/ growth 2)</a:t>
            </a:r>
          </a:p>
          <a:p>
            <a:r>
              <a:rPr lang="en-US" dirty="0">
                <a:solidFill>
                  <a:srgbClr val="FFFFFF"/>
                </a:solidFill>
              </a:rPr>
              <a:t>Cell cycle regulated by checkpoints – why?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98" name="Picture 2" descr="Image result for cell cycle checkpoints">
            <a:extLst>
              <a:ext uri="{FF2B5EF4-FFF2-40B4-BE49-F238E27FC236}">
                <a16:creationId xmlns:a16="http://schemas.microsoft.com/office/drawing/2014/main" id="{FEA51B44-8072-41DF-AF06-B660406D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78" y="1296539"/>
            <a:ext cx="6844045" cy="42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9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D207-B93F-4137-B84E-288E74E0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E26B2-ACA6-4AB8-BA66-BC7C44E6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G1 checkpoint- checks that all chemicals needed to help cell to divide have been made </a:t>
            </a:r>
            <a:r>
              <a:rPr lang="en-GB" u="sng" dirty="0"/>
              <a:t>and </a:t>
            </a:r>
            <a:r>
              <a:rPr lang="en-GB" dirty="0"/>
              <a:t>checks for damage to DNA before S phase– why?</a:t>
            </a:r>
          </a:p>
          <a:p>
            <a:r>
              <a:rPr lang="en-GB" dirty="0"/>
              <a:t>G2 checkpoint – checks DNA replicated correctly – why?</a:t>
            </a:r>
          </a:p>
          <a:p>
            <a:r>
              <a:rPr lang="en-GB" dirty="0"/>
              <a:t>Metaphase checkpoint – cells checks all chromosomes have attached correctly to spindle before mitosis continues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8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894C3-C937-4451-9031-44D6F4EC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/>
              <a:t>interphase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C94F99DC-7048-454A-B820-7BBCB2ADD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“Business as usual” – normal functions going on but cell is preparing to divide</a:t>
            </a:r>
          </a:p>
          <a:p>
            <a:r>
              <a:rPr lang="en-US" dirty="0"/>
              <a:t>DNA is unraveled but also replicated </a:t>
            </a:r>
          </a:p>
          <a:p>
            <a:r>
              <a:rPr lang="en-US" dirty="0"/>
              <a:t>Cell organelles replicated including centrioles</a:t>
            </a:r>
          </a:p>
          <a:p>
            <a:r>
              <a:rPr lang="en-US" dirty="0"/>
              <a:t>ATP increases – why? 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55B8673A-1FB4-4413-86A0-C60A45C5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445" y="618518"/>
            <a:ext cx="3665389" cy="55960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947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313" y="1872461"/>
            <a:ext cx="7340138" cy="41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39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606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</vt:lpstr>
      <vt:lpstr>Tw Cen MT</vt:lpstr>
      <vt:lpstr>Circuit</vt:lpstr>
      <vt:lpstr>THE cell cycle and mitosis</vt:lpstr>
      <vt:lpstr>Learning objective</vt:lpstr>
      <vt:lpstr>Lecture aims</vt:lpstr>
      <vt:lpstr>Cell cycle</vt:lpstr>
      <vt:lpstr>Cell cycle</vt:lpstr>
      <vt:lpstr>Cell cycle</vt:lpstr>
      <vt:lpstr>checkpoints</vt:lpstr>
      <vt:lpstr>interphase</vt:lpstr>
      <vt:lpstr>PowerPoint Presentation</vt:lpstr>
      <vt:lpstr>Prophase</vt:lpstr>
      <vt:lpstr>Metaphase</vt:lpstr>
      <vt:lpstr>anaphase</vt:lpstr>
      <vt:lpstr>telophase</vt:lpstr>
      <vt:lpstr>cytokinesis</vt:lpstr>
      <vt:lpstr>Mitosis summary and video</vt:lpstr>
      <vt:lpstr>Play time</vt:lpstr>
      <vt:lpstr>Lecture aims</vt:lpstr>
      <vt:lpstr>Question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cycle and mitosis</dc:title>
  <dc:creator>David Boardman</dc:creator>
  <cp:lastModifiedBy>Nyree Myatt</cp:lastModifiedBy>
  <cp:revision>8</cp:revision>
  <dcterms:created xsi:type="dcterms:W3CDTF">2019-11-24T16:35:50Z</dcterms:created>
  <dcterms:modified xsi:type="dcterms:W3CDTF">2022-11-01T09:27:45Z</dcterms:modified>
</cp:coreProperties>
</file>