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1" r:id="rId4"/>
    <p:sldId id="282" r:id="rId5"/>
    <p:sldId id="271" r:id="rId6"/>
    <p:sldId id="276" r:id="rId7"/>
    <p:sldId id="268" r:id="rId8"/>
    <p:sldId id="269" r:id="rId9"/>
    <p:sldId id="285" r:id="rId10"/>
    <p:sldId id="270" r:id="rId11"/>
    <p:sldId id="278" r:id="rId12"/>
    <p:sldId id="283" r:id="rId13"/>
    <p:sldId id="274" r:id="rId14"/>
    <p:sldId id="275" r:id="rId15"/>
    <p:sldId id="263" r:id="rId16"/>
    <p:sldId id="264" r:id="rId17"/>
    <p:sldId id="265" r:id="rId18"/>
    <p:sldId id="266" r:id="rId19"/>
    <p:sldId id="273" r:id="rId20"/>
    <p:sldId id="279" r:id="rId21"/>
    <p:sldId id="280" r:id="rId22"/>
    <p:sldId id="284" r:id="rId23"/>
    <p:sldId id="272" r:id="rId24"/>
    <p:sldId id="258" r:id="rId25"/>
    <p:sldId id="259" r:id="rId26"/>
    <p:sldId id="262"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328"/>
  </p:normalViewPr>
  <p:slideViewPr>
    <p:cSldViewPr snapToGrid="0" snapToObjects="1">
      <p:cViewPr varScale="1">
        <p:scale>
          <a:sx n="80" d="100"/>
          <a:sy n="80"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1826-0C7D-704F-8792-27F1FF16C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5F5EA-FF7D-0648-BC23-0C4C9F3A6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7344A-DA04-6944-A00D-0DE0D6CE2640}"/>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1FC0C81F-1BDA-8B45-95C3-1BCE2BC7C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90A88-B42E-5146-916A-6F4E0E400A6A}"/>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336567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DBD2-23E8-7348-AB40-56BC113E9E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8C19A-33E7-C543-BF0B-0A6D5B5CE7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B645D-908B-5041-9B90-8D88F7BE3CA8}"/>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10C202CC-BABD-C046-82E4-99BBB7CC1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311FE-FB2E-CF48-A747-C187B3D39F13}"/>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81340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C9110-A3DD-FC4D-8712-417F73BE6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FC3A1-5CB2-C74F-A2FE-106DDE9354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6E95E-38FF-F144-8D60-9840F2E93489}"/>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C9B12C72-C2A3-5348-9470-15C49FEAC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A109F-8410-C14A-B23B-F00381B4FE07}"/>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405068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3CDC-D993-7248-A40B-CCE3D6A74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D411E-EFAC-964F-B6EB-AFF71EEACB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C1A65-05EE-8F49-B494-667581724486}"/>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440FE73D-DBB2-2845-A21F-5AB8E3B76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B18F6-27B0-E744-98CA-ADD813FBB9CD}"/>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183270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3991-23D6-7E49-ADED-E36334663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C412B-F4DA-7F4F-A8E0-80F77B3D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99339A-6CC7-8549-90DE-9C26C44FC67E}"/>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87FF5DD2-C08D-904E-849A-EF1FF612D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2E8DB-34CF-874B-BA45-250DF0E52111}"/>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90138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D25-D9B3-B74F-8349-B3666992D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11D93-F93A-AA4E-A1D1-8AA1F95BB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204F2-F5F4-D142-BD82-D56AC2E454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12166-7E89-414F-A651-B328643E512B}"/>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6" name="Footer Placeholder 5">
            <a:extLst>
              <a:ext uri="{FF2B5EF4-FFF2-40B4-BE49-F238E27FC236}">
                <a16:creationId xmlns:a16="http://schemas.microsoft.com/office/drawing/2014/main" id="{51AE5552-DB7D-9A4B-8891-12B8BF501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CFC02-2B6C-3A4C-933A-D8B984AD81C7}"/>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18767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A6EF-9436-F842-81F5-26D10CC624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A0AEA-4E45-E44A-A608-884F56BB5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F5C65C-D8B0-314F-9427-1308454154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55F4C-381B-4F4A-932A-BA4B89596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6D88B7-ECFD-3742-9DE4-9D1E4EFD29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B6025-766B-2449-8282-6F34E851F736}"/>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8" name="Footer Placeholder 7">
            <a:extLst>
              <a:ext uri="{FF2B5EF4-FFF2-40B4-BE49-F238E27FC236}">
                <a16:creationId xmlns:a16="http://schemas.microsoft.com/office/drawing/2014/main" id="{5B4B4AB7-6337-9444-B57E-2D0FF3D150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852DB-DCF9-0A49-9088-6D74A0C1F362}"/>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42296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3A44-2A68-7043-88E3-894BF45B52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E3012-D874-D045-91A5-3085E214F0AC}"/>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4" name="Footer Placeholder 3">
            <a:extLst>
              <a:ext uri="{FF2B5EF4-FFF2-40B4-BE49-F238E27FC236}">
                <a16:creationId xmlns:a16="http://schemas.microsoft.com/office/drawing/2014/main" id="{03FFA98A-9A90-C549-9E1A-4372A5B58B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5F50CC-C693-FF4A-B1B1-BAC757E2DA40}"/>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111172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5D67D-69D1-6E43-AA44-34EB4935209C}"/>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3" name="Footer Placeholder 2">
            <a:extLst>
              <a:ext uri="{FF2B5EF4-FFF2-40B4-BE49-F238E27FC236}">
                <a16:creationId xmlns:a16="http://schemas.microsoft.com/office/drawing/2014/main" id="{D0040318-9658-2040-A341-A32C1BF7C2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0B498-C82F-9043-AF5C-74E69E10AD53}"/>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309406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BED9-663B-A54D-B504-F4F67A57D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709392-AAF9-0743-AB46-C9BB963FC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9AAB83-8A14-1543-BEF0-C020A8390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382D1A-A1F2-5643-95A5-D73D0FE54845}"/>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6" name="Footer Placeholder 5">
            <a:extLst>
              <a:ext uri="{FF2B5EF4-FFF2-40B4-BE49-F238E27FC236}">
                <a16:creationId xmlns:a16="http://schemas.microsoft.com/office/drawing/2014/main" id="{4DC76983-75CB-5747-A89E-6CA83A058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BB30C-0C86-0E4B-A5FA-3316B076A8E0}"/>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14780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0A1C-C396-924D-9961-A3BEAB873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A4F1A3-CC41-1C43-AE02-E0D802B20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76FC4-7F96-5647-8B65-1EB468DE9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AD6A2A-E3F5-3641-8BFF-52494C420A62}"/>
              </a:ext>
            </a:extLst>
          </p:cNvPr>
          <p:cNvSpPr>
            <a:spLocks noGrp="1"/>
          </p:cNvSpPr>
          <p:nvPr>
            <p:ph type="dt" sz="half" idx="10"/>
          </p:nvPr>
        </p:nvSpPr>
        <p:spPr/>
        <p:txBody>
          <a:bodyPr/>
          <a:lstStyle/>
          <a:p>
            <a:fld id="{CD1CACC7-B4E5-D84D-89F0-F0E2A263A553}" type="datetimeFigureOut">
              <a:rPr lang="en-US" smtClean="0"/>
              <a:t>10/18/22</a:t>
            </a:fld>
            <a:endParaRPr lang="en-US"/>
          </a:p>
        </p:txBody>
      </p:sp>
      <p:sp>
        <p:nvSpPr>
          <p:cNvPr id="6" name="Footer Placeholder 5">
            <a:extLst>
              <a:ext uri="{FF2B5EF4-FFF2-40B4-BE49-F238E27FC236}">
                <a16:creationId xmlns:a16="http://schemas.microsoft.com/office/drawing/2014/main" id="{E6A74BF3-C8D5-954C-9DCC-F09361896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EF0FD-F984-BF4D-9FEB-F13DCE75E99D}"/>
              </a:ext>
            </a:extLst>
          </p:cNvPr>
          <p:cNvSpPr>
            <a:spLocks noGrp="1"/>
          </p:cNvSpPr>
          <p:nvPr>
            <p:ph type="sldNum" sz="quarter" idx="12"/>
          </p:nvPr>
        </p:nvSpPr>
        <p:spPr/>
        <p:txBody>
          <a:bodyPr/>
          <a:lstStyle/>
          <a:p>
            <a:fld id="{2FBB3B01-DA65-CB41-A9DF-4C20E693EAA5}" type="slidenum">
              <a:rPr lang="en-US" smtClean="0"/>
              <a:t>‹#›</a:t>
            </a:fld>
            <a:endParaRPr lang="en-US"/>
          </a:p>
        </p:txBody>
      </p:sp>
    </p:spTree>
    <p:extLst>
      <p:ext uri="{BB962C8B-B14F-4D97-AF65-F5344CB8AC3E}">
        <p14:creationId xmlns:p14="http://schemas.microsoft.com/office/powerpoint/2010/main" val="5041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C44B5-52A5-034F-A307-7A17B105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5765E2-A952-4C4B-B963-69E141E9D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88D5D-8E70-F941-8658-5426A47DA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CACC7-B4E5-D84D-89F0-F0E2A263A553}" type="datetimeFigureOut">
              <a:rPr lang="en-US" smtClean="0"/>
              <a:t>10/18/22</a:t>
            </a:fld>
            <a:endParaRPr lang="en-US"/>
          </a:p>
        </p:txBody>
      </p:sp>
      <p:sp>
        <p:nvSpPr>
          <p:cNvPr id="5" name="Footer Placeholder 4">
            <a:extLst>
              <a:ext uri="{FF2B5EF4-FFF2-40B4-BE49-F238E27FC236}">
                <a16:creationId xmlns:a16="http://schemas.microsoft.com/office/drawing/2014/main" id="{5FABF245-065A-5946-AA88-C6449ACC0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F8AD5A-FFAB-9F47-8A47-DD225EE3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B3B01-DA65-CB41-A9DF-4C20E693EAA5}" type="slidenum">
              <a:rPr lang="en-US" smtClean="0"/>
              <a:t>‹#›</a:t>
            </a:fld>
            <a:endParaRPr lang="en-US"/>
          </a:p>
        </p:txBody>
      </p:sp>
    </p:spTree>
    <p:extLst>
      <p:ext uri="{BB962C8B-B14F-4D97-AF65-F5344CB8AC3E}">
        <p14:creationId xmlns:p14="http://schemas.microsoft.com/office/powerpoint/2010/main" val="240106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oucault.info/documents/heterotopia/foucault.heteroTopia.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7810-E757-124D-A42C-D8691FB83AA3}"/>
              </a:ext>
            </a:extLst>
          </p:cNvPr>
          <p:cNvSpPr>
            <a:spLocks noGrp="1"/>
          </p:cNvSpPr>
          <p:nvPr>
            <p:ph type="ctrTitle"/>
          </p:nvPr>
        </p:nvSpPr>
        <p:spPr/>
        <p:txBody>
          <a:bodyPr/>
          <a:lstStyle/>
          <a:p>
            <a:r>
              <a:rPr lang="en-US" dirty="0"/>
              <a:t>Contemporary Russian Short Stories</a:t>
            </a:r>
          </a:p>
        </p:txBody>
      </p:sp>
      <p:sp>
        <p:nvSpPr>
          <p:cNvPr id="3" name="Subtitle 2">
            <a:extLst>
              <a:ext uri="{FF2B5EF4-FFF2-40B4-BE49-F238E27FC236}">
                <a16:creationId xmlns:a16="http://schemas.microsoft.com/office/drawing/2014/main" id="{E56B049A-B4F0-9745-BC61-BC09FAA81D97}"/>
              </a:ext>
            </a:extLst>
          </p:cNvPr>
          <p:cNvSpPr>
            <a:spLocks noGrp="1"/>
          </p:cNvSpPr>
          <p:nvPr>
            <p:ph type="subTitle" idx="1"/>
          </p:nvPr>
        </p:nvSpPr>
        <p:spPr/>
        <p:txBody>
          <a:bodyPr>
            <a:normAutofit/>
          </a:bodyPr>
          <a:lstStyle/>
          <a:p>
            <a:r>
              <a:rPr lang="en-US" sz="3200" dirty="0"/>
              <a:t>Week. 4: Viktor </a:t>
            </a:r>
            <a:r>
              <a:rPr lang="en-US" sz="3200" dirty="0" err="1"/>
              <a:t>Pelevin</a:t>
            </a:r>
            <a:r>
              <a:rPr lang="en-US" sz="3200" dirty="0"/>
              <a:t>, ‘Middle-Game’</a:t>
            </a:r>
          </a:p>
        </p:txBody>
      </p:sp>
    </p:spTree>
    <p:extLst>
      <p:ext uri="{BB962C8B-B14F-4D97-AF65-F5344CB8AC3E}">
        <p14:creationId xmlns:p14="http://schemas.microsoft.com/office/powerpoint/2010/main" val="285069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AC1D-25EE-D644-80FC-B6D16CCD1B02}"/>
              </a:ext>
            </a:extLst>
          </p:cNvPr>
          <p:cNvSpPr>
            <a:spLocks noGrp="1"/>
          </p:cNvSpPr>
          <p:nvPr>
            <p:ph type="title"/>
          </p:nvPr>
        </p:nvSpPr>
        <p:spPr/>
        <p:txBody>
          <a:bodyPr/>
          <a:lstStyle/>
          <a:p>
            <a:pPr algn="ctr"/>
            <a:r>
              <a:rPr lang="en-US" dirty="0"/>
              <a:t>Young Communist League</a:t>
            </a:r>
          </a:p>
        </p:txBody>
      </p:sp>
      <p:pic>
        <p:nvPicPr>
          <p:cNvPr id="5" name="Content Placeholder 4">
            <a:extLst>
              <a:ext uri="{FF2B5EF4-FFF2-40B4-BE49-F238E27FC236}">
                <a16:creationId xmlns:a16="http://schemas.microsoft.com/office/drawing/2014/main" id="{60A38E46-17BF-5B47-B3B4-3CD09A09E675}"/>
              </a:ext>
            </a:extLst>
          </p:cNvPr>
          <p:cNvPicPr>
            <a:picLocks noGrp="1" noChangeAspect="1"/>
          </p:cNvPicPr>
          <p:nvPr>
            <p:ph idx="1"/>
          </p:nvPr>
        </p:nvPicPr>
        <p:blipFill>
          <a:blip r:embed="rId2"/>
          <a:stretch>
            <a:fillRect/>
          </a:stretch>
        </p:blipFill>
        <p:spPr>
          <a:xfrm>
            <a:off x="3449053" y="1835967"/>
            <a:ext cx="4780547" cy="4851633"/>
          </a:xfrm>
        </p:spPr>
      </p:pic>
    </p:spTree>
    <p:extLst>
      <p:ext uri="{BB962C8B-B14F-4D97-AF65-F5344CB8AC3E}">
        <p14:creationId xmlns:p14="http://schemas.microsoft.com/office/powerpoint/2010/main" val="82637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0A5D-5D9E-A646-ADD9-ABCF2B5BB8BA}"/>
              </a:ext>
            </a:extLst>
          </p:cNvPr>
          <p:cNvSpPr>
            <a:spLocks noGrp="1"/>
          </p:cNvSpPr>
          <p:nvPr>
            <p:ph type="title"/>
          </p:nvPr>
        </p:nvSpPr>
        <p:spPr/>
        <p:txBody>
          <a:bodyPr/>
          <a:lstStyle/>
          <a:p>
            <a:r>
              <a:rPr lang="en-US" dirty="0"/>
              <a:t>Post-Communist/Post-Modernist</a:t>
            </a:r>
          </a:p>
        </p:txBody>
      </p:sp>
      <p:pic>
        <p:nvPicPr>
          <p:cNvPr id="5" name="Content Placeholder 4">
            <a:extLst>
              <a:ext uri="{FF2B5EF4-FFF2-40B4-BE49-F238E27FC236}">
                <a16:creationId xmlns:a16="http://schemas.microsoft.com/office/drawing/2014/main" id="{91AD5067-09B2-6842-B1F9-033FA9FB32FC}"/>
              </a:ext>
            </a:extLst>
          </p:cNvPr>
          <p:cNvPicPr>
            <a:picLocks noGrp="1" noChangeAspect="1"/>
          </p:cNvPicPr>
          <p:nvPr>
            <p:ph idx="1"/>
          </p:nvPr>
        </p:nvPicPr>
        <p:blipFill>
          <a:blip r:embed="rId2"/>
          <a:stretch>
            <a:fillRect/>
          </a:stretch>
        </p:blipFill>
        <p:spPr>
          <a:xfrm>
            <a:off x="3452494" y="1825625"/>
            <a:ext cx="5287011" cy="4351338"/>
          </a:xfrm>
        </p:spPr>
      </p:pic>
    </p:spTree>
    <p:extLst>
      <p:ext uri="{BB962C8B-B14F-4D97-AF65-F5344CB8AC3E}">
        <p14:creationId xmlns:p14="http://schemas.microsoft.com/office/powerpoint/2010/main" val="25249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62AB-16DE-3142-B71A-F6B5839160E6}"/>
              </a:ext>
            </a:extLst>
          </p:cNvPr>
          <p:cNvSpPr>
            <a:spLocks noGrp="1"/>
          </p:cNvSpPr>
          <p:nvPr>
            <p:ph type="title"/>
          </p:nvPr>
        </p:nvSpPr>
        <p:spPr/>
        <p:txBody>
          <a:bodyPr/>
          <a:lstStyle/>
          <a:p>
            <a:r>
              <a:rPr lang="en-US" dirty="0"/>
              <a:t>Hotel Moscow Interior</a:t>
            </a:r>
          </a:p>
        </p:txBody>
      </p:sp>
      <p:pic>
        <p:nvPicPr>
          <p:cNvPr id="5" name="Content Placeholder 4">
            <a:extLst>
              <a:ext uri="{FF2B5EF4-FFF2-40B4-BE49-F238E27FC236}">
                <a16:creationId xmlns:a16="http://schemas.microsoft.com/office/drawing/2014/main" id="{C1FAFB70-6D0B-0F43-9F71-C52D6D8DE62E}"/>
              </a:ext>
            </a:extLst>
          </p:cNvPr>
          <p:cNvPicPr>
            <a:picLocks noGrp="1" noChangeAspect="1"/>
          </p:cNvPicPr>
          <p:nvPr>
            <p:ph idx="1"/>
          </p:nvPr>
        </p:nvPicPr>
        <p:blipFill>
          <a:blip r:embed="rId2"/>
          <a:stretch>
            <a:fillRect/>
          </a:stretch>
        </p:blipFill>
        <p:spPr>
          <a:xfrm>
            <a:off x="4127020" y="1825625"/>
            <a:ext cx="3937960" cy="4351338"/>
          </a:xfrm>
        </p:spPr>
      </p:pic>
    </p:spTree>
    <p:extLst>
      <p:ext uri="{BB962C8B-B14F-4D97-AF65-F5344CB8AC3E}">
        <p14:creationId xmlns:p14="http://schemas.microsoft.com/office/powerpoint/2010/main" val="275846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D0CA-E4F6-F342-BEBB-9655A789E8FA}"/>
              </a:ext>
            </a:extLst>
          </p:cNvPr>
          <p:cNvSpPr>
            <a:spLocks noGrp="1"/>
          </p:cNvSpPr>
          <p:nvPr>
            <p:ph type="title"/>
          </p:nvPr>
        </p:nvSpPr>
        <p:spPr/>
        <p:txBody>
          <a:bodyPr>
            <a:normAutofit/>
          </a:bodyPr>
          <a:lstStyle/>
          <a:p>
            <a:r>
              <a:rPr lang="en-US" dirty="0" err="1"/>
              <a:t>Chernetsky</a:t>
            </a:r>
            <a:r>
              <a:rPr lang="en-US" dirty="0"/>
              <a:t>: </a:t>
            </a:r>
            <a:r>
              <a:rPr lang="en-GB" dirty="0"/>
              <a:t>breakdown of the empire leads to the breakdown of stable identities</a:t>
            </a:r>
            <a:endParaRPr lang="en-US" dirty="0"/>
          </a:p>
        </p:txBody>
      </p:sp>
      <p:sp>
        <p:nvSpPr>
          <p:cNvPr id="3" name="Content Placeholder 2">
            <a:extLst>
              <a:ext uri="{FF2B5EF4-FFF2-40B4-BE49-F238E27FC236}">
                <a16:creationId xmlns:a16="http://schemas.microsoft.com/office/drawing/2014/main" id="{279D3989-D718-B447-B809-D449B78A7162}"/>
              </a:ext>
            </a:extLst>
          </p:cNvPr>
          <p:cNvSpPr>
            <a:spLocks noGrp="1"/>
          </p:cNvSpPr>
          <p:nvPr>
            <p:ph idx="1"/>
          </p:nvPr>
        </p:nvSpPr>
        <p:spPr>
          <a:xfrm>
            <a:off x="838200" y="2085473"/>
            <a:ext cx="10515600" cy="4091489"/>
          </a:xfrm>
        </p:spPr>
        <p:txBody>
          <a:bodyPr/>
          <a:lstStyle/>
          <a:p>
            <a:pPr marL="0" indent="0">
              <a:buNone/>
            </a:pPr>
            <a:r>
              <a:rPr lang="en-GB" dirty="0"/>
              <a:t>In all of these texts, however, the political aspect does not play the leading part; rather, breakdown of the empire leads to the breakdown of stable identities, and what fascinates the author is the characters’ precarious journey through this realm of identities in flux as they search for greater understanding of one’s place in it. The main preoccupation of </a:t>
            </a:r>
            <a:r>
              <a:rPr lang="en-GB" dirty="0" err="1"/>
              <a:t>Pelevin’s</a:t>
            </a:r>
            <a:r>
              <a:rPr lang="en-GB" dirty="0"/>
              <a:t> writing emerges as the exploration of alternative individually experienced worlds through the multiple ontologies (p. 107)</a:t>
            </a:r>
          </a:p>
          <a:p>
            <a:endParaRPr lang="en-US" dirty="0"/>
          </a:p>
        </p:txBody>
      </p:sp>
    </p:spTree>
    <p:extLst>
      <p:ext uri="{BB962C8B-B14F-4D97-AF65-F5344CB8AC3E}">
        <p14:creationId xmlns:p14="http://schemas.microsoft.com/office/powerpoint/2010/main" val="340441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1235-BF31-1040-9C5B-EA791AB84C20}"/>
              </a:ext>
            </a:extLst>
          </p:cNvPr>
          <p:cNvSpPr>
            <a:spLocks noGrp="1"/>
          </p:cNvSpPr>
          <p:nvPr>
            <p:ph type="title"/>
          </p:nvPr>
        </p:nvSpPr>
        <p:spPr/>
        <p:txBody>
          <a:bodyPr/>
          <a:lstStyle/>
          <a:p>
            <a:pPr algn="ctr"/>
            <a:r>
              <a:rPr lang="en-US" dirty="0"/>
              <a:t>Quotes for seminar - </a:t>
            </a:r>
            <a:r>
              <a:rPr lang="en-US" dirty="0" err="1"/>
              <a:t>Chernetsky</a:t>
            </a:r>
            <a:endParaRPr lang="en-US" dirty="0"/>
          </a:p>
        </p:txBody>
      </p:sp>
      <p:pic>
        <p:nvPicPr>
          <p:cNvPr id="4" name="Content Placeholder 3">
            <a:extLst>
              <a:ext uri="{FF2B5EF4-FFF2-40B4-BE49-F238E27FC236}">
                <a16:creationId xmlns:a16="http://schemas.microsoft.com/office/drawing/2014/main" id="{D0A0385D-8650-4044-9DF0-E3F7C95371F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79621" y="2149642"/>
            <a:ext cx="8970879" cy="3502652"/>
          </a:xfrm>
          <a:prstGeom prst="rect">
            <a:avLst/>
          </a:prstGeom>
        </p:spPr>
      </p:pic>
    </p:spTree>
    <p:extLst>
      <p:ext uri="{BB962C8B-B14F-4D97-AF65-F5344CB8AC3E}">
        <p14:creationId xmlns:p14="http://schemas.microsoft.com/office/powerpoint/2010/main" val="151961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CF05-CB28-E047-9929-590322D9FD55}"/>
              </a:ext>
            </a:extLst>
          </p:cNvPr>
          <p:cNvSpPr>
            <a:spLocks noGrp="1"/>
          </p:cNvSpPr>
          <p:nvPr>
            <p:ph type="title"/>
          </p:nvPr>
        </p:nvSpPr>
        <p:spPr/>
        <p:txBody>
          <a:bodyPr/>
          <a:lstStyle/>
          <a:p>
            <a:pPr algn="ctr"/>
            <a:r>
              <a:rPr lang="en-GB" dirty="0"/>
              <a:t>Gomel</a:t>
            </a:r>
            <a:endParaRPr lang="en-US" dirty="0"/>
          </a:p>
        </p:txBody>
      </p:sp>
      <p:pic>
        <p:nvPicPr>
          <p:cNvPr id="5" name="Content Placeholder 4">
            <a:extLst>
              <a:ext uri="{FF2B5EF4-FFF2-40B4-BE49-F238E27FC236}">
                <a16:creationId xmlns:a16="http://schemas.microsoft.com/office/drawing/2014/main" id="{EFEE85A0-568A-7441-A05F-E108DE902E83}"/>
              </a:ext>
            </a:extLst>
          </p:cNvPr>
          <p:cNvPicPr>
            <a:picLocks noGrp="1" noChangeAspect="1"/>
          </p:cNvPicPr>
          <p:nvPr>
            <p:ph idx="1"/>
          </p:nvPr>
        </p:nvPicPr>
        <p:blipFill>
          <a:blip r:embed="rId2"/>
          <a:stretch>
            <a:fillRect/>
          </a:stretch>
        </p:blipFill>
        <p:spPr>
          <a:xfrm>
            <a:off x="2146300" y="2724944"/>
            <a:ext cx="7899400" cy="2552700"/>
          </a:xfrm>
        </p:spPr>
      </p:pic>
    </p:spTree>
    <p:extLst>
      <p:ext uri="{BB962C8B-B14F-4D97-AF65-F5344CB8AC3E}">
        <p14:creationId xmlns:p14="http://schemas.microsoft.com/office/powerpoint/2010/main" val="90703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AE33-088F-DA4D-BA01-A222A4B579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6AEABC-DD76-1449-A591-8D8C39EB52CE}"/>
              </a:ext>
            </a:extLst>
          </p:cNvPr>
          <p:cNvPicPr>
            <a:picLocks noGrp="1" noChangeAspect="1"/>
          </p:cNvPicPr>
          <p:nvPr>
            <p:ph idx="1"/>
          </p:nvPr>
        </p:nvPicPr>
        <p:blipFill>
          <a:blip r:embed="rId2"/>
          <a:stretch>
            <a:fillRect/>
          </a:stretch>
        </p:blipFill>
        <p:spPr>
          <a:xfrm>
            <a:off x="2139950" y="3118644"/>
            <a:ext cx="7912100" cy="1765300"/>
          </a:xfrm>
        </p:spPr>
      </p:pic>
    </p:spTree>
    <p:extLst>
      <p:ext uri="{BB962C8B-B14F-4D97-AF65-F5344CB8AC3E}">
        <p14:creationId xmlns:p14="http://schemas.microsoft.com/office/powerpoint/2010/main" val="366930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2EF4-DC22-6A42-94B5-51A05C6080E7}"/>
              </a:ext>
            </a:extLst>
          </p:cNvPr>
          <p:cNvSpPr>
            <a:spLocks noGrp="1"/>
          </p:cNvSpPr>
          <p:nvPr>
            <p:ph type="title"/>
          </p:nvPr>
        </p:nvSpPr>
        <p:spPr/>
        <p:txBody>
          <a:bodyPr/>
          <a:lstStyle/>
          <a:p>
            <a:pPr algn="ctr"/>
            <a:r>
              <a:rPr lang="en-US" dirty="0"/>
              <a:t>Gomel</a:t>
            </a:r>
          </a:p>
        </p:txBody>
      </p:sp>
      <p:pic>
        <p:nvPicPr>
          <p:cNvPr id="5" name="Content Placeholder 4">
            <a:extLst>
              <a:ext uri="{FF2B5EF4-FFF2-40B4-BE49-F238E27FC236}">
                <a16:creationId xmlns:a16="http://schemas.microsoft.com/office/drawing/2014/main" id="{85471DD2-877F-EA47-AF2E-EAE4B1A2CCD5}"/>
              </a:ext>
            </a:extLst>
          </p:cNvPr>
          <p:cNvPicPr>
            <a:picLocks noGrp="1" noChangeAspect="1"/>
          </p:cNvPicPr>
          <p:nvPr>
            <p:ph idx="1"/>
          </p:nvPr>
        </p:nvPicPr>
        <p:blipFill>
          <a:blip r:embed="rId2"/>
          <a:stretch>
            <a:fillRect/>
          </a:stretch>
        </p:blipFill>
        <p:spPr>
          <a:xfrm>
            <a:off x="2178050" y="2451894"/>
            <a:ext cx="7835900" cy="3098800"/>
          </a:xfrm>
        </p:spPr>
      </p:pic>
    </p:spTree>
    <p:extLst>
      <p:ext uri="{BB962C8B-B14F-4D97-AF65-F5344CB8AC3E}">
        <p14:creationId xmlns:p14="http://schemas.microsoft.com/office/powerpoint/2010/main" val="159485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4630-DBB6-3947-AAD1-7DA557AEEF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8523EB-04FC-DC4E-9B19-29050457387F}"/>
              </a:ext>
            </a:extLst>
          </p:cNvPr>
          <p:cNvPicPr>
            <a:picLocks noGrp="1" noChangeAspect="1"/>
          </p:cNvPicPr>
          <p:nvPr>
            <p:ph idx="1"/>
          </p:nvPr>
        </p:nvPicPr>
        <p:blipFill>
          <a:blip r:embed="rId2"/>
          <a:stretch>
            <a:fillRect/>
          </a:stretch>
        </p:blipFill>
        <p:spPr>
          <a:xfrm>
            <a:off x="1377849" y="2711115"/>
            <a:ext cx="9327832" cy="2550695"/>
          </a:xfrm>
        </p:spPr>
      </p:pic>
    </p:spTree>
    <p:extLst>
      <p:ext uri="{BB962C8B-B14F-4D97-AF65-F5344CB8AC3E}">
        <p14:creationId xmlns:p14="http://schemas.microsoft.com/office/powerpoint/2010/main" val="297598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8CAF-06EF-AD42-A04E-DF71B1EA5B96}"/>
              </a:ext>
            </a:extLst>
          </p:cNvPr>
          <p:cNvSpPr>
            <a:spLocks noGrp="1"/>
          </p:cNvSpPr>
          <p:nvPr>
            <p:ph type="title"/>
          </p:nvPr>
        </p:nvSpPr>
        <p:spPr/>
        <p:txBody>
          <a:bodyPr/>
          <a:lstStyle/>
          <a:p>
            <a:pPr algn="ctr"/>
            <a:r>
              <a:rPr lang="en-US" dirty="0"/>
              <a:t>Anatoly </a:t>
            </a:r>
            <a:r>
              <a:rPr lang="en-US" dirty="0" err="1"/>
              <a:t>Karpov</a:t>
            </a:r>
            <a:endParaRPr lang="en-US" dirty="0"/>
          </a:p>
        </p:txBody>
      </p:sp>
      <p:pic>
        <p:nvPicPr>
          <p:cNvPr id="5" name="Content Placeholder 4">
            <a:extLst>
              <a:ext uri="{FF2B5EF4-FFF2-40B4-BE49-F238E27FC236}">
                <a16:creationId xmlns:a16="http://schemas.microsoft.com/office/drawing/2014/main" id="{9DEC4D64-8EBC-5D4A-8007-3F174FC102CA}"/>
              </a:ext>
            </a:extLst>
          </p:cNvPr>
          <p:cNvPicPr>
            <a:picLocks noGrp="1" noChangeAspect="1"/>
          </p:cNvPicPr>
          <p:nvPr>
            <p:ph idx="1"/>
          </p:nvPr>
        </p:nvPicPr>
        <p:blipFill>
          <a:blip r:embed="rId2"/>
          <a:stretch>
            <a:fillRect/>
          </a:stretch>
        </p:blipFill>
        <p:spPr>
          <a:xfrm>
            <a:off x="4512767" y="1825625"/>
            <a:ext cx="3166466" cy="4351338"/>
          </a:xfrm>
        </p:spPr>
      </p:pic>
    </p:spTree>
    <p:extLst>
      <p:ext uri="{BB962C8B-B14F-4D97-AF65-F5344CB8AC3E}">
        <p14:creationId xmlns:p14="http://schemas.microsoft.com/office/powerpoint/2010/main" val="223117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360F-59C0-0342-A51F-95574721EE82}"/>
              </a:ext>
            </a:extLst>
          </p:cNvPr>
          <p:cNvSpPr>
            <a:spLocks noGrp="1"/>
          </p:cNvSpPr>
          <p:nvPr>
            <p:ph type="title"/>
          </p:nvPr>
        </p:nvSpPr>
        <p:spPr/>
        <p:txBody>
          <a:bodyPr/>
          <a:lstStyle/>
          <a:p>
            <a:pPr algn="ctr"/>
            <a:r>
              <a:rPr lang="en-US" dirty="0" err="1"/>
              <a:t>Chernetsky</a:t>
            </a:r>
            <a:r>
              <a:rPr lang="en-US" dirty="0"/>
              <a:t> – problematizing the everyday</a:t>
            </a:r>
          </a:p>
        </p:txBody>
      </p:sp>
      <p:pic>
        <p:nvPicPr>
          <p:cNvPr id="5" name="Content Placeholder 4">
            <a:extLst>
              <a:ext uri="{FF2B5EF4-FFF2-40B4-BE49-F238E27FC236}">
                <a16:creationId xmlns:a16="http://schemas.microsoft.com/office/drawing/2014/main" id="{43755817-85F5-D74C-BCB3-A0DFCA446698}"/>
              </a:ext>
            </a:extLst>
          </p:cNvPr>
          <p:cNvPicPr>
            <a:picLocks noGrp="1" noChangeAspect="1"/>
          </p:cNvPicPr>
          <p:nvPr>
            <p:ph idx="1"/>
          </p:nvPr>
        </p:nvPicPr>
        <p:blipFill>
          <a:blip r:embed="rId2"/>
          <a:stretch>
            <a:fillRect/>
          </a:stretch>
        </p:blipFill>
        <p:spPr>
          <a:xfrm>
            <a:off x="1496723" y="1825625"/>
            <a:ext cx="9198554" cy="4351338"/>
          </a:xfrm>
        </p:spPr>
      </p:pic>
    </p:spTree>
    <p:extLst>
      <p:ext uri="{BB962C8B-B14F-4D97-AF65-F5344CB8AC3E}">
        <p14:creationId xmlns:p14="http://schemas.microsoft.com/office/powerpoint/2010/main" val="43003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7901-F1E4-0F44-9CDB-EE44D12000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F31AF3-8574-F24B-B8CD-847FB3C4065D}"/>
              </a:ext>
            </a:extLst>
          </p:cNvPr>
          <p:cNvPicPr>
            <a:picLocks noGrp="1" noChangeAspect="1"/>
          </p:cNvPicPr>
          <p:nvPr>
            <p:ph idx="1"/>
          </p:nvPr>
        </p:nvPicPr>
        <p:blipFill>
          <a:blip r:embed="rId2"/>
          <a:stretch>
            <a:fillRect/>
          </a:stretch>
        </p:blipFill>
        <p:spPr>
          <a:xfrm>
            <a:off x="2233287" y="1825625"/>
            <a:ext cx="7725425" cy="4351338"/>
          </a:xfrm>
        </p:spPr>
      </p:pic>
    </p:spTree>
    <p:extLst>
      <p:ext uri="{BB962C8B-B14F-4D97-AF65-F5344CB8AC3E}">
        <p14:creationId xmlns:p14="http://schemas.microsoft.com/office/powerpoint/2010/main" val="340127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1092-8003-C547-8062-766047CE62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CFF0D8-5E7F-5648-84E5-0394CABF7D96}"/>
              </a:ext>
            </a:extLst>
          </p:cNvPr>
          <p:cNvPicPr>
            <a:picLocks noGrp="1" noChangeAspect="1"/>
          </p:cNvPicPr>
          <p:nvPr>
            <p:ph idx="1"/>
          </p:nvPr>
        </p:nvPicPr>
        <p:blipFill>
          <a:blip r:embed="rId2"/>
          <a:stretch>
            <a:fillRect/>
          </a:stretch>
        </p:blipFill>
        <p:spPr>
          <a:xfrm>
            <a:off x="2413706" y="1825625"/>
            <a:ext cx="7364588" cy="4351338"/>
          </a:xfrm>
        </p:spPr>
      </p:pic>
    </p:spTree>
    <p:extLst>
      <p:ext uri="{BB962C8B-B14F-4D97-AF65-F5344CB8AC3E}">
        <p14:creationId xmlns:p14="http://schemas.microsoft.com/office/powerpoint/2010/main" val="392482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50F4-4663-A340-8AA1-96EFB0CFDE1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5DABA4-FDC9-5847-8D0B-BCCC0BB3C954}"/>
              </a:ext>
            </a:extLst>
          </p:cNvPr>
          <p:cNvPicPr>
            <a:picLocks noGrp="1" noChangeAspect="1"/>
          </p:cNvPicPr>
          <p:nvPr>
            <p:ph idx="1"/>
          </p:nvPr>
        </p:nvPicPr>
        <p:blipFill>
          <a:blip r:embed="rId2"/>
          <a:stretch>
            <a:fillRect/>
          </a:stretch>
        </p:blipFill>
        <p:spPr>
          <a:xfrm>
            <a:off x="4555958" y="1691231"/>
            <a:ext cx="2683042" cy="4024563"/>
          </a:xfrm>
        </p:spPr>
      </p:pic>
    </p:spTree>
    <p:extLst>
      <p:ext uri="{BB962C8B-B14F-4D97-AF65-F5344CB8AC3E}">
        <p14:creationId xmlns:p14="http://schemas.microsoft.com/office/powerpoint/2010/main" val="350142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DDAE-88CC-8B4B-B152-31FE3766E038}"/>
              </a:ext>
            </a:extLst>
          </p:cNvPr>
          <p:cNvSpPr>
            <a:spLocks noGrp="1"/>
          </p:cNvSpPr>
          <p:nvPr>
            <p:ph type="title"/>
          </p:nvPr>
        </p:nvSpPr>
        <p:spPr/>
        <p:txBody>
          <a:bodyPr>
            <a:normAutofit fontScale="90000"/>
          </a:bodyPr>
          <a:lstStyle/>
          <a:p>
            <a:r>
              <a:rPr lang="en-GB" dirty="0"/>
              <a:t>Dalton Brown – </a:t>
            </a:r>
            <a:r>
              <a:rPr lang="en-GB" dirty="0" err="1"/>
              <a:t>Pelevin’s</a:t>
            </a:r>
            <a:r>
              <a:rPr lang="en-GB" dirty="0"/>
              <a:t> Postmodernism as Ludic</a:t>
            </a:r>
            <a:br>
              <a:rPr lang="en-GB" dirty="0"/>
            </a:br>
            <a:endParaRPr lang="en-US" dirty="0"/>
          </a:p>
        </p:txBody>
      </p:sp>
      <p:sp>
        <p:nvSpPr>
          <p:cNvPr id="3" name="Content Placeholder 2">
            <a:extLst>
              <a:ext uri="{FF2B5EF4-FFF2-40B4-BE49-F238E27FC236}">
                <a16:creationId xmlns:a16="http://schemas.microsoft.com/office/drawing/2014/main" id="{BC109A57-0D63-F14F-B6FA-2E5A0FBE1AD4}"/>
              </a:ext>
            </a:extLst>
          </p:cNvPr>
          <p:cNvSpPr>
            <a:spLocks noGrp="1"/>
          </p:cNvSpPr>
          <p:nvPr>
            <p:ph idx="1"/>
          </p:nvPr>
        </p:nvSpPr>
        <p:spPr/>
        <p:txBody>
          <a:bodyPr/>
          <a:lstStyle/>
          <a:p>
            <a:pPr marL="0" indent="0">
              <a:buNone/>
            </a:pPr>
            <a:r>
              <a:rPr lang="en-GB" dirty="0"/>
              <a:t>In the work of Viktor </a:t>
            </a:r>
            <a:r>
              <a:rPr lang="en-GB" dirty="0" err="1"/>
              <a:t>Pelevin</a:t>
            </a:r>
            <a:r>
              <a:rPr lang="en-GB" dirty="0"/>
              <a:t>, one finds the construction of an artificial universe which at every turn calls into question the nature of its creation. There is no way out, but the insertion of a strong element of humour turns this Russian postmodernist grimness into a more lightly ludic type of text; despair becomes ludicrous. </a:t>
            </a:r>
            <a:r>
              <a:rPr lang="en-GB" dirty="0" err="1"/>
              <a:t>Pelevin's</a:t>
            </a:r>
            <a:r>
              <a:rPr lang="en-GB" dirty="0"/>
              <a:t> texts deal lightly with philosophical ideas, in particular the epistemological relationship of observer to phenomena</a:t>
            </a:r>
          </a:p>
          <a:p>
            <a:endParaRPr lang="en-US" dirty="0"/>
          </a:p>
        </p:txBody>
      </p:sp>
    </p:spTree>
    <p:extLst>
      <p:ext uri="{BB962C8B-B14F-4D97-AF65-F5344CB8AC3E}">
        <p14:creationId xmlns:p14="http://schemas.microsoft.com/office/powerpoint/2010/main" val="429351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D8F3-202F-9C4A-8754-6556CC293044}"/>
              </a:ext>
            </a:extLst>
          </p:cNvPr>
          <p:cNvSpPr>
            <a:spLocks noGrp="1"/>
          </p:cNvSpPr>
          <p:nvPr>
            <p:ph type="title"/>
          </p:nvPr>
        </p:nvSpPr>
        <p:spPr/>
        <p:txBody>
          <a:bodyPr/>
          <a:lstStyle/>
          <a:p>
            <a:pPr algn="ctr"/>
            <a:r>
              <a:rPr lang="en-US" dirty="0"/>
              <a:t>Language: slang; disparaging attitude to Soviet people</a:t>
            </a:r>
          </a:p>
        </p:txBody>
      </p:sp>
      <p:pic>
        <p:nvPicPr>
          <p:cNvPr id="5" name="Content Placeholder 4">
            <a:extLst>
              <a:ext uri="{FF2B5EF4-FFF2-40B4-BE49-F238E27FC236}">
                <a16:creationId xmlns:a16="http://schemas.microsoft.com/office/drawing/2014/main" id="{6DD5D6BC-A39F-0D47-B112-4496EFEAE3DD}"/>
              </a:ext>
            </a:extLst>
          </p:cNvPr>
          <p:cNvPicPr>
            <a:picLocks noGrp="1" noChangeAspect="1"/>
          </p:cNvPicPr>
          <p:nvPr>
            <p:ph idx="1"/>
          </p:nvPr>
        </p:nvPicPr>
        <p:blipFill>
          <a:blip r:embed="rId2"/>
          <a:stretch>
            <a:fillRect/>
          </a:stretch>
        </p:blipFill>
        <p:spPr>
          <a:xfrm>
            <a:off x="1703137" y="3691649"/>
            <a:ext cx="8502316" cy="2819970"/>
          </a:xfrm>
        </p:spPr>
      </p:pic>
      <p:pic>
        <p:nvPicPr>
          <p:cNvPr id="8" name="Content Placeholder 4">
            <a:extLst>
              <a:ext uri="{FF2B5EF4-FFF2-40B4-BE49-F238E27FC236}">
                <a16:creationId xmlns:a16="http://schemas.microsoft.com/office/drawing/2014/main" id="{2A42D211-2B06-854C-AB05-8A14686E0C64}"/>
              </a:ext>
            </a:extLst>
          </p:cNvPr>
          <p:cNvPicPr>
            <a:picLocks noChangeAspect="1"/>
          </p:cNvPicPr>
          <p:nvPr/>
        </p:nvPicPr>
        <p:blipFill>
          <a:blip r:embed="rId3"/>
          <a:stretch>
            <a:fillRect/>
          </a:stretch>
        </p:blipFill>
        <p:spPr>
          <a:xfrm>
            <a:off x="1569453" y="1954568"/>
            <a:ext cx="8636000" cy="1473200"/>
          </a:xfrm>
          <a:prstGeom prst="rect">
            <a:avLst/>
          </a:prstGeom>
        </p:spPr>
      </p:pic>
    </p:spTree>
    <p:extLst>
      <p:ext uri="{BB962C8B-B14F-4D97-AF65-F5344CB8AC3E}">
        <p14:creationId xmlns:p14="http://schemas.microsoft.com/office/powerpoint/2010/main" val="30343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2765-BB94-1341-B0BD-48F689DDE0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F0C223-5D1B-0A49-8789-43626800F6BB}"/>
              </a:ext>
            </a:extLst>
          </p:cNvPr>
          <p:cNvPicPr>
            <a:picLocks noGrp="1" noChangeAspect="1"/>
          </p:cNvPicPr>
          <p:nvPr>
            <p:ph idx="1"/>
          </p:nvPr>
        </p:nvPicPr>
        <p:blipFill>
          <a:blip r:embed="rId2"/>
          <a:stretch>
            <a:fillRect/>
          </a:stretch>
        </p:blipFill>
        <p:spPr>
          <a:xfrm>
            <a:off x="838200" y="2059593"/>
            <a:ext cx="10515600" cy="3883402"/>
          </a:xfrm>
        </p:spPr>
      </p:pic>
    </p:spTree>
    <p:extLst>
      <p:ext uri="{BB962C8B-B14F-4D97-AF65-F5344CB8AC3E}">
        <p14:creationId xmlns:p14="http://schemas.microsoft.com/office/powerpoint/2010/main" val="71875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7350-9EC8-3D42-90F6-51EF2B70F68C}"/>
              </a:ext>
            </a:extLst>
          </p:cNvPr>
          <p:cNvSpPr>
            <a:spLocks noGrp="1"/>
          </p:cNvSpPr>
          <p:nvPr>
            <p:ph type="title"/>
          </p:nvPr>
        </p:nvSpPr>
        <p:spPr/>
        <p:txBody>
          <a:bodyPr/>
          <a:lstStyle/>
          <a:p>
            <a:pPr algn="ctr"/>
            <a:r>
              <a:rPr lang="en-US" dirty="0"/>
              <a:t>Dalton-Brown: Postmodernism</a:t>
            </a:r>
          </a:p>
        </p:txBody>
      </p:sp>
      <p:pic>
        <p:nvPicPr>
          <p:cNvPr id="9" name="Content Placeholder 8">
            <a:extLst>
              <a:ext uri="{FF2B5EF4-FFF2-40B4-BE49-F238E27FC236}">
                <a16:creationId xmlns:a16="http://schemas.microsoft.com/office/drawing/2014/main" id="{BD634743-65A2-0747-8395-E489129284B1}"/>
              </a:ext>
            </a:extLst>
          </p:cNvPr>
          <p:cNvPicPr>
            <a:picLocks noGrp="1" noChangeAspect="1"/>
          </p:cNvPicPr>
          <p:nvPr>
            <p:ph idx="1"/>
          </p:nvPr>
        </p:nvPicPr>
        <p:blipFill>
          <a:blip r:embed="rId2"/>
          <a:stretch>
            <a:fillRect/>
          </a:stretch>
        </p:blipFill>
        <p:spPr>
          <a:xfrm>
            <a:off x="1868951" y="2406316"/>
            <a:ext cx="8332972" cy="3144252"/>
          </a:xfrm>
        </p:spPr>
      </p:pic>
    </p:spTree>
    <p:extLst>
      <p:ext uri="{BB962C8B-B14F-4D97-AF65-F5344CB8AC3E}">
        <p14:creationId xmlns:p14="http://schemas.microsoft.com/office/powerpoint/2010/main" val="339292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9705-BB6D-6D4E-A53C-419B71DF533B}"/>
              </a:ext>
            </a:extLst>
          </p:cNvPr>
          <p:cNvSpPr>
            <a:spLocks noGrp="1"/>
          </p:cNvSpPr>
          <p:nvPr>
            <p:ph type="title"/>
          </p:nvPr>
        </p:nvSpPr>
        <p:spPr/>
        <p:txBody>
          <a:bodyPr/>
          <a:lstStyle/>
          <a:p>
            <a:pPr algn="ctr"/>
            <a:r>
              <a:rPr lang="en-US" dirty="0" err="1"/>
              <a:t>Chernetsky</a:t>
            </a:r>
            <a:endParaRPr lang="en-US" dirty="0"/>
          </a:p>
        </p:txBody>
      </p:sp>
      <p:pic>
        <p:nvPicPr>
          <p:cNvPr id="4" name="Content Placeholder 3">
            <a:extLst>
              <a:ext uri="{FF2B5EF4-FFF2-40B4-BE49-F238E27FC236}">
                <a16:creationId xmlns:a16="http://schemas.microsoft.com/office/drawing/2014/main" id="{5CCF74C3-2CE3-2042-B3BF-CB099EF1274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52972" y="1825625"/>
            <a:ext cx="7486055" cy="4351338"/>
          </a:xfrm>
          <a:prstGeom prst="rect">
            <a:avLst/>
          </a:prstGeom>
        </p:spPr>
      </p:pic>
    </p:spTree>
    <p:extLst>
      <p:ext uri="{BB962C8B-B14F-4D97-AF65-F5344CB8AC3E}">
        <p14:creationId xmlns:p14="http://schemas.microsoft.com/office/powerpoint/2010/main" val="177754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07F-DFCC-8245-BE99-681A07EA5742}"/>
              </a:ext>
            </a:extLst>
          </p:cNvPr>
          <p:cNvSpPr>
            <a:spLocks noGrp="1"/>
          </p:cNvSpPr>
          <p:nvPr>
            <p:ph type="title"/>
          </p:nvPr>
        </p:nvSpPr>
        <p:spPr/>
        <p:txBody>
          <a:bodyPr/>
          <a:lstStyle/>
          <a:p>
            <a:r>
              <a:rPr lang="en-GB" b="1" dirty="0"/>
              <a:t>Heterotopias - Michel Foucault, </a:t>
            </a:r>
            <a:r>
              <a:rPr lang="en-GB" b="1" i="1" dirty="0"/>
              <a:t>Of Other Spaces </a:t>
            </a:r>
            <a:r>
              <a:rPr lang="en-GB" b="1" dirty="0"/>
              <a:t>(1967), </a:t>
            </a:r>
            <a:endParaRPr lang="en-US" dirty="0"/>
          </a:p>
        </p:txBody>
      </p:sp>
      <p:sp>
        <p:nvSpPr>
          <p:cNvPr id="3" name="Content Placeholder 2">
            <a:extLst>
              <a:ext uri="{FF2B5EF4-FFF2-40B4-BE49-F238E27FC236}">
                <a16:creationId xmlns:a16="http://schemas.microsoft.com/office/drawing/2014/main" id="{A45F83C7-1BB5-4641-9A1D-963EFC0EE862}"/>
              </a:ext>
            </a:extLst>
          </p:cNvPr>
          <p:cNvSpPr>
            <a:spLocks noGrp="1"/>
          </p:cNvSpPr>
          <p:nvPr>
            <p:ph idx="1"/>
          </p:nvPr>
        </p:nvSpPr>
        <p:spPr/>
        <p:txBody>
          <a:bodyPr>
            <a:normAutofit fontScale="85000" lnSpcReduction="20000"/>
          </a:bodyPr>
          <a:lstStyle/>
          <a:p>
            <a:pPr marL="0" indent="0">
              <a:buNone/>
            </a:pPr>
            <a:r>
              <a:rPr lang="en-GB" dirty="0"/>
              <a:t>First there are the utopias. Utopias are sites with no real place. They are sites that have a general relation of direct or inverted analogy with the real space of Society. They present society itself in a perfected form, or else society turned upside down, but in any case these utopias are fundamentally unreal spaces. </a:t>
            </a:r>
          </a:p>
          <a:p>
            <a:pPr marL="0" indent="0">
              <a:buNone/>
            </a:pPr>
            <a:r>
              <a:rPr lang="en-GB" dirty="0"/>
              <a:t>There are also, probably in every culture, in every civilization, real places — places that do exist and that are formed in the very founding of society — which are something like counter-sites, a kind of effectively enacted utopia in which the real sites, all the other real sites that can be found within the culture, are simultaneously represented, contested, and inverted. Places of this kind are outside of all places, even though it may be possible to indicate their location in reality. Because these places are absolutely different from all the sites that they reﬂect and speak about, I shall call them, by way of contrast to utopias, heterotopias.</a:t>
            </a:r>
          </a:p>
          <a:p>
            <a:r>
              <a:rPr lang="en-GB" dirty="0">
                <a:hlinkClick r:id="rId2"/>
              </a:rPr>
              <a:t>https://foucault.info/documents/heterotopia/foucault.heteroTopia.en/</a:t>
            </a:r>
            <a:endParaRPr lang="en-GB" dirty="0"/>
          </a:p>
          <a:p>
            <a:endParaRPr lang="en-GB" dirty="0"/>
          </a:p>
          <a:p>
            <a:endParaRPr lang="en-US" dirty="0"/>
          </a:p>
        </p:txBody>
      </p:sp>
    </p:spTree>
    <p:extLst>
      <p:ext uri="{BB962C8B-B14F-4D97-AF65-F5344CB8AC3E}">
        <p14:creationId xmlns:p14="http://schemas.microsoft.com/office/powerpoint/2010/main" val="424907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96B2-27C7-AC4E-8B49-0DCDA6BB2E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CA47E0-2C96-4046-9B29-40B8D94AA3A9}"/>
              </a:ext>
            </a:extLst>
          </p:cNvPr>
          <p:cNvSpPr>
            <a:spLocks noGrp="1"/>
          </p:cNvSpPr>
          <p:nvPr>
            <p:ph idx="1"/>
          </p:nvPr>
        </p:nvSpPr>
        <p:spPr/>
        <p:txBody>
          <a:bodyPr>
            <a:normAutofit fontScale="70000" lnSpcReduction="20000"/>
          </a:bodyPr>
          <a:lstStyle/>
          <a:p>
            <a:pPr marL="0" indent="0">
              <a:buNone/>
            </a:pPr>
            <a:r>
              <a:rPr lang="en-GB" dirty="0"/>
              <a:t>In the so-called primitive societies, there is a certain form of heterotopia that I would call crisis heterotopias, i.e., there are privileged or sacred or forbidden places, reserved for individuals who are, in relation to society and to the human environment in which they live, in a state of crisis: adolescents, menstruating women, pregnant women. the elderly, etc. In out society, these crisis heterotopias are persistently disappearing, though a few remnants can still be found. For example, the boarding school, in its nineteenth-century form, or military service for young men, have certainly played such a role, as the ﬁrst manifestations of sexual virility were in fact supposed to take place “elsewhere” than at home. For girls, there was, until the middle of the twentieth century, a tradition called the “honeymoon trip” which was an ancestral theme. The young woman’s deﬂowering could take place “nowhere” and, at the moment of its occurrence the train or honeymoon hotel was indeed the place of this nowhere, this heterotopia without geographical markers. </a:t>
            </a:r>
          </a:p>
          <a:p>
            <a:pPr marL="0" indent="0">
              <a:buNone/>
            </a:pPr>
            <a:r>
              <a:rPr lang="en-GB" dirty="0"/>
              <a:t>But these heterotopias of crisis are disappearing today and are being replaced, I believe, by what we might call heterotopias of deviation: those in which individuals whose </a:t>
            </a:r>
            <a:r>
              <a:rPr lang="en-GB" dirty="0" err="1"/>
              <a:t>behavior</a:t>
            </a:r>
            <a:r>
              <a:rPr lang="en-GB" dirty="0"/>
              <a:t> is deviant in relation to the required mean or norm are placed. Cases of this are rest homes and psychiatric hospitals, and of course prisons, and one should perhaps add retirement homes that are, as it were, on the borderline between the heterotopia of crisis and the heterotopia of deviation since, after all, old age is a crisis, but is also a deviation since in our society where leisure is the rule, idleness is a sort of deviation.</a:t>
            </a:r>
          </a:p>
          <a:p>
            <a:endParaRPr lang="en-US" dirty="0"/>
          </a:p>
        </p:txBody>
      </p:sp>
    </p:spTree>
    <p:extLst>
      <p:ext uri="{BB962C8B-B14F-4D97-AF65-F5344CB8AC3E}">
        <p14:creationId xmlns:p14="http://schemas.microsoft.com/office/powerpoint/2010/main" val="398698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CD44-2F64-5445-8FC2-E52F35A9D2C5}"/>
              </a:ext>
            </a:extLst>
          </p:cNvPr>
          <p:cNvSpPr>
            <a:spLocks noGrp="1"/>
          </p:cNvSpPr>
          <p:nvPr>
            <p:ph type="title"/>
          </p:nvPr>
        </p:nvSpPr>
        <p:spPr/>
        <p:txBody>
          <a:bodyPr/>
          <a:lstStyle/>
          <a:p>
            <a:r>
              <a:rPr lang="en-US" dirty="0"/>
              <a:t>Heterotopic texts</a:t>
            </a:r>
          </a:p>
        </p:txBody>
      </p:sp>
      <p:pic>
        <p:nvPicPr>
          <p:cNvPr id="4" name="Content Placeholder 3">
            <a:extLst>
              <a:ext uri="{FF2B5EF4-FFF2-40B4-BE49-F238E27FC236}">
                <a16:creationId xmlns:a16="http://schemas.microsoft.com/office/drawing/2014/main" id="{68530224-E31F-B343-9CE8-18D2BE1E595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85473" y="1690688"/>
            <a:ext cx="8165431" cy="4533649"/>
          </a:xfrm>
          <a:prstGeom prst="rect">
            <a:avLst/>
          </a:prstGeom>
        </p:spPr>
      </p:pic>
    </p:spTree>
    <p:extLst>
      <p:ext uri="{BB962C8B-B14F-4D97-AF65-F5344CB8AC3E}">
        <p14:creationId xmlns:p14="http://schemas.microsoft.com/office/powerpoint/2010/main" val="59740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C880-D017-CF41-B7F1-7CAB96EFCB1E}"/>
              </a:ext>
            </a:extLst>
          </p:cNvPr>
          <p:cNvSpPr>
            <a:spLocks noGrp="1"/>
          </p:cNvSpPr>
          <p:nvPr>
            <p:ph type="title"/>
          </p:nvPr>
        </p:nvSpPr>
        <p:spPr/>
        <p:txBody>
          <a:bodyPr/>
          <a:lstStyle/>
          <a:p>
            <a:r>
              <a:rPr lang="en-US" dirty="0" err="1"/>
              <a:t>Chernesky</a:t>
            </a:r>
            <a:r>
              <a:rPr lang="en-US" dirty="0"/>
              <a:t> - Heterotopic texts </a:t>
            </a:r>
            <a:r>
              <a:rPr lang="en-US" dirty="0" err="1"/>
              <a:t>ctd</a:t>
            </a:r>
            <a:r>
              <a:rPr lang="en-US" dirty="0"/>
              <a:t> -</a:t>
            </a:r>
            <a:r>
              <a:rPr lang="en-US" dirty="0" err="1"/>
              <a:t>decentre</a:t>
            </a:r>
            <a:endParaRPr lang="en-US" dirty="0"/>
          </a:p>
        </p:txBody>
      </p:sp>
      <p:pic>
        <p:nvPicPr>
          <p:cNvPr id="4" name="Content Placeholder 3">
            <a:extLst>
              <a:ext uri="{FF2B5EF4-FFF2-40B4-BE49-F238E27FC236}">
                <a16:creationId xmlns:a16="http://schemas.microsoft.com/office/drawing/2014/main" id="{9469383E-0DE3-FE40-8C2B-824B5393355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70431" y="1825625"/>
            <a:ext cx="8051138" cy="4351338"/>
          </a:xfrm>
          <a:prstGeom prst="rect">
            <a:avLst/>
          </a:prstGeom>
        </p:spPr>
      </p:pic>
    </p:spTree>
    <p:extLst>
      <p:ext uri="{BB962C8B-B14F-4D97-AF65-F5344CB8AC3E}">
        <p14:creationId xmlns:p14="http://schemas.microsoft.com/office/powerpoint/2010/main" val="102654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9F06-F60C-1640-9B9D-AAD2BA48F82C}"/>
              </a:ext>
            </a:extLst>
          </p:cNvPr>
          <p:cNvSpPr>
            <a:spLocks noGrp="1"/>
          </p:cNvSpPr>
          <p:nvPr>
            <p:ph type="title"/>
          </p:nvPr>
        </p:nvSpPr>
        <p:spPr/>
        <p:txBody>
          <a:bodyPr/>
          <a:lstStyle/>
          <a:p>
            <a:r>
              <a:rPr lang="en-US" dirty="0"/>
              <a:t>Possession of Hard Currency a Crime in USSR</a:t>
            </a:r>
          </a:p>
        </p:txBody>
      </p:sp>
      <p:pic>
        <p:nvPicPr>
          <p:cNvPr id="5" name="Content Placeholder 4">
            <a:extLst>
              <a:ext uri="{FF2B5EF4-FFF2-40B4-BE49-F238E27FC236}">
                <a16:creationId xmlns:a16="http://schemas.microsoft.com/office/drawing/2014/main" id="{1A56BD36-CF8C-6F42-A7C8-14612FB44A32}"/>
              </a:ext>
            </a:extLst>
          </p:cNvPr>
          <p:cNvPicPr>
            <a:picLocks noGrp="1" noChangeAspect="1"/>
          </p:cNvPicPr>
          <p:nvPr>
            <p:ph idx="1"/>
          </p:nvPr>
        </p:nvPicPr>
        <p:blipFill>
          <a:blip r:embed="rId2"/>
          <a:stretch>
            <a:fillRect/>
          </a:stretch>
        </p:blipFill>
        <p:spPr>
          <a:xfrm>
            <a:off x="2935705" y="1894431"/>
            <a:ext cx="6157975" cy="4105316"/>
          </a:xfrm>
        </p:spPr>
      </p:pic>
    </p:spTree>
    <p:extLst>
      <p:ext uri="{BB962C8B-B14F-4D97-AF65-F5344CB8AC3E}">
        <p14:creationId xmlns:p14="http://schemas.microsoft.com/office/powerpoint/2010/main" val="233225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CB03-CFA2-D140-94E6-35E116A3594A}"/>
              </a:ext>
            </a:extLst>
          </p:cNvPr>
          <p:cNvSpPr>
            <a:spLocks noGrp="1"/>
          </p:cNvSpPr>
          <p:nvPr>
            <p:ph type="title"/>
          </p:nvPr>
        </p:nvSpPr>
        <p:spPr/>
        <p:txBody>
          <a:bodyPr/>
          <a:lstStyle/>
          <a:p>
            <a:r>
              <a:rPr lang="en-US" dirty="0"/>
              <a:t>Prostitution grew and was depicted in film 198</a:t>
            </a:r>
            <a:r>
              <a:rPr lang="ru-RU" dirty="0"/>
              <a:t>9</a:t>
            </a:r>
            <a:r>
              <a:rPr lang="en-US" dirty="0"/>
              <a:t> film </a:t>
            </a:r>
            <a:r>
              <a:rPr lang="en-US" i="1" dirty="0" err="1"/>
              <a:t>Intergirl</a:t>
            </a:r>
            <a:r>
              <a:rPr lang="en-US" dirty="0"/>
              <a:t> </a:t>
            </a:r>
            <a:r>
              <a:rPr lang="ru-RU" dirty="0" err="1"/>
              <a:t>Интердевочка</a:t>
            </a:r>
            <a:endParaRPr lang="en-US" dirty="0"/>
          </a:p>
        </p:txBody>
      </p:sp>
      <p:pic>
        <p:nvPicPr>
          <p:cNvPr id="5" name="Content Placeholder 4">
            <a:extLst>
              <a:ext uri="{FF2B5EF4-FFF2-40B4-BE49-F238E27FC236}">
                <a16:creationId xmlns:a16="http://schemas.microsoft.com/office/drawing/2014/main" id="{7266A852-AD0B-844F-9F6E-24EC5D538E34}"/>
              </a:ext>
            </a:extLst>
          </p:cNvPr>
          <p:cNvPicPr>
            <a:picLocks noGrp="1" noChangeAspect="1"/>
          </p:cNvPicPr>
          <p:nvPr>
            <p:ph idx="1"/>
          </p:nvPr>
        </p:nvPicPr>
        <p:blipFill>
          <a:blip r:embed="rId2"/>
          <a:stretch>
            <a:fillRect/>
          </a:stretch>
        </p:blipFill>
        <p:spPr>
          <a:xfrm>
            <a:off x="3048000" y="1975644"/>
            <a:ext cx="6096000" cy="4051300"/>
          </a:xfrm>
        </p:spPr>
      </p:pic>
    </p:spTree>
    <p:extLst>
      <p:ext uri="{BB962C8B-B14F-4D97-AF65-F5344CB8AC3E}">
        <p14:creationId xmlns:p14="http://schemas.microsoft.com/office/powerpoint/2010/main" val="301706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68E7-200A-6444-95DF-8DE6DF7DB689}"/>
              </a:ext>
            </a:extLst>
          </p:cNvPr>
          <p:cNvSpPr>
            <a:spLocks noGrp="1"/>
          </p:cNvSpPr>
          <p:nvPr>
            <p:ph type="title"/>
          </p:nvPr>
        </p:nvSpPr>
        <p:spPr/>
        <p:txBody>
          <a:bodyPr/>
          <a:lstStyle/>
          <a:p>
            <a:r>
              <a:rPr lang="en-US" dirty="0"/>
              <a:t>Western Brands</a:t>
            </a:r>
          </a:p>
        </p:txBody>
      </p:sp>
      <p:pic>
        <p:nvPicPr>
          <p:cNvPr id="5" name="Content Placeholder 4">
            <a:extLst>
              <a:ext uri="{FF2B5EF4-FFF2-40B4-BE49-F238E27FC236}">
                <a16:creationId xmlns:a16="http://schemas.microsoft.com/office/drawing/2014/main" id="{2BD95C02-4DB9-824B-89EF-BC5B1684598C}"/>
              </a:ext>
            </a:extLst>
          </p:cNvPr>
          <p:cNvPicPr>
            <a:picLocks noGrp="1" noChangeAspect="1"/>
          </p:cNvPicPr>
          <p:nvPr>
            <p:ph idx="1"/>
          </p:nvPr>
        </p:nvPicPr>
        <p:blipFill>
          <a:blip r:embed="rId2"/>
          <a:stretch>
            <a:fillRect/>
          </a:stretch>
        </p:blipFill>
        <p:spPr>
          <a:xfrm>
            <a:off x="2298267" y="1825625"/>
            <a:ext cx="7595465" cy="4351338"/>
          </a:xfrm>
        </p:spPr>
      </p:pic>
    </p:spTree>
    <p:extLst>
      <p:ext uri="{BB962C8B-B14F-4D97-AF65-F5344CB8AC3E}">
        <p14:creationId xmlns:p14="http://schemas.microsoft.com/office/powerpoint/2010/main" val="19392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5868</TotalTime>
  <Words>807</Words>
  <Application>Microsoft Macintosh PowerPoint</Application>
  <PresentationFormat>Widescreen</PresentationFormat>
  <Paragraphs>28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Contemporary Russian Short Stories</vt:lpstr>
      <vt:lpstr>Chernetsky – problematizing the everyday</vt:lpstr>
      <vt:lpstr>Heterotopias - Michel Foucault, Of Other Spaces (1967), </vt:lpstr>
      <vt:lpstr>PowerPoint Presentation</vt:lpstr>
      <vt:lpstr>Heterotopic texts</vt:lpstr>
      <vt:lpstr>Chernesky - Heterotopic texts ctd -decentre</vt:lpstr>
      <vt:lpstr>Possession of Hard Currency a Crime in USSR</vt:lpstr>
      <vt:lpstr>Prostitution grew and was depicted in film 1989 film Intergirl Интердевочка</vt:lpstr>
      <vt:lpstr>Western Brands</vt:lpstr>
      <vt:lpstr>Young Communist League</vt:lpstr>
      <vt:lpstr>Post-Communist/Post-Modernist</vt:lpstr>
      <vt:lpstr>Hotel Moscow Interior</vt:lpstr>
      <vt:lpstr>Chernetsky: breakdown of the empire leads to the breakdown of stable identities</vt:lpstr>
      <vt:lpstr>Quotes for seminar - Chernetsky</vt:lpstr>
      <vt:lpstr>Gomel</vt:lpstr>
      <vt:lpstr>PowerPoint Presentation</vt:lpstr>
      <vt:lpstr>Gomel</vt:lpstr>
      <vt:lpstr>PowerPoint Presentation</vt:lpstr>
      <vt:lpstr>Anatoly Karpov</vt:lpstr>
      <vt:lpstr>PowerPoint Presentation</vt:lpstr>
      <vt:lpstr>PowerPoint Presentation</vt:lpstr>
      <vt:lpstr>PowerPoint Presentation</vt:lpstr>
      <vt:lpstr>Dalton Brown – Pelevin’s Postmodernism as Ludic </vt:lpstr>
      <vt:lpstr>Language: slang; disparaging attitude to Soviet people</vt:lpstr>
      <vt:lpstr>PowerPoint Presentation</vt:lpstr>
      <vt:lpstr>Dalton-Brown: Postmodernism</vt:lpstr>
      <vt:lpstr>Chernetsky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Hicks</dc:creator>
  <cp:lastModifiedBy>Jeremy Hicks</cp:lastModifiedBy>
  <cp:revision>28</cp:revision>
  <dcterms:created xsi:type="dcterms:W3CDTF">2019-10-11T10:10:19Z</dcterms:created>
  <dcterms:modified xsi:type="dcterms:W3CDTF">2022-10-19T18:56:06Z</dcterms:modified>
</cp:coreProperties>
</file>