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59" r:id="rId5"/>
    <p:sldId id="28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 id="275" r:id="rId23"/>
    <p:sldId id="279" r:id="rId24"/>
    <p:sldId id="278" r:id="rId25"/>
    <p:sldId id="284" r:id="rId26"/>
    <p:sldId id="274" r:id="rId27"/>
    <p:sldId id="281" r:id="rId28"/>
    <p:sldId id="282" r:id="rId29"/>
  </p:sldIdLst>
  <p:sldSz cx="12192000" cy="6858000"/>
  <p:notesSz cx="6858000" cy="9144000"/>
  <p:defaultTextStyle>
    <a:defPPr>
      <a:defRPr lang="en-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ad Mohamed Imran" userId="e465d5b1-ae85-405b-b70c-b5b47fc55c74" providerId="ADAL" clId="{19ECD686-980B-4D30-BE12-9F789DEC1C19}"/>
    <pc:docChg chg="custSel modSld">
      <pc:chgData name="Imad Mohamed Imran" userId="e465d5b1-ae85-405b-b70c-b5b47fc55c74" providerId="ADAL" clId="{19ECD686-980B-4D30-BE12-9F789DEC1C19}" dt="2024-09-03T17:54:23.971" v="3" actId="20577"/>
      <pc:docMkLst>
        <pc:docMk/>
      </pc:docMkLst>
      <pc:sldChg chg="delSp modSp mod">
        <pc:chgData name="Imad Mohamed Imran" userId="e465d5b1-ae85-405b-b70c-b5b47fc55c74" providerId="ADAL" clId="{19ECD686-980B-4D30-BE12-9F789DEC1C19}" dt="2024-09-03T17:54:17.379" v="1" actId="478"/>
        <pc:sldMkLst>
          <pc:docMk/>
          <pc:sldMk cId="2194194661" sldId="256"/>
        </pc:sldMkLst>
        <pc:spChg chg="del mod">
          <ac:chgData name="Imad Mohamed Imran" userId="e465d5b1-ae85-405b-b70c-b5b47fc55c74" providerId="ADAL" clId="{19ECD686-980B-4D30-BE12-9F789DEC1C19}" dt="2024-09-03T17:54:17.379" v="1" actId="478"/>
          <ac:spMkLst>
            <pc:docMk/>
            <pc:sldMk cId="2194194661" sldId="256"/>
            <ac:spMk id="10" creationId="{35B3E097-399A-29B7-4FB7-E2660A25BC7E}"/>
          </ac:spMkLst>
        </pc:spChg>
      </pc:sldChg>
      <pc:sldChg chg="modSp mod">
        <pc:chgData name="Imad Mohamed Imran" userId="e465d5b1-ae85-405b-b70c-b5b47fc55c74" providerId="ADAL" clId="{19ECD686-980B-4D30-BE12-9F789DEC1C19}" dt="2024-09-03T17:54:23.971" v="3" actId="20577"/>
        <pc:sldMkLst>
          <pc:docMk/>
          <pc:sldMk cId="1619094390" sldId="259"/>
        </pc:sldMkLst>
        <pc:spChg chg="mod">
          <ac:chgData name="Imad Mohamed Imran" userId="e465d5b1-ae85-405b-b70c-b5b47fc55c74" providerId="ADAL" clId="{19ECD686-980B-4D30-BE12-9F789DEC1C19}" dt="2024-09-03T17:54:23.971" v="3" actId="20577"/>
          <ac:spMkLst>
            <pc:docMk/>
            <pc:sldMk cId="1619094390" sldId="259"/>
            <ac:spMk id="5" creationId="{35EE6AB4-F21D-C9CA-35CB-2BC3B9E7E7A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dirty="0"/>
              <a:t>Click to edit Master title style</a:t>
            </a:r>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7CC70CF7-838D-41F7-9297-B5F83BDCEB13}" type="datetimeFigureOut">
              <a:rPr lang="en-US" dirty="0"/>
              <a:t>9/3/2024</a:t>
            </a:fld>
            <a:endParaRPr lang="en-US" dirty="0"/>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8DFDE724-0293-4953-AE9D-4D814FA589B0}" type="slidenum">
              <a:rPr lang="en-US" dirty="0"/>
              <a:t>‹#›</a:t>
            </a:fld>
            <a:endParaRPr lang="en-US" dirty="0"/>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8040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F836330A-4522-49F4-ACCE-A07321703478}" type="datetimeFigureOut">
              <a:rPr lang="en-US" dirty="0"/>
              <a:t>9/3/2024</a:t>
            </a:fld>
            <a:endParaRPr lang="en-US" dirty="0"/>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8DFDE724-0293-4953-AE9D-4D814FA589B0}" type="slidenum">
              <a:rPr lang="en-US" dirty="0"/>
              <a:t>‹#›</a:t>
            </a:fld>
            <a:endParaRPr lang="en-US" dirty="0"/>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22548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75EC5DDF-A796-4D56-9973-341789785817}" type="datetimeFigureOut">
              <a:rPr lang="en-US" dirty="0"/>
              <a:t>9/3/2024</a:t>
            </a:fld>
            <a:endParaRPr lang="en-US" dirty="0"/>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8DFDE724-0293-4953-AE9D-4D814FA589B0}" type="slidenum">
              <a:rPr lang="en-US" dirty="0"/>
              <a:t>‹#›</a:t>
            </a:fld>
            <a:endParaRPr lang="en-US" dirty="0"/>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41214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254069DA-BCAC-469D-B81F-5CD529FD1EE6}" type="datetimeFigureOut">
              <a:rPr lang="en-US" dirty="0"/>
              <a:t>9/3/2024</a:t>
            </a:fld>
            <a:endParaRPr lang="en-US" dirty="0"/>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8DFDE724-0293-4953-AE9D-4D814FA589B0}" type="slidenum">
              <a:rPr lang="en-US" dirty="0"/>
              <a:t>‹#›</a:t>
            </a:fld>
            <a:endParaRPr lang="en-US" dirty="0"/>
          </a:p>
        </p:txBody>
      </p:sp>
    </p:spTree>
    <p:extLst>
      <p:ext uri="{BB962C8B-B14F-4D97-AF65-F5344CB8AC3E}">
        <p14:creationId xmlns:p14="http://schemas.microsoft.com/office/powerpoint/2010/main" val="275422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3134B3F2-5297-4D62-BDB7-590764A696AF}" type="datetimeFigureOut">
              <a:rPr lang="en-US" dirty="0"/>
              <a:t>9/3/2024</a:t>
            </a:fld>
            <a:endParaRPr lang="en-US" dirty="0"/>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8DFDE724-0293-4953-AE9D-4D814FA589B0}" type="slidenum">
              <a:rPr lang="en-US" dirty="0"/>
              <a:t>‹#›</a:t>
            </a:fld>
            <a:endParaRPr lang="en-US" dirty="0"/>
          </a:p>
        </p:txBody>
      </p:sp>
    </p:spTree>
    <p:extLst>
      <p:ext uri="{BB962C8B-B14F-4D97-AF65-F5344CB8AC3E}">
        <p14:creationId xmlns:p14="http://schemas.microsoft.com/office/powerpoint/2010/main" val="272876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80D0FAC0-A4F5-4A85-98AE-9E6BDD843B92}" type="datetimeFigureOut">
              <a:rPr lang="en-US" dirty="0"/>
              <a:t>9/3/2024</a:t>
            </a:fld>
            <a:endParaRPr lang="en-US" dirty="0"/>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8DFDE724-0293-4953-AE9D-4D814FA589B0}" type="slidenum">
              <a:rPr lang="en-US" dirty="0"/>
              <a:t>‹#›</a:t>
            </a:fld>
            <a:endParaRPr lang="en-US" dirty="0"/>
          </a:p>
        </p:txBody>
      </p:sp>
    </p:spTree>
    <p:extLst>
      <p:ext uri="{BB962C8B-B14F-4D97-AF65-F5344CB8AC3E}">
        <p14:creationId xmlns:p14="http://schemas.microsoft.com/office/powerpoint/2010/main" val="423766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491F58DF-B20E-4829-8712-7D40EB90064E}" type="datetimeFigureOut">
              <a:rPr lang="en-US" dirty="0"/>
              <a:t>9/3/2024</a:t>
            </a:fld>
            <a:endParaRPr lang="en-US" dirty="0"/>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8DFDE724-0293-4953-AE9D-4D814FA589B0}" type="slidenum">
              <a:rPr lang="en-US" dirty="0"/>
              <a:t>‹#›</a:t>
            </a:fld>
            <a:endParaRPr lang="en-US" dirty="0"/>
          </a:p>
        </p:txBody>
      </p:sp>
    </p:spTree>
    <p:extLst>
      <p:ext uri="{BB962C8B-B14F-4D97-AF65-F5344CB8AC3E}">
        <p14:creationId xmlns:p14="http://schemas.microsoft.com/office/powerpoint/2010/main" val="225773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dirty="0"/>
              <a:t>Click to edit Master title style</a:t>
            </a:r>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4F952F2A-FD05-43F8-9927-AF9F6AA75EA1}" type="datetimeFigureOut">
              <a:rPr lang="en-US" dirty="0"/>
              <a:t>9/3/2024</a:t>
            </a:fld>
            <a:endParaRPr lang="en-US" dirty="0"/>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8DFDE724-0293-4953-AE9D-4D814FA589B0}" type="slidenum">
              <a:rPr lang="en-US" dirty="0"/>
              <a:t>‹#›</a:t>
            </a:fld>
            <a:endParaRPr lang="en-US" dirty="0"/>
          </a:p>
        </p:txBody>
      </p:sp>
    </p:spTree>
    <p:extLst>
      <p:ext uri="{BB962C8B-B14F-4D97-AF65-F5344CB8AC3E}">
        <p14:creationId xmlns:p14="http://schemas.microsoft.com/office/powerpoint/2010/main" val="96101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8C112728-8AF2-421E-A3EE-3D32DADA7E63}" type="datetimeFigureOut">
              <a:rPr lang="en-US" dirty="0"/>
              <a:t>9/3/2024</a:t>
            </a:fld>
            <a:endParaRPr lang="en-US" dirty="0"/>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8DFDE724-0293-4953-AE9D-4D814FA589B0}" type="slidenum">
              <a:rPr lang="en-US" dirty="0"/>
              <a:t>‹#›</a:t>
            </a:fld>
            <a:endParaRPr lang="en-US" dirty="0"/>
          </a:p>
        </p:txBody>
      </p:sp>
    </p:spTree>
    <p:extLst>
      <p:ext uri="{BB962C8B-B14F-4D97-AF65-F5344CB8AC3E}">
        <p14:creationId xmlns:p14="http://schemas.microsoft.com/office/powerpoint/2010/main" val="162221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BAF64D57-1513-4084-818F-075C9D0922CD}" type="datetimeFigureOut">
              <a:rPr lang="en-US" dirty="0"/>
              <a:t>9/3/2024</a:t>
            </a:fld>
            <a:endParaRPr lang="en-US" dirty="0"/>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8DFDE724-0293-4953-AE9D-4D814FA589B0}" type="slidenum">
              <a:rPr lang="en-US" dirty="0"/>
              <a:t>‹#›</a:t>
            </a:fld>
            <a:endParaRPr lang="en-US" dirty="0"/>
          </a:p>
        </p:txBody>
      </p:sp>
    </p:spTree>
    <p:extLst>
      <p:ext uri="{BB962C8B-B14F-4D97-AF65-F5344CB8AC3E}">
        <p14:creationId xmlns:p14="http://schemas.microsoft.com/office/powerpoint/2010/main" val="201090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9839DEF4-262F-4ACF-9B29-3D4B819E7065}"/>
              </a:ext>
            </a:extLst>
          </p:cNvPr>
          <p:cNvSpPr>
            <a:spLocks noGrp="1" noChangeAspect="1"/>
          </p:cNvSpPr>
          <p:nvPr>
            <p:ph type="pic" idx="1"/>
          </p:nvPr>
        </p:nvSpPr>
        <p:spPr>
          <a:xfrm>
            <a:off x="5353969" y="987425"/>
            <a:ext cx="569450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4B51DC6D-53F2-404B-944C-46E1F58C3149}" type="datetimeFigureOut">
              <a:rPr lang="en-US" dirty="0"/>
              <a:t>9/3/2024</a:t>
            </a:fld>
            <a:endParaRPr lang="en-US" dirty="0"/>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8DFDE724-0293-4953-AE9D-4D814FA589B0}" type="slidenum">
              <a:rPr lang="en-US" dirty="0"/>
              <a:t>‹#›</a:t>
            </a:fld>
            <a:endParaRPr lang="en-US" dirty="0"/>
          </a:p>
        </p:txBody>
      </p:sp>
    </p:spTree>
    <p:extLst>
      <p:ext uri="{BB962C8B-B14F-4D97-AF65-F5344CB8AC3E}">
        <p14:creationId xmlns:p14="http://schemas.microsoft.com/office/powerpoint/2010/main" val="55561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3716B609-2A26-46AA-B595-3671F5470576}" type="datetimeFigureOut">
              <a:rPr lang="en-US" dirty="0"/>
              <a:t>9/3/2024</a:t>
            </a:fld>
            <a:endParaRPr lang="en-US" dirty="0"/>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8DFDE724-0293-4953-AE9D-4D814FA589B0}" type="slidenum">
              <a:rPr lang="en-US" dirty="0"/>
              <a:t>‹#›</a:t>
            </a:fld>
            <a:endParaRPr lang="en-US" dirty="0"/>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3652618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p15:clr>
            <a:srgbClr val="F26B43"/>
          </p15:clr>
        </p15:guide>
        <p15:guide id="2" pos="504">
          <p15:clr>
            <a:srgbClr val="F26B43"/>
          </p15:clr>
        </p15:guide>
        <p15:guide id="3" pos="7176">
          <p15:clr>
            <a:srgbClr val="F26B43"/>
          </p15:clr>
        </p15:guide>
        <p15:guide id="5" orient="horz" pos="1272">
          <p15:clr>
            <a:srgbClr val="F26B43"/>
          </p15:clr>
        </p15:guide>
        <p15:guide id="6" orient="horz" pos="1728">
          <p15:clr>
            <a:srgbClr val="F26B43"/>
          </p15:clr>
        </p15:guide>
        <p15:guide id="7" orient="horz" pos="3864">
          <p15:clr>
            <a:srgbClr val="F26B43"/>
          </p15:clr>
        </p15:guide>
        <p15:guide id="8" orient="horz" pos="3432">
          <p15:clr>
            <a:srgbClr val="F26B43"/>
          </p15:clr>
        </p15:guide>
        <p15:guide id="9"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016332-C06D-B17D-03C6-6C1C332AAE4B}"/>
              </a:ext>
            </a:extLst>
          </p:cNvPr>
          <p:cNvSpPr txBox="1"/>
          <p:nvPr/>
        </p:nvSpPr>
        <p:spPr>
          <a:xfrm>
            <a:off x="3649192" y="1709738"/>
            <a:ext cx="4893617" cy="2553893"/>
          </a:xfrm>
          <a:prstGeom prst="rect">
            <a:avLst/>
          </a:prstGeom>
        </p:spPr>
        <p:txBody>
          <a:bodyPr vert="horz" lIns="91440" tIns="45720" rIns="91440" bIns="45720" rtlCol="0" anchor="b">
            <a:normAutofit/>
          </a:bodyPr>
          <a:lstStyle/>
          <a:p>
            <a:pPr algn="ctr">
              <a:lnSpc>
                <a:spcPct val="120000"/>
              </a:lnSpc>
              <a:spcBef>
                <a:spcPct val="0"/>
              </a:spcBef>
              <a:spcAft>
                <a:spcPts val="600"/>
              </a:spcAft>
            </a:pPr>
            <a:r>
              <a:rPr lang="en-US" sz="3600" kern="1200" cap="all" spc="700" baseline="0" dirty="0">
                <a:latin typeface="+mj-lt"/>
                <a:ea typeface="+mj-ea"/>
                <a:cs typeface="+mj-cs"/>
              </a:rPr>
              <a:t>‘I Wish I Had Known’</a:t>
            </a:r>
          </a:p>
        </p:txBody>
      </p:sp>
      <p:sp>
        <p:nvSpPr>
          <p:cNvPr id="5" name="TextBox 4">
            <a:extLst>
              <a:ext uri="{FF2B5EF4-FFF2-40B4-BE49-F238E27FC236}">
                <a16:creationId xmlns:a16="http://schemas.microsoft.com/office/drawing/2014/main" id="{858E0A3F-B75B-CF10-5425-8BEC20C864D0}"/>
              </a:ext>
            </a:extLst>
          </p:cNvPr>
          <p:cNvSpPr txBox="1"/>
          <p:nvPr/>
        </p:nvSpPr>
        <p:spPr>
          <a:xfrm>
            <a:off x="4062249" y="4540468"/>
            <a:ext cx="4067503" cy="1154037"/>
          </a:xfrm>
          <a:prstGeom prst="rect">
            <a:avLst/>
          </a:prstGeom>
        </p:spPr>
        <p:txBody>
          <a:bodyPr vert="horz" lIns="91440" tIns="45720" rIns="91440" bIns="45720" rtlCol="0">
            <a:normAutofit/>
          </a:bodyPr>
          <a:lstStyle/>
          <a:p>
            <a:pPr algn="ctr">
              <a:lnSpc>
                <a:spcPct val="130000"/>
              </a:lnSpc>
              <a:spcBef>
                <a:spcPts val="1000"/>
              </a:spcBef>
              <a:buSzPct val="85000"/>
            </a:pPr>
            <a:r>
              <a:rPr lang="en-US" sz="1600" b="1" kern="1200" cap="all" spc="600" baseline="0" dirty="0">
                <a:latin typeface="+mn-lt"/>
                <a:ea typeface="+mn-ea"/>
                <a:cs typeface="+mn-cs"/>
              </a:rPr>
              <a:t>By: Imad, Khalid and Shahryar</a:t>
            </a:r>
          </a:p>
        </p:txBody>
      </p:sp>
      <p:sp>
        <p:nvSpPr>
          <p:cNvPr id="12" name="Footer Placeholder 4">
            <a:extLst>
              <a:ext uri="{FF2B5EF4-FFF2-40B4-BE49-F238E27FC236}">
                <a16:creationId xmlns:a16="http://schemas.microsoft.com/office/drawing/2014/main" id="{99D5817F-090F-6782-B945-A28C7C2BC357}"/>
              </a:ext>
            </a:extLst>
          </p:cNvPr>
          <p:cNvSpPr>
            <a:spLocks noGrp="1"/>
          </p:cNvSpPr>
          <p:nvPr>
            <p:ph type="ftr" sz="quarter" idx="11"/>
          </p:nvPr>
        </p:nvSpPr>
        <p:spPr/>
        <p:txBody>
          <a:bodyPr/>
          <a:lstStyle/>
          <a:p>
            <a:pPr>
              <a:spcAft>
                <a:spcPts val="600"/>
              </a:spcAft>
            </a:pPr>
            <a:r>
              <a:rPr lang="en-US"/>
              <a:t>
              </a:t>
            </a:r>
          </a:p>
        </p:txBody>
      </p:sp>
    </p:spTree>
    <p:extLst>
      <p:ext uri="{BB962C8B-B14F-4D97-AF65-F5344CB8AC3E}">
        <p14:creationId xmlns:p14="http://schemas.microsoft.com/office/powerpoint/2010/main" val="219419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Specific Study Tips</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KW" sz="2000" dirty="0">
                <a:latin typeface="Avenir Next LT Pro"/>
              </a:rPr>
              <a:t>Neurology and Neurosurgery:</a:t>
            </a:r>
          </a:p>
          <a:p>
            <a:pPr marL="800100" lvl="1" indent="-342900">
              <a:buFont typeface="Wingdings" pitchFamily="2" charset="2"/>
              <a:buChar char="§"/>
            </a:pPr>
            <a:r>
              <a:rPr lang="en-KW" sz="2000" b="1" dirty="0">
                <a:latin typeface="Avenir Next LT Pro"/>
              </a:rPr>
              <a:t>First </a:t>
            </a:r>
            <a:r>
              <a:rPr lang="en-KW" sz="2000" b="1">
                <a:latin typeface="Avenir Next LT Pro"/>
              </a:rPr>
              <a:t>principles</a:t>
            </a:r>
            <a:r>
              <a:rPr lang="en-KW" sz="2000" b="1" dirty="0">
                <a:latin typeface="Avenir Next LT Pro"/>
              </a:rPr>
              <a:t> are key </a:t>
            </a:r>
            <a:r>
              <a:rPr lang="en-KW" sz="2000" dirty="0">
                <a:latin typeface="Avenir Next LT Pro"/>
              </a:rPr>
              <a:t>– neuroanatomy, neurophysiology, tracts, pharmacology</a:t>
            </a:r>
          </a:p>
          <a:p>
            <a:pPr marL="800100" lvl="1" indent="-342900">
              <a:buFont typeface="Wingdings" pitchFamily="2" charset="2"/>
              <a:buChar char="§"/>
            </a:pPr>
            <a:r>
              <a:rPr lang="en-KW" sz="2000" dirty="0">
                <a:latin typeface="Avenir Next LT Pro"/>
              </a:rPr>
              <a:t>No need to learn them in-depth for the exam, however, a basic understanding of first principles helps to learn disease</a:t>
            </a:r>
          </a:p>
          <a:p>
            <a:pPr marL="342900" indent="-342900">
              <a:buFont typeface="Wingdings" pitchFamily="2" charset="2"/>
              <a:buChar char="§"/>
            </a:pPr>
            <a:endParaRPr lang="en-KW" sz="2000">
              <a:latin typeface="Avenir Next LT Pro"/>
            </a:endParaRPr>
          </a:p>
          <a:p>
            <a:pPr marL="342900" indent="-342900">
              <a:buFont typeface="Arial" panose="020B0604020202020204" pitchFamily="34" charset="0"/>
              <a:buChar char="•"/>
            </a:pPr>
            <a:r>
              <a:rPr lang="en-KW" sz="2000" dirty="0">
                <a:latin typeface="Avenir Next LT Pro"/>
              </a:rPr>
              <a:t>Ophthalmology</a:t>
            </a:r>
          </a:p>
          <a:p>
            <a:pPr marL="800100" lvl="1" indent="-342900">
              <a:buFont typeface="Wingdings" pitchFamily="2" charset="2"/>
              <a:buChar char="§"/>
            </a:pPr>
            <a:r>
              <a:rPr lang="en-KW" sz="2000" dirty="0">
                <a:latin typeface="Avenir Next LT Pro"/>
              </a:rPr>
              <a:t>Similar to neurology and neurosurgery</a:t>
            </a:r>
          </a:p>
          <a:p>
            <a:pPr marL="800100" lvl="1" indent="-342900">
              <a:buFont typeface="Wingdings" pitchFamily="2" charset="2"/>
              <a:buChar char="§"/>
            </a:pPr>
            <a:r>
              <a:rPr lang="en-KW" sz="2000" dirty="0">
                <a:latin typeface="Avenir Next LT Pro"/>
              </a:rPr>
              <a:t>An understanding of first principles helps to learn disease</a:t>
            </a:r>
          </a:p>
          <a:p>
            <a:pPr marL="800100" lvl="1" indent="-342900">
              <a:buFont typeface="Wingdings" pitchFamily="2" charset="2"/>
              <a:buChar char="§"/>
            </a:pPr>
            <a:endParaRPr lang="en-KW" sz="2000">
              <a:latin typeface="Avenir Next LT Pro"/>
            </a:endParaRPr>
          </a:p>
          <a:p>
            <a:pPr marL="342900" indent="-342900">
              <a:buFont typeface="Arial" panose="020B0604020202020204" pitchFamily="34" charset="0"/>
              <a:buChar char="•"/>
            </a:pPr>
            <a:r>
              <a:rPr lang="en-KW" sz="2000" dirty="0">
                <a:latin typeface="Avenir Next LT Pro"/>
              </a:rPr>
              <a:t>Psychiatry</a:t>
            </a:r>
          </a:p>
          <a:p>
            <a:pPr marL="800100" lvl="1" indent="-342900">
              <a:buFont typeface="Wingdings" pitchFamily="2" charset="2"/>
              <a:buChar char="§"/>
            </a:pPr>
            <a:r>
              <a:rPr lang="en-KW" sz="2000" dirty="0">
                <a:latin typeface="Avenir Next LT Pro"/>
              </a:rPr>
              <a:t>First principles from neurology and neurosurgery help</a:t>
            </a:r>
          </a:p>
          <a:p>
            <a:pPr marL="800100" lvl="1" indent="-342900">
              <a:buFont typeface="Wingdings" pitchFamily="2" charset="2"/>
              <a:buChar char="§"/>
            </a:pPr>
            <a:r>
              <a:rPr lang="en-KW" sz="2000" dirty="0">
                <a:latin typeface="Avenir Next LT Pro"/>
              </a:rPr>
              <a:t>Pathophysiology of schizophrenia and depression help to learn management</a:t>
            </a:r>
          </a:p>
          <a:p>
            <a:pPr marL="800100" lvl="1" indent="-342900">
              <a:buFont typeface="Wingdings" pitchFamily="2" charset="2"/>
              <a:buChar char="§"/>
            </a:pPr>
            <a:r>
              <a:rPr lang="en-KW" sz="2000" dirty="0">
                <a:latin typeface="Avenir Next LT Pro"/>
              </a:rPr>
              <a:t>No need to learn ICD/DSM criteria, except for some diseases, e.g. schizophrenia, depression, bipolar disorder and some anxiety disorders</a:t>
            </a:r>
          </a:p>
          <a:p>
            <a:pPr marL="800100" lvl="1" indent="-342900">
              <a:buFont typeface="Wingdings" pitchFamily="2" charset="2"/>
              <a:buChar char="§"/>
            </a:pPr>
            <a:r>
              <a:rPr lang="en-KW" sz="2000" dirty="0">
                <a:latin typeface="Avenir Next LT Pro"/>
              </a:rPr>
              <a:t>ICD is used in the UK, DSM (used in the USA) is more practical and easier to follow</a:t>
            </a:r>
          </a:p>
          <a:p>
            <a:pPr marL="800100" lvl="1" indent="-342900">
              <a:buFont typeface="Wingdings" pitchFamily="2" charset="2"/>
              <a:buChar char="§"/>
            </a:pPr>
            <a:r>
              <a:rPr lang="en-KW" sz="2000" dirty="0">
                <a:latin typeface="Avenir Next LT Pro"/>
              </a:rPr>
              <a:t>Understand the natural history/progression of psychiatric disease</a:t>
            </a:r>
          </a:p>
          <a:p>
            <a:pPr marL="800100" lvl="1" indent="-342900">
              <a:buFont typeface="Wingdings" pitchFamily="2" charset="2"/>
              <a:buChar char="§"/>
            </a:pPr>
            <a:r>
              <a:rPr lang="en-KW" sz="2000" b="1" dirty="0">
                <a:latin typeface="Avenir Next LT Pro"/>
              </a:rPr>
              <a:t>Pharmacology</a:t>
            </a:r>
            <a:r>
              <a:rPr lang="en-KW" sz="2000" dirty="0">
                <a:latin typeface="Avenir Next LT Pro"/>
              </a:rPr>
              <a:t> – extremely important. Learn the drugs, their mechanism of action and side-effects. Very commonly tested on exams</a:t>
            </a:r>
          </a:p>
        </p:txBody>
      </p:sp>
    </p:spTree>
    <p:extLst>
      <p:ext uri="{BB962C8B-B14F-4D97-AF65-F5344CB8AC3E}">
        <p14:creationId xmlns:p14="http://schemas.microsoft.com/office/powerpoint/2010/main" val="230304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Specific Study Tips</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KW" sz="2000" dirty="0">
                <a:latin typeface="Avenir Next LT Pro"/>
              </a:rPr>
              <a:t>Dermatology</a:t>
            </a:r>
          </a:p>
          <a:p>
            <a:pPr marL="800100" lvl="1" indent="-342900">
              <a:buFont typeface="Wingdings" pitchFamily="2" charset="2"/>
              <a:buChar char="§"/>
            </a:pPr>
            <a:r>
              <a:rPr lang="en-KW" sz="2000" dirty="0">
                <a:latin typeface="Avenir Next LT Pro"/>
              </a:rPr>
              <a:t>Basic physiology and anatomy help</a:t>
            </a:r>
          </a:p>
          <a:p>
            <a:pPr marL="800100" lvl="1" indent="-342900">
              <a:buFont typeface="Wingdings" pitchFamily="2" charset="2"/>
              <a:buChar char="§"/>
            </a:pPr>
            <a:r>
              <a:rPr lang="en-KW" sz="2000" dirty="0">
                <a:latin typeface="Avenir Next LT Pro"/>
              </a:rPr>
              <a:t>Basic pathophysiology helps to understand management (which is sometimes obscure)</a:t>
            </a:r>
          </a:p>
          <a:p>
            <a:pPr marL="800100" lvl="1" indent="-342900">
              <a:buFont typeface="Wingdings" pitchFamily="2" charset="2"/>
              <a:buChar char="§"/>
            </a:pPr>
            <a:r>
              <a:rPr lang="en-KW" sz="2000" b="1" dirty="0">
                <a:latin typeface="Avenir Next LT Pro"/>
              </a:rPr>
              <a:t>Learn the basic dermatological classification of diseases</a:t>
            </a:r>
            <a:r>
              <a:rPr lang="en-KW" sz="2000" dirty="0">
                <a:latin typeface="Avenir Next LT Pro"/>
              </a:rPr>
              <a:t>, e.g. macule, patch, vesicle, blister, bulla, pustule, papule, nodule, callus, plaque etc.</a:t>
            </a:r>
          </a:p>
          <a:p>
            <a:pPr marL="800100" lvl="1" indent="-342900">
              <a:buFont typeface="Wingdings" pitchFamily="2" charset="2"/>
              <a:buChar char="§"/>
            </a:pPr>
            <a:r>
              <a:rPr lang="en-KW" sz="2000" dirty="0">
                <a:latin typeface="Avenir Next LT Pro"/>
              </a:rPr>
              <a:t>Photos</a:t>
            </a:r>
          </a:p>
          <a:p>
            <a:pPr marL="1257300" lvl="2" indent="-342900">
              <a:buFont typeface="Wingdings" pitchFamily="2" charset="2"/>
              <a:buChar char="Ø"/>
            </a:pPr>
            <a:r>
              <a:rPr lang="en-KW" sz="2000" dirty="0">
                <a:latin typeface="Avenir Next LT Pro"/>
              </a:rPr>
              <a:t>Dermatology is all about pattern recognition</a:t>
            </a:r>
          </a:p>
          <a:p>
            <a:pPr marL="1257300" lvl="2" indent="-342900">
              <a:buFont typeface="Wingdings" pitchFamily="2" charset="2"/>
              <a:buChar char="Ø"/>
            </a:pPr>
            <a:r>
              <a:rPr lang="en-KW" sz="2000" dirty="0" err="1">
                <a:latin typeface="Avenir Next LT Pro"/>
              </a:rPr>
              <a:t>PassMed</a:t>
            </a:r>
            <a:r>
              <a:rPr lang="en-KW" sz="2000" dirty="0">
                <a:latin typeface="Avenir Next LT Pro"/>
              </a:rPr>
              <a:t> barely has any images – better for management</a:t>
            </a:r>
          </a:p>
          <a:p>
            <a:pPr marL="1257300" lvl="2" indent="-342900">
              <a:buFont typeface="Wingdings" pitchFamily="2" charset="2"/>
              <a:buChar char="Ø"/>
            </a:pPr>
            <a:r>
              <a:rPr lang="en-KW" sz="2000" dirty="0">
                <a:latin typeface="Avenir Next LT Pro"/>
              </a:rPr>
              <a:t>Study images on your own time/in textbooks</a:t>
            </a:r>
          </a:p>
          <a:p>
            <a:pPr marL="1257300" lvl="2" indent="-342900">
              <a:buFont typeface="Wingdings" pitchFamily="2" charset="2"/>
              <a:buChar char="Ø"/>
            </a:pPr>
            <a:r>
              <a:rPr lang="en-KW" sz="2000" dirty="0">
                <a:latin typeface="Avenir Next LT Pro"/>
              </a:rPr>
              <a:t>Dermnet (website) has a massive categorized photo bank</a:t>
            </a:r>
          </a:p>
          <a:p>
            <a:pPr marL="800100" lvl="1" indent="-342900">
              <a:buFont typeface="Arial" panose="020B0604020202020204" pitchFamily="34" charset="0"/>
              <a:buChar char="•"/>
            </a:pPr>
            <a:r>
              <a:rPr lang="en-KW" sz="2000" dirty="0">
                <a:latin typeface="Avenir Next LT Pro"/>
              </a:rPr>
              <a:t>Sometimes very hard to remember textbook clinical features of specific diseases word-by-word – think about learning images and describing them to yourself</a:t>
            </a:r>
          </a:p>
          <a:p>
            <a:pPr marL="800100" lvl="1" indent="-342900">
              <a:buFont typeface="Arial" panose="020B0604020202020204" pitchFamily="34" charset="0"/>
              <a:buChar char="•"/>
            </a:pPr>
            <a:endParaRPr lang="en-KW" sz="2000">
              <a:latin typeface="Avenir Next LT Pro"/>
            </a:endParaRPr>
          </a:p>
          <a:p>
            <a:pPr marL="342900" indent="-342900">
              <a:buFont typeface="Arial" panose="020B0604020202020204" pitchFamily="34" charset="0"/>
              <a:buChar char="•"/>
            </a:pPr>
            <a:r>
              <a:rPr lang="en-KW" sz="2000" dirty="0">
                <a:latin typeface="Avenir Next LT Pro"/>
              </a:rPr>
              <a:t>Geriatrics</a:t>
            </a:r>
          </a:p>
          <a:p>
            <a:pPr marL="800100" lvl="1" indent="-342900">
              <a:buFont typeface="Wingdings" pitchFamily="2" charset="2"/>
              <a:buChar char="§"/>
            </a:pPr>
            <a:r>
              <a:rPr lang="en-KW" sz="2000" dirty="0">
                <a:latin typeface="Avenir Next LT Pro"/>
              </a:rPr>
              <a:t>Mainly internal medicine (Year 3) principles</a:t>
            </a:r>
          </a:p>
          <a:p>
            <a:pPr marL="800100" lvl="1" indent="-342900">
              <a:buFont typeface="Wingdings" pitchFamily="2" charset="2"/>
              <a:buChar char="§"/>
            </a:pPr>
            <a:r>
              <a:rPr lang="en-KW" sz="2000" dirty="0">
                <a:latin typeface="Avenir Next LT Pro"/>
              </a:rPr>
              <a:t>You will probably remember more than you think</a:t>
            </a:r>
          </a:p>
          <a:p>
            <a:pPr marL="800100" lvl="1" indent="-342900">
              <a:buFont typeface="Wingdings" pitchFamily="2" charset="2"/>
              <a:buChar char="§"/>
            </a:pPr>
            <a:r>
              <a:rPr lang="en-KW" sz="2000" dirty="0">
                <a:latin typeface="Avenir Next LT Pro"/>
              </a:rPr>
              <a:t>‘New content’ </a:t>
            </a:r>
            <a:r>
              <a:rPr lang="en-KW" sz="2000" dirty="0" err="1">
                <a:latin typeface="Avenir Next LT Pro"/>
              </a:rPr>
              <a:t>centres</a:t>
            </a:r>
            <a:r>
              <a:rPr lang="en-KW" sz="2000" dirty="0">
                <a:latin typeface="Avenir Next LT Pro"/>
              </a:rPr>
              <a:t> around geriatric history, delirium, dementia, ethics, falls, palliative care and Parkinsonian disorders – </a:t>
            </a:r>
            <a:r>
              <a:rPr lang="en-KW" sz="2000" b="1" dirty="0">
                <a:latin typeface="Avenir Next LT Pro"/>
              </a:rPr>
              <a:t>focus on these </a:t>
            </a:r>
          </a:p>
        </p:txBody>
      </p:sp>
    </p:spTree>
    <p:extLst>
      <p:ext uri="{BB962C8B-B14F-4D97-AF65-F5344CB8AC3E}">
        <p14:creationId xmlns:p14="http://schemas.microsoft.com/office/powerpoint/2010/main" val="301915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Specific Study Tips</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01675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KW" sz="2000" dirty="0">
                <a:latin typeface="Avenir Next LT Pro"/>
              </a:rPr>
              <a:t>Rheumatology</a:t>
            </a:r>
          </a:p>
          <a:p>
            <a:pPr marL="800100" lvl="1" indent="-342900">
              <a:buFont typeface="Wingdings" pitchFamily="2" charset="2"/>
              <a:buChar char="§"/>
            </a:pPr>
            <a:r>
              <a:rPr lang="en-KW" sz="2000" b="1" dirty="0">
                <a:latin typeface="Avenir Next LT Pro"/>
              </a:rPr>
              <a:t>Deceivingly vast and commonly tested</a:t>
            </a:r>
          </a:p>
          <a:p>
            <a:pPr marL="800100" lvl="1" indent="-342900">
              <a:buFont typeface="Wingdings" pitchFamily="2" charset="2"/>
              <a:buChar char="§"/>
            </a:pPr>
            <a:r>
              <a:rPr lang="en-KW" sz="2000" dirty="0">
                <a:latin typeface="Avenir Next LT Pro"/>
              </a:rPr>
              <a:t>Pattern of presentation is key, e.g. </a:t>
            </a:r>
            <a:r>
              <a:rPr lang="en-KW" sz="2000" dirty="0" err="1">
                <a:latin typeface="Avenir Next LT Pro"/>
              </a:rPr>
              <a:t>monoarthritis</a:t>
            </a:r>
            <a:r>
              <a:rPr lang="en-KW" sz="2000" dirty="0">
                <a:latin typeface="Avenir Next LT Pro"/>
              </a:rPr>
              <a:t>, </a:t>
            </a:r>
            <a:r>
              <a:rPr lang="en-KW" sz="2000" dirty="0" err="1">
                <a:latin typeface="Avenir Next LT Pro"/>
              </a:rPr>
              <a:t>oligoarthritis</a:t>
            </a:r>
            <a:r>
              <a:rPr lang="en-KW" sz="2000" dirty="0">
                <a:latin typeface="Avenir Next LT Pro"/>
              </a:rPr>
              <a:t>, polyarthritis</a:t>
            </a:r>
          </a:p>
          <a:p>
            <a:pPr marL="800100" lvl="1" indent="-342900">
              <a:buFont typeface="Wingdings" pitchFamily="2" charset="2"/>
              <a:buChar char="§"/>
            </a:pPr>
            <a:r>
              <a:rPr lang="en-KW" sz="2000" dirty="0">
                <a:latin typeface="Avenir Next LT Pro"/>
              </a:rPr>
              <a:t>Ensure to cover</a:t>
            </a:r>
          </a:p>
          <a:p>
            <a:pPr marL="1257300" lvl="2" indent="-342900">
              <a:buFont typeface="Wingdings" pitchFamily="2" charset="2"/>
              <a:buChar char="Ø"/>
            </a:pPr>
            <a:r>
              <a:rPr lang="en-KW" sz="2000" dirty="0">
                <a:latin typeface="Avenir Next LT Pro"/>
              </a:rPr>
              <a:t>Association between different rheumatological and general diseases</a:t>
            </a:r>
          </a:p>
          <a:p>
            <a:pPr marL="1257300" lvl="2" indent="-342900">
              <a:buFont typeface="Wingdings" pitchFamily="2" charset="2"/>
              <a:buChar char="Ø"/>
            </a:pPr>
            <a:r>
              <a:rPr lang="en-KW" sz="2000" dirty="0">
                <a:latin typeface="Avenir Next LT Pro"/>
              </a:rPr>
              <a:t>Antibodies – consider making flashcards for them</a:t>
            </a:r>
          </a:p>
          <a:p>
            <a:pPr marL="342900" indent="-342900">
              <a:buFont typeface="Wingdings" pitchFamily="2" charset="2"/>
              <a:buChar char="Ø"/>
            </a:pPr>
            <a:endParaRPr lang="en-KW" sz="2000">
              <a:latin typeface="Avenir Next LT Pro"/>
            </a:endParaRPr>
          </a:p>
          <a:p>
            <a:pPr marL="342900" indent="-342900">
              <a:buFont typeface="Arial" panose="020B0604020202020204" pitchFamily="34" charset="0"/>
              <a:buChar char="•"/>
            </a:pPr>
            <a:r>
              <a:rPr lang="en-KW" sz="2000" dirty="0">
                <a:latin typeface="Avenir Next LT Pro"/>
              </a:rPr>
              <a:t>Orthopedics</a:t>
            </a:r>
          </a:p>
          <a:p>
            <a:pPr marL="800100" lvl="1" indent="-342900">
              <a:buFont typeface="Wingdings" pitchFamily="2" charset="2"/>
              <a:buChar char="§"/>
            </a:pPr>
            <a:r>
              <a:rPr lang="en-KW" sz="2000" dirty="0">
                <a:latin typeface="Avenir Next LT Pro"/>
              </a:rPr>
              <a:t>Basic anatomy helps</a:t>
            </a:r>
          </a:p>
          <a:p>
            <a:pPr marL="800100" lvl="1" indent="-342900">
              <a:buFont typeface="Wingdings" pitchFamily="2" charset="2"/>
              <a:buChar char="§"/>
            </a:pPr>
            <a:r>
              <a:rPr lang="en-KW" sz="2000" dirty="0">
                <a:latin typeface="Avenir Next LT Pro"/>
              </a:rPr>
              <a:t>No need to learn complex anatomy – focus on the anatomy of specific injuries, e.g. in supracondylar fractures</a:t>
            </a:r>
          </a:p>
          <a:p>
            <a:pPr marL="800100" lvl="1" indent="-342900">
              <a:buFont typeface="Wingdings" pitchFamily="2" charset="2"/>
              <a:buChar char="§"/>
            </a:pPr>
            <a:r>
              <a:rPr lang="en-KW" sz="2000" dirty="0">
                <a:latin typeface="Avenir Next LT Pro"/>
              </a:rPr>
              <a:t>Radiology of injuries is important</a:t>
            </a:r>
          </a:p>
          <a:p>
            <a:pPr marL="800100" lvl="1" indent="-342900">
              <a:buFont typeface="Wingdings" pitchFamily="2" charset="2"/>
              <a:buChar char="§"/>
            </a:pPr>
            <a:r>
              <a:rPr lang="en-KW" sz="2000" dirty="0">
                <a:latin typeface="Avenir Next LT Pro"/>
              </a:rPr>
              <a:t>Management principles are important – specific management options less so, except for major injuries, e.g. hip fractures</a:t>
            </a:r>
          </a:p>
          <a:p>
            <a:pPr marL="800100" lvl="1" indent="-342900">
              <a:buFont typeface="Wingdings" pitchFamily="2" charset="2"/>
              <a:buChar char="§"/>
            </a:pPr>
            <a:r>
              <a:rPr lang="en-KW" sz="2000" dirty="0">
                <a:latin typeface="Avenir Next LT Pro"/>
              </a:rPr>
              <a:t>Not only ‘broken bones’, </a:t>
            </a:r>
            <a:r>
              <a:rPr lang="en-US" sz="2000" dirty="0">
                <a:latin typeface="Avenir Next LT Pro"/>
              </a:rPr>
              <a:t>ma</a:t>
            </a:r>
            <a:r>
              <a:rPr lang="en-KW" sz="2000" dirty="0">
                <a:latin typeface="Avenir Next LT Pro"/>
              </a:rPr>
              <a:t>ke sure to cover MSK </a:t>
            </a:r>
            <a:r>
              <a:rPr lang="en-KW" sz="2000" dirty="0" err="1">
                <a:latin typeface="Avenir Next LT Pro"/>
              </a:rPr>
              <a:t>tumours</a:t>
            </a:r>
            <a:r>
              <a:rPr lang="en-KW" sz="2000" dirty="0">
                <a:latin typeface="Avenir Next LT Pro"/>
              </a:rPr>
              <a:t> and infections, as well as soft tissue injuries</a:t>
            </a:r>
          </a:p>
        </p:txBody>
      </p:sp>
    </p:spTree>
    <p:extLst>
      <p:ext uri="{BB962C8B-B14F-4D97-AF65-F5344CB8AC3E}">
        <p14:creationId xmlns:p14="http://schemas.microsoft.com/office/powerpoint/2010/main" val="112318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Specific Study Tips</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409342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latin typeface="Avenir Next LT Pro"/>
              </a:rPr>
              <a:t>Sexual Health</a:t>
            </a:r>
          </a:p>
          <a:p>
            <a:pPr marL="800100" lvl="1" indent="-342900">
              <a:buFont typeface="Wingdings" pitchFamily="2" charset="2"/>
              <a:buChar char="§"/>
            </a:pPr>
            <a:r>
              <a:rPr lang="en-KW" sz="2000" b="1">
                <a:latin typeface="Avenir Next LT Pro"/>
              </a:rPr>
              <a:t>Exam favorite</a:t>
            </a:r>
          </a:p>
          <a:p>
            <a:pPr marL="800100" lvl="1" indent="-342900">
              <a:buFont typeface="Wingdings" pitchFamily="2" charset="2"/>
              <a:buChar char="§"/>
            </a:pPr>
            <a:r>
              <a:rPr lang="en-KW" sz="2000">
                <a:latin typeface="Avenir Next LT Pro"/>
              </a:rPr>
              <a:t>Clinical presentations, diagnosis and management generally straightforward</a:t>
            </a:r>
          </a:p>
          <a:p>
            <a:pPr marL="800100" lvl="1" indent="-342900">
              <a:buFont typeface="Wingdings" pitchFamily="2" charset="2"/>
              <a:buChar char="§"/>
            </a:pPr>
            <a:r>
              <a:rPr lang="en-KW" sz="2000">
                <a:latin typeface="Avenir Next LT Pro"/>
              </a:rPr>
              <a:t>PassMed is great (except for HIV)</a:t>
            </a:r>
          </a:p>
          <a:p>
            <a:pPr marL="800100" lvl="1" indent="-342900">
              <a:buFont typeface="Wingdings" pitchFamily="2" charset="2"/>
              <a:buChar char="§"/>
            </a:pPr>
            <a:r>
              <a:rPr lang="en-KW" sz="2000">
                <a:latin typeface="Avenir Next LT Pro"/>
              </a:rPr>
              <a:t>Sexual Health histories are key</a:t>
            </a:r>
          </a:p>
          <a:p>
            <a:pPr marL="800100" lvl="1" indent="-342900">
              <a:buFont typeface="Wingdings" pitchFamily="2" charset="2"/>
              <a:buChar char="§"/>
            </a:pPr>
            <a:endParaRPr lang="en-KW" sz="2000">
              <a:latin typeface="Avenir Next LT Pro"/>
            </a:endParaRPr>
          </a:p>
          <a:p>
            <a:pPr marL="342900" indent="-342900">
              <a:buFont typeface="Arial" panose="020B0604020202020204" pitchFamily="34" charset="0"/>
              <a:buChar char="•"/>
            </a:pPr>
            <a:r>
              <a:rPr lang="en-KW" sz="2000">
                <a:latin typeface="Avenir Next LT Pro"/>
              </a:rPr>
              <a:t>OBGYN</a:t>
            </a:r>
          </a:p>
          <a:p>
            <a:pPr marL="800100" lvl="1" indent="-342900">
              <a:buFont typeface="Wingdings" pitchFamily="2" charset="2"/>
              <a:buChar char="§"/>
            </a:pPr>
            <a:r>
              <a:rPr lang="en-KW" sz="2000">
                <a:latin typeface="Avenir Next LT Pro"/>
              </a:rPr>
              <a:t>Confusing on occasion and probably the hardest module to grasp, take your time to understand – all junior doctors need to have an appreciation of woman’s health</a:t>
            </a:r>
          </a:p>
          <a:p>
            <a:pPr marL="800100" lvl="1" indent="-342900">
              <a:buFont typeface="Wingdings" pitchFamily="2" charset="2"/>
              <a:buChar char="§"/>
            </a:pPr>
            <a:r>
              <a:rPr lang="en-KW" sz="2000" b="1">
                <a:latin typeface="Avenir Next LT Pro"/>
              </a:rPr>
              <a:t>Never really black and white </a:t>
            </a:r>
            <a:r>
              <a:rPr lang="en-KW" sz="2000">
                <a:latin typeface="Avenir Next LT Pro"/>
              </a:rPr>
              <a:t>– large amount of lateral thinking required, so clinical placement is key</a:t>
            </a:r>
          </a:p>
          <a:p>
            <a:pPr marL="800100" lvl="1" indent="-342900">
              <a:buFont typeface="Wingdings" pitchFamily="2" charset="2"/>
              <a:buChar char="§"/>
            </a:pPr>
            <a:r>
              <a:rPr lang="en-KW" sz="2000">
                <a:latin typeface="Avenir Next LT Pro"/>
              </a:rPr>
              <a:t>Antenatal care is an exam favorite, has a tie-in with public health</a:t>
            </a:r>
          </a:p>
          <a:p>
            <a:pPr marL="800100" lvl="1" indent="-342900">
              <a:buFont typeface="Wingdings" pitchFamily="2" charset="2"/>
              <a:buChar char="§"/>
            </a:pPr>
            <a:r>
              <a:rPr lang="en-KW" sz="2000">
                <a:latin typeface="Avenir Next LT Pro"/>
              </a:rPr>
              <a:t>Learn key presentations, e.g. bleeding during pregnancy</a:t>
            </a:r>
          </a:p>
        </p:txBody>
      </p:sp>
    </p:spTree>
    <p:extLst>
      <p:ext uri="{BB962C8B-B14F-4D97-AF65-F5344CB8AC3E}">
        <p14:creationId xmlns:p14="http://schemas.microsoft.com/office/powerpoint/2010/main" val="401911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Specific Study Tips</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2554545"/>
          </a:xfrm>
          <a:prstGeom prst="rect">
            <a:avLst/>
          </a:prstGeom>
          <a:noFill/>
        </p:spPr>
        <p:txBody>
          <a:bodyPr wrap="square" rtlCol="0">
            <a:spAutoFit/>
          </a:bodyPr>
          <a:lstStyle/>
          <a:p>
            <a:pPr marL="342900" indent="-342900">
              <a:buFont typeface="Arial" panose="020B0604020202020204" pitchFamily="34" charset="0"/>
              <a:buChar char="•"/>
            </a:pPr>
            <a:r>
              <a:rPr lang="en-US" sz="2000" err="1">
                <a:latin typeface="Avenir Next LT Pro"/>
              </a:rPr>
              <a:t>Paediatrics</a:t>
            </a:r>
            <a:endParaRPr lang="en-US" sz="2000">
              <a:latin typeface="Avenir Next LT Pro"/>
            </a:endParaRPr>
          </a:p>
          <a:p>
            <a:pPr marL="800100" lvl="1" indent="-342900">
              <a:buFont typeface="Wingdings" pitchFamily="2" charset="2"/>
              <a:buChar char="§"/>
            </a:pPr>
            <a:r>
              <a:rPr lang="en-US" sz="2000" b="1">
                <a:latin typeface="Avenir Next LT Pro"/>
              </a:rPr>
              <a:t>Not just internal medicine for kids</a:t>
            </a:r>
          </a:p>
          <a:p>
            <a:pPr marL="800100" lvl="1" indent="-342900">
              <a:buFont typeface="Wingdings" pitchFamily="2" charset="2"/>
              <a:buChar char="§"/>
            </a:pPr>
            <a:r>
              <a:rPr lang="en-US" sz="2000">
                <a:latin typeface="Avenir Next LT Pro"/>
              </a:rPr>
              <a:t>Children have their own set of unique presentations, pathologies and management</a:t>
            </a:r>
          </a:p>
          <a:p>
            <a:pPr marL="800100" lvl="1" indent="-342900">
              <a:buFont typeface="Wingdings" pitchFamily="2" charset="2"/>
              <a:buChar char="§"/>
            </a:pPr>
            <a:r>
              <a:rPr lang="en-US" sz="2000">
                <a:latin typeface="Avenir Next LT Pro"/>
              </a:rPr>
              <a:t>Massive module – take your time</a:t>
            </a:r>
          </a:p>
          <a:p>
            <a:pPr marL="800100" lvl="1" indent="-342900">
              <a:buFont typeface="Wingdings" pitchFamily="2" charset="2"/>
              <a:buChar char="§"/>
            </a:pPr>
            <a:r>
              <a:rPr lang="en-US" sz="2000">
                <a:latin typeface="Avenir Next LT Pro"/>
              </a:rPr>
              <a:t>Ensure to cover common pathologies for all body systems</a:t>
            </a:r>
          </a:p>
          <a:p>
            <a:pPr marL="800100" lvl="1" indent="-342900">
              <a:buFont typeface="Wingdings" pitchFamily="2" charset="2"/>
              <a:buChar char="§"/>
            </a:pPr>
            <a:r>
              <a:rPr lang="en-US" sz="2000">
                <a:latin typeface="Avenir Next LT Pro"/>
              </a:rPr>
              <a:t>Cover key presentations within specific age ranges, e.g. trouble breathing after birth</a:t>
            </a:r>
          </a:p>
          <a:p>
            <a:pPr marL="800100" lvl="1" indent="-342900">
              <a:buFont typeface="Wingdings" pitchFamily="2" charset="2"/>
              <a:buChar char="§"/>
            </a:pPr>
            <a:r>
              <a:rPr lang="en-US" sz="2000" b="1">
                <a:latin typeface="Avenir Next LT Pro"/>
              </a:rPr>
              <a:t>Do not forget neonatology </a:t>
            </a:r>
            <a:r>
              <a:rPr lang="en-US" sz="2000">
                <a:latin typeface="Avenir Next LT Pro"/>
              </a:rPr>
              <a:t>– it is a huge part of pediatrics</a:t>
            </a:r>
          </a:p>
          <a:p>
            <a:pPr marL="800100" lvl="1" indent="-342900">
              <a:buFont typeface="Wingdings" pitchFamily="2" charset="2"/>
              <a:buChar char="§"/>
            </a:pPr>
            <a:r>
              <a:rPr lang="en-US" sz="2000">
                <a:latin typeface="Avenir Next LT Pro"/>
              </a:rPr>
              <a:t>Placement is phenomenal – engage fully</a:t>
            </a:r>
            <a:endParaRPr lang="en-KW" sz="2000">
              <a:latin typeface="Avenir Next LT Pro"/>
            </a:endParaRPr>
          </a:p>
        </p:txBody>
      </p:sp>
    </p:spTree>
    <p:extLst>
      <p:ext uri="{BB962C8B-B14F-4D97-AF65-F5344CB8AC3E}">
        <p14:creationId xmlns:p14="http://schemas.microsoft.com/office/powerpoint/2010/main" val="417974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Clinical Placement</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5828805" cy="532453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Avenir Next LT Pro"/>
              </a:rPr>
              <a:t>Longer placements:</a:t>
            </a:r>
          </a:p>
          <a:p>
            <a:pPr marL="800100" lvl="1" indent="-342900">
              <a:buFont typeface="Arial" panose="020B0604020202020204" pitchFamily="34" charset="0"/>
              <a:buChar char="•"/>
            </a:pPr>
            <a:r>
              <a:rPr lang="en-US" sz="2000" dirty="0">
                <a:latin typeface="Avenir Next LT Pro"/>
              </a:rPr>
              <a:t>O&amp;G</a:t>
            </a:r>
          </a:p>
          <a:p>
            <a:pPr marL="800100" lvl="1" indent="-342900">
              <a:buFont typeface="Arial" panose="020B0604020202020204" pitchFamily="34" charset="0"/>
              <a:buChar char="•"/>
            </a:pPr>
            <a:r>
              <a:rPr lang="en-US" sz="2000" err="1">
                <a:latin typeface="Avenir Next LT Pro"/>
              </a:rPr>
              <a:t>Paeds</a:t>
            </a:r>
            <a:endParaRPr lang="en-US" sz="2000" dirty="0">
              <a:latin typeface="Avenir Next LT Pro"/>
            </a:endParaRPr>
          </a:p>
          <a:p>
            <a:pPr marL="800100" lvl="1" indent="-342900">
              <a:buFont typeface="Arial" panose="020B0604020202020204" pitchFamily="34" charset="0"/>
              <a:buChar char="•"/>
            </a:pPr>
            <a:r>
              <a:rPr lang="en-US" sz="2000" dirty="0">
                <a:latin typeface="Avenir Next LT Pro"/>
              </a:rPr>
              <a:t>Psych</a:t>
            </a:r>
          </a:p>
          <a:p>
            <a:pPr marL="800100" lvl="1" indent="-342900">
              <a:buFont typeface="Arial" panose="020B0604020202020204" pitchFamily="34" charset="0"/>
              <a:buChar char="•"/>
            </a:pPr>
            <a:r>
              <a:rPr lang="en-US" sz="2000" dirty="0">
                <a:latin typeface="Avenir Next LT Pro"/>
              </a:rPr>
              <a:t>GP &amp; Derm</a:t>
            </a:r>
          </a:p>
          <a:p>
            <a:pPr marL="800100" lvl="1" indent="-342900">
              <a:buFont typeface="Arial" panose="020B0604020202020204" pitchFamily="34" charset="0"/>
              <a:buChar char="•"/>
            </a:pPr>
            <a:r>
              <a:rPr lang="en-US" sz="2000" dirty="0">
                <a:latin typeface="Avenir Next LT Pro"/>
              </a:rPr>
              <a:t>Geriatrics</a:t>
            </a:r>
          </a:p>
          <a:p>
            <a:pPr marL="342900" indent="-342900">
              <a:buFont typeface="Arial" panose="020B0604020202020204" pitchFamily="34" charset="0"/>
              <a:buChar char="•"/>
            </a:pPr>
            <a:r>
              <a:rPr lang="en-US" sz="2000" dirty="0">
                <a:latin typeface="Avenir Next LT Pro"/>
              </a:rPr>
              <a:t>Shorter Placements:</a:t>
            </a:r>
          </a:p>
          <a:p>
            <a:pPr marL="800100" lvl="1" indent="-342900">
              <a:buFont typeface="Arial" panose="020B0604020202020204" pitchFamily="34" charset="0"/>
              <a:buChar char="•"/>
            </a:pPr>
            <a:r>
              <a:rPr lang="en-US" sz="2000" dirty="0">
                <a:latin typeface="Avenir Next LT Pro"/>
              </a:rPr>
              <a:t>Neuro/Stroke</a:t>
            </a:r>
          </a:p>
          <a:p>
            <a:pPr marL="800100" lvl="1" indent="-342900">
              <a:buFont typeface="Arial" panose="020B0604020202020204" pitchFamily="34" charset="0"/>
              <a:buChar char="•"/>
            </a:pPr>
            <a:r>
              <a:rPr lang="en-US" sz="2000" dirty="0">
                <a:latin typeface="Avenir Next LT Pro"/>
              </a:rPr>
              <a:t>Sexual Health</a:t>
            </a:r>
          </a:p>
          <a:p>
            <a:pPr marL="800100" lvl="1" indent="-342900">
              <a:buFont typeface="Arial" panose="020B0604020202020204" pitchFamily="34" charset="0"/>
              <a:buChar char="•"/>
            </a:pPr>
            <a:r>
              <a:rPr lang="en-US" sz="2000" dirty="0">
                <a:latin typeface="Avenir Next LT Pro"/>
              </a:rPr>
              <a:t>MSK</a:t>
            </a:r>
          </a:p>
          <a:p>
            <a:pPr marL="800100" lvl="1" indent="-342900">
              <a:buFont typeface="Arial" panose="020B0604020202020204" pitchFamily="34" charset="0"/>
              <a:buChar char="•"/>
            </a:pPr>
            <a:r>
              <a:rPr lang="en-US" sz="2000" dirty="0">
                <a:latin typeface="Avenir Next LT Pro"/>
              </a:rPr>
              <a:t>Ophthalmology</a:t>
            </a:r>
          </a:p>
          <a:p>
            <a:pPr marL="800100" lvl="1" indent="-342900">
              <a:buFont typeface="Arial" panose="020B0604020202020204" pitchFamily="34" charset="0"/>
              <a:buChar char="•"/>
            </a:pPr>
            <a:endParaRPr lang="en-US" sz="2000">
              <a:latin typeface="Avenir Next LT Pro"/>
            </a:endParaRPr>
          </a:p>
          <a:p>
            <a:pPr marL="342900" indent="-342900">
              <a:buFont typeface="Arial" panose="020B0604020202020204" pitchFamily="34" charset="0"/>
              <a:buChar char="•"/>
            </a:pPr>
            <a:r>
              <a:rPr lang="en-US" sz="2000" dirty="0">
                <a:latin typeface="Avenir Next LT Pro"/>
              </a:rPr>
              <a:t>Ask other students about tutors and sign-offs</a:t>
            </a:r>
          </a:p>
          <a:p>
            <a:pPr marL="342900" indent="-342900">
              <a:buFont typeface="Arial" panose="020B0604020202020204" pitchFamily="34" charset="0"/>
              <a:buChar char="•"/>
            </a:pPr>
            <a:r>
              <a:rPr lang="en-US" sz="2000" dirty="0">
                <a:latin typeface="Avenir Next LT Pro"/>
              </a:rPr>
              <a:t>Ideally, get sign-offs completed at the start of placement</a:t>
            </a:r>
          </a:p>
          <a:p>
            <a:pPr marL="342900" indent="-342900">
              <a:buFont typeface="Arial" panose="020B0604020202020204" pitchFamily="34" charset="0"/>
              <a:buChar char="•"/>
            </a:pPr>
            <a:r>
              <a:rPr lang="en-US" sz="2000" dirty="0">
                <a:latin typeface="Avenir Next LT Pro"/>
              </a:rPr>
              <a:t>Some tutors prefer a mass sign-off on the last day</a:t>
            </a:r>
          </a:p>
        </p:txBody>
      </p:sp>
      <p:sp>
        <p:nvSpPr>
          <p:cNvPr id="2" name="TextBox 1">
            <a:extLst>
              <a:ext uri="{FF2B5EF4-FFF2-40B4-BE49-F238E27FC236}">
                <a16:creationId xmlns:a16="http://schemas.microsoft.com/office/drawing/2014/main" id="{B68F6D02-147E-843E-FCFD-3B130A1AE840}"/>
              </a:ext>
            </a:extLst>
          </p:cNvPr>
          <p:cNvSpPr txBox="1"/>
          <p:nvPr/>
        </p:nvSpPr>
        <p:spPr>
          <a:xfrm>
            <a:off x="6689766" y="1197428"/>
            <a:ext cx="531420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Avenir Next LT Pro"/>
              </a:rPr>
              <a:t>Ask questions!</a:t>
            </a:r>
          </a:p>
          <a:p>
            <a:pPr marL="285750" indent="-285750">
              <a:buFont typeface="Arial"/>
              <a:buChar char="•"/>
            </a:pPr>
            <a:r>
              <a:rPr lang="en-US" sz="2000" dirty="0">
                <a:latin typeface="Avenir Next LT Pro"/>
              </a:rPr>
              <a:t>Engage in theatre sessions</a:t>
            </a:r>
          </a:p>
          <a:p>
            <a:pPr marL="285750" indent="-285750">
              <a:buFont typeface="Arial"/>
              <a:buChar char="•"/>
            </a:pPr>
            <a:r>
              <a:rPr lang="en-US" sz="2000" dirty="0">
                <a:latin typeface="Avenir Next LT Pro"/>
              </a:rPr>
              <a:t>Be more proactive in general</a:t>
            </a:r>
          </a:p>
        </p:txBody>
      </p:sp>
    </p:spTree>
    <p:extLst>
      <p:ext uri="{BB962C8B-B14F-4D97-AF65-F5344CB8AC3E}">
        <p14:creationId xmlns:p14="http://schemas.microsoft.com/office/powerpoint/2010/main" val="37669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SSC4/Dissertation</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016758"/>
          </a:xfrm>
          <a:prstGeom prst="rect">
            <a:avLst/>
          </a:prstGeom>
          <a:noFill/>
        </p:spPr>
        <p:txBody>
          <a:bodyPr wrap="square" rtlCol="0">
            <a:spAutoFit/>
          </a:bodyPr>
          <a:lstStyle/>
          <a:p>
            <a:pPr marL="342900" indent="-342900">
              <a:buFont typeface="Arial" panose="020B0604020202020204" pitchFamily="34" charset="0"/>
              <a:buChar char="•"/>
            </a:pPr>
            <a:r>
              <a:rPr lang="en-US" sz="2000">
                <a:latin typeface="Avenir Next LT Pro"/>
              </a:rPr>
              <a:t>8000-word project on specialty + topic of choice</a:t>
            </a:r>
          </a:p>
          <a:p>
            <a:pPr marL="342900" indent="-342900">
              <a:buFont typeface="Arial" panose="020B0604020202020204" pitchFamily="34" charset="0"/>
              <a:buChar char="•"/>
            </a:pPr>
            <a:r>
              <a:rPr lang="en-US" sz="2000">
                <a:latin typeface="Avenir Next LT Pro"/>
              </a:rPr>
              <a:t>Only SSC for Year 4</a:t>
            </a:r>
          </a:p>
          <a:p>
            <a:pPr marL="342900" indent="-342900">
              <a:buFont typeface="Arial" panose="020B0604020202020204" pitchFamily="34" charset="0"/>
              <a:buChar char="•"/>
            </a:pPr>
            <a:r>
              <a:rPr lang="en-US" sz="2000">
                <a:latin typeface="Avenir Next LT Pro"/>
              </a:rPr>
              <a:t>Can either be:</a:t>
            </a:r>
          </a:p>
          <a:p>
            <a:pPr marL="800100" lvl="1" indent="-342900">
              <a:buFont typeface="Wingdings" pitchFamily="2" charset="2"/>
              <a:buChar char="§"/>
            </a:pPr>
            <a:r>
              <a:rPr lang="en-US" sz="2000">
                <a:latin typeface="Avenir Next LT Pro"/>
              </a:rPr>
              <a:t>Large literature review (easier)</a:t>
            </a:r>
          </a:p>
          <a:p>
            <a:pPr marL="800100" lvl="1" indent="-342900">
              <a:buFont typeface="Wingdings" pitchFamily="2" charset="2"/>
              <a:buChar char="§"/>
            </a:pPr>
            <a:r>
              <a:rPr lang="en-US" sz="2000">
                <a:latin typeface="Avenir Next LT Pro"/>
              </a:rPr>
              <a:t>Original study</a:t>
            </a:r>
          </a:p>
          <a:p>
            <a:pPr marL="800100" lvl="1" indent="-342900">
              <a:buFont typeface="Wingdings" pitchFamily="2" charset="2"/>
              <a:buChar char="§"/>
            </a:pPr>
            <a:endParaRPr lang="en-US" sz="2000">
              <a:latin typeface="Avenir Next LT Pro"/>
            </a:endParaRPr>
          </a:p>
          <a:p>
            <a:pPr marL="342900" indent="-342900">
              <a:buFont typeface="Arial" panose="020B0604020202020204" pitchFamily="34" charset="0"/>
              <a:buChar char="•"/>
            </a:pPr>
            <a:r>
              <a:rPr lang="en-US" sz="2000">
                <a:latin typeface="Avenir Next LT Pro"/>
              </a:rPr>
              <a:t>General timeline</a:t>
            </a:r>
          </a:p>
          <a:p>
            <a:pPr marL="800100" lvl="1" indent="-342900">
              <a:buFont typeface="Wingdings" pitchFamily="2" charset="2"/>
              <a:buChar char="§"/>
            </a:pPr>
            <a:r>
              <a:rPr lang="en-US" sz="2000">
                <a:latin typeface="Avenir Next LT Pro"/>
              </a:rPr>
              <a:t>Choose titles</a:t>
            </a:r>
          </a:p>
          <a:p>
            <a:pPr marL="800100" lvl="1" indent="-342900">
              <a:buFont typeface="Wingdings" pitchFamily="2" charset="2"/>
              <a:buChar char="§"/>
            </a:pPr>
            <a:r>
              <a:rPr lang="en-US" sz="2000">
                <a:latin typeface="Avenir Next LT Pro"/>
              </a:rPr>
              <a:t>Single title assigned by University</a:t>
            </a:r>
          </a:p>
          <a:p>
            <a:pPr marL="800100" lvl="1" indent="-342900">
              <a:buFont typeface="Wingdings" pitchFamily="2" charset="2"/>
              <a:buChar char="§"/>
            </a:pPr>
            <a:r>
              <a:rPr lang="en-US" sz="2000">
                <a:latin typeface="Avenir Next LT Pro"/>
              </a:rPr>
              <a:t>Meet with tutor and formulate plan</a:t>
            </a:r>
          </a:p>
          <a:p>
            <a:pPr marL="800100" lvl="1" indent="-342900">
              <a:buFont typeface="Wingdings" pitchFamily="2" charset="2"/>
              <a:buChar char="§"/>
            </a:pPr>
            <a:r>
              <a:rPr lang="en-US" sz="2000">
                <a:latin typeface="Avenir Next LT Pro"/>
              </a:rPr>
              <a:t>Work on project</a:t>
            </a:r>
          </a:p>
          <a:p>
            <a:pPr marL="800100" lvl="1" indent="-342900">
              <a:buFont typeface="Wingdings" pitchFamily="2" charset="2"/>
              <a:buChar char="§"/>
            </a:pPr>
            <a:r>
              <a:rPr lang="en-US" sz="2000">
                <a:latin typeface="Avenir Next LT Pro"/>
              </a:rPr>
              <a:t>Regular check-ins with tutor</a:t>
            </a:r>
          </a:p>
          <a:p>
            <a:pPr marL="800100" lvl="1" indent="-342900">
              <a:buFont typeface="Wingdings" pitchFamily="2" charset="2"/>
              <a:buChar char="§"/>
            </a:pPr>
            <a:r>
              <a:rPr lang="en-US" sz="2000">
                <a:latin typeface="Avenir Next LT Pro"/>
              </a:rPr>
              <a:t>Submission in May/June (check SSC handbook)</a:t>
            </a:r>
          </a:p>
          <a:p>
            <a:pPr marL="800100" lvl="1" indent="-342900">
              <a:buFont typeface="Wingdings" pitchFamily="2" charset="2"/>
              <a:buChar char="§"/>
            </a:pPr>
            <a:endParaRPr lang="en-US" sz="2000">
              <a:latin typeface="Avenir Next LT Pro"/>
            </a:endParaRPr>
          </a:p>
          <a:p>
            <a:pPr marL="342900" indent="-342900">
              <a:buFont typeface="Arial" panose="020B0604020202020204" pitchFamily="34" charset="0"/>
              <a:buChar char="•"/>
            </a:pPr>
            <a:r>
              <a:rPr lang="en-US" sz="2000">
                <a:latin typeface="Avenir Next LT Pro"/>
              </a:rPr>
              <a:t>Potentially publishable, depending on personal choice, tutor, quality of work and journal options</a:t>
            </a:r>
          </a:p>
        </p:txBody>
      </p:sp>
    </p:spTree>
    <p:extLst>
      <p:ext uri="{BB962C8B-B14F-4D97-AF65-F5344CB8AC3E}">
        <p14:creationId xmlns:p14="http://schemas.microsoft.com/office/powerpoint/2010/main" val="398644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SSC4/Dissertation</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324535"/>
          </a:xfrm>
          <a:prstGeom prst="rect">
            <a:avLst/>
          </a:prstGeom>
          <a:noFill/>
        </p:spPr>
        <p:txBody>
          <a:bodyPr wrap="square" rtlCol="0">
            <a:spAutoFit/>
          </a:bodyPr>
          <a:lstStyle/>
          <a:p>
            <a:pPr marL="342900" indent="-342900">
              <a:buFont typeface="Arial" panose="020B0604020202020204" pitchFamily="34" charset="0"/>
              <a:buChar char="•"/>
            </a:pPr>
            <a:r>
              <a:rPr lang="en-US" sz="2000">
                <a:latin typeface="Avenir Next LT Pro"/>
              </a:rPr>
              <a:t>Great opportunity to explore specialties of interest</a:t>
            </a:r>
          </a:p>
          <a:p>
            <a:pPr marL="342900" indent="-342900">
              <a:buFont typeface="Arial" panose="020B0604020202020204" pitchFamily="34" charset="0"/>
              <a:buChar char="•"/>
            </a:pPr>
            <a:r>
              <a:rPr lang="en-US" sz="2000">
                <a:latin typeface="Avenir Next LT Pro"/>
              </a:rPr>
              <a:t>Extremely beneficial in developing basic research skills and becoming acquainted with the research themes of specific specialties</a:t>
            </a:r>
          </a:p>
          <a:p>
            <a:pPr marL="342900" indent="-342900">
              <a:buFont typeface="Arial" panose="020B0604020202020204" pitchFamily="34" charset="0"/>
              <a:buChar char="•"/>
            </a:pPr>
            <a:r>
              <a:rPr lang="en-US" sz="2000">
                <a:latin typeface="Avenir Next LT Pro"/>
              </a:rPr>
              <a:t>Extremely long and time-consuming project – best to choose a topic that aligns with personal interests</a:t>
            </a:r>
          </a:p>
          <a:p>
            <a:pPr marL="342900" indent="-342900">
              <a:buFont typeface="Arial" panose="020B0604020202020204" pitchFamily="34" charset="0"/>
              <a:buChar char="•"/>
            </a:pPr>
            <a:endParaRPr lang="en-US" sz="2000">
              <a:latin typeface="Avenir Next LT Pro"/>
            </a:endParaRPr>
          </a:p>
          <a:p>
            <a:pPr marL="342900" indent="-342900">
              <a:buFont typeface="Arial" panose="020B0604020202020204" pitchFamily="34" charset="0"/>
              <a:buChar char="•"/>
            </a:pPr>
            <a:r>
              <a:rPr lang="en-US" sz="2000">
                <a:latin typeface="Avenir Next LT Pro"/>
              </a:rPr>
              <a:t>Most students choose to perform a literature review</a:t>
            </a:r>
          </a:p>
          <a:p>
            <a:pPr marL="342900" indent="-342900">
              <a:buFont typeface="Arial" panose="020B0604020202020204" pitchFamily="34" charset="0"/>
              <a:buChar char="•"/>
            </a:pPr>
            <a:r>
              <a:rPr lang="en-US" sz="2000">
                <a:latin typeface="Avenir Next LT Pro"/>
              </a:rPr>
              <a:t>Locate high quality studies, especially if your topic is in a research heavy field – Google searches, Google Scholar and PubMed are all great and have overlap</a:t>
            </a:r>
          </a:p>
          <a:p>
            <a:pPr marL="342900" indent="-342900">
              <a:buFont typeface="Arial" panose="020B0604020202020204" pitchFamily="34" charset="0"/>
              <a:buChar char="•"/>
            </a:pPr>
            <a:r>
              <a:rPr lang="en-US" sz="2000">
                <a:latin typeface="Avenir Next LT Pro"/>
              </a:rPr>
              <a:t>Finding adequate literature is sometimes tricky, especially if you have never performed research. If having trouble:</a:t>
            </a:r>
          </a:p>
          <a:p>
            <a:pPr marL="800100" lvl="1" indent="-342900">
              <a:buFont typeface="Wingdings" pitchFamily="2" charset="2"/>
              <a:buChar char="§"/>
            </a:pPr>
            <a:r>
              <a:rPr lang="en-US" sz="2000">
                <a:latin typeface="Avenir Next LT Pro"/>
              </a:rPr>
              <a:t>Speak with your tutor – most are at minimum a BST and thus will have some research knowledge</a:t>
            </a:r>
          </a:p>
          <a:p>
            <a:pPr marL="800100" lvl="1" indent="-342900">
              <a:buFont typeface="Wingdings" pitchFamily="2" charset="2"/>
              <a:buChar char="§"/>
            </a:pPr>
            <a:r>
              <a:rPr lang="en-US" sz="2000">
                <a:latin typeface="Avenir Next LT Pro"/>
              </a:rPr>
              <a:t>Speak with colleagues</a:t>
            </a:r>
          </a:p>
          <a:p>
            <a:pPr marL="800100" lvl="1" indent="-342900">
              <a:buFont typeface="Wingdings" pitchFamily="2" charset="2"/>
              <a:buChar char="§"/>
            </a:pPr>
            <a:r>
              <a:rPr lang="en-US" sz="2000">
                <a:latin typeface="Avenir Next LT Pro"/>
              </a:rPr>
              <a:t>Read the bibliography of a few published papers, this will lead you to other studies and have a snowball effect</a:t>
            </a:r>
          </a:p>
          <a:p>
            <a:pPr marL="800100" lvl="1" indent="-342900">
              <a:buFont typeface="Wingdings" pitchFamily="2" charset="2"/>
              <a:buChar char="§"/>
            </a:pPr>
            <a:endParaRPr lang="en-US" sz="2000">
              <a:latin typeface="Avenir Next LT Pro"/>
            </a:endParaRPr>
          </a:p>
        </p:txBody>
      </p:sp>
    </p:spTree>
    <p:extLst>
      <p:ext uri="{BB962C8B-B14F-4D97-AF65-F5344CB8AC3E}">
        <p14:creationId xmlns:p14="http://schemas.microsoft.com/office/powerpoint/2010/main" val="418507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SSC4/Dissertation</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32453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Avenir Next LT Pro"/>
              </a:rPr>
              <a:t>Have a basic understanding of your topic, do not dive headfirst unless you are extremely familiar with the topic/specialty</a:t>
            </a:r>
          </a:p>
          <a:p>
            <a:pPr marL="342900" indent="-342900">
              <a:buFont typeface="Arial" panose="020B0604020202020204" pitchFamily="34" charset="0"/>
              <a:buChar char="•"/>
            </a:pPr>
            <a:r>
              <a:rPr lang="en-US" sz="2000" dirty="0">
                <a:latin typeface="Avenir Next LT Pro"/>
              </a:rPr>
              <a:t>If you have a large topic, write succinctly, words add up – think about the true relevance of your words to the overall project</a:t>
            </a:r>
          </a:p>
          <a:p>
            <a:pPr marL="342900" indent="-342900">
              <a:buFont typeface="Arial" panose="020B0604020202020204" pitchFamily="34" charset="0"/>
              <a:buChar char="•"/>
            </a:pPr>
            <a:r>
              <a:rPr lang="en-US" sz="2000" b="1" dirty="0">
                <a:latin typeface="Avenir Next LT Pro"/>
              </a:rPr>
              <a:t>Start early</a:t>
            </a:r>
            <a:r>
              <a:rPr lang="en-US" sz="2000" dirty="0">
                <a:latin typeface="Avenir Next LT Pro"/>
              </a:rPr>
              <a:t> – do not leave this to the last moment if you want to score well and really learn from the project</a:t>
            </a:r>
          </a:p>
          <a:p>
            <a:pPr marL="342900" indent="-342900">
              <a:buFont typeface="Arial" panose="020B0604020202020204" pitchFamily="34" charset="0"/>
              <a:buChar char="•"/>
            </a:pPr>
            <a:r>
              <a:rPr lang="en-US" sz="2000" dirty="0">
                <a:latin typeface="Avenir Next LT Pro"/>
              </a:rPr>
              <a:t>Start referencing early – EndNote is great as it stores all references and they can be inserted with an MS Word extension in your final project. All QMUL students have free access. Avoid referencing webpages and textbooks</a:t>
            </a:r>
          </a:p>
          <a:p>
            <a:endParaRPr lang="en-US" sz="2000">
              <a:latin typeface="Avenir Next LT Pro"/>
            </a:endParaRPr>
          </a:p>
          <a:p>
            <a:pPr marL="342900" indent="-342900">
              <a:buFont typeface="Arial" panose="020B0604020202020204" pitchFamily="34" charset="0"/>
              <a:buChar char="•"/>
            </a:pPr>
            <a:r>
              <a:rPr lang="en-US" sz="2000" dirty="0">
                <a:latin typeface="Avenir Next LT Pro"/>
              </a:rPr>
              <a:t>Engage regularly with your tutor – believe it or not, there are marks for this</a:t>
            </a:r>
          </a:p>
          <a:p>
            <a:endParaRPr lang="en-US" sz="2000">
              <a:latin typeface="Avenir Next LT Pro"/>
            </a:endParaRPr>
          </a:p>
          <a:p>
            <a:pPr marL="342900" indent="-342900">
              <a:buFont typeface="Arial" panose="020B0604020202020204" pitchFamily="34" charset="0"/>
              <a:buChar char="•"/>
            </a:pPr>
            <a:r>
              <a:rPr lang="en-US" sz="2000" dirty="0">
                <a:latin typeface="Avenir Next LT Pro"/>
              </a:rPr>
              <a:t>Read and refer to the SSC handbook – everything you need to know from deadlines to structuring the project and grading can be found in there</a:t>
            </a:r>
          </a:p>
          <a:p>
            <a:endParaRPr lang="en-US" sz="2000">
              <a:latin typeface="Avenir Next LT Pro"/>
            </a:endParaRPr>
          </a:p>
          <a:p>
            <a:pPr marL="342900" indent="-342900">
              <a:buFont typeface="Arial" panose="020B0604020202020204" pitchFamily="34" charset="0"/>
              <a:buChar char="•"/>
            </a:pPr>
            <a:r>
              <a:rPr lang="en-US" sz="2000" dirty="0">
                <a:latin typeface="Avenir Next LT Pro"/>
              </a:rPr>
              <a:t>Public health is a required section in all projects – do not skip this, you will lose marks. It does not take much effort; most is reading and statistics</a:t>
            </a:r>
          </a:p>
        </p:txBody>
      </p:sp>
    </p:spTree>
    <p:extLst>
      <p:ext uri="{BB962C8B-B14F-4D97-AF65-F5344CB8AC3E}">
        <p14:creationId xmlns:p14="http://schemas.microsoft.com/office/powerpoint/2010/main" val="399228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a:latin typeface="Avenir Next LT Pro"/>
              </a:rPr>
              <a:t>Exam Tips</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347787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latin typeface="Avenir Next LT Pro"/>
              </a:rPr>
              <a:t>Paper B and C may be split into different modules like your 3rd year exams (refer to the 2024-2025 Exams and Assessments Handbook)</a:t>
            </a:r>
          </a:p>
          <a:p>
            <a:pPr marL="800100" lvl="1" indent="-342900">
              <a:buFont typeface="Courier New" panose="020B0604020202020204" pitchFamily="34" charset="0"/>
              <a:buChar char="o"/>
            </a:pPr>
            <a:r>
              <a:rPr lang="en-US" sz="2000">
                <a:latin typeface="Avenir Next LT Pro"/>
              </a:rPr>
              <a:t>100 questions each</a:t>
            </a:r>
          </a:p>
          <a:p>
            <a:pPr marL="800100" lvl="1" indent="-342900">
              <a:buFont typeface="Courier New" panose="020B0604020202020204" pitchFamily="34" charset="0"/>
              <a:buChar char="o"/>
            </a:pPr>
            <a:r>
              <a:rPr lang="en-US" sz="2000">
                <a:latin typeface="Avenir Next LT Pro"/>
              </a:rPr>
              <a:t>120 minutes (excluding extra time candidates)</a:t>
            </a:r>
          </a:p>
          <a:p>
            <a:pPr marL="800100" lvl="1" indent="-342900">
              <a:buFont typeface="Courier New" panose="020B0604020202020204" pitchFamily="34" charset="0"/>
              <a:buChar char="o"/>
            </a:pPr>
            <a:endParaRPr lang="en-US" sz="2000">
              <a:latin typeface="Avenir Next LT Pro"/>
            </a:endParaRPr>
          </a:p>
          <a:p>
            <a:pPr marL="342900" indent="-342900">
              <a:buFont typeface="Arial" panose="020B0604020202020204" pitchFamily="34" charset="0"/>
              <a:buChar char="•"/>
            </a:pPr>
            <a:r>
              <a:rPr lang="en-US" sz="2000">
                <a:latin typeface="Avenir Next LT Pro"/>
              </a:rPr>
              <a:t>Paper D (OSCEs)</a:t>
            </a:r>
          </a:p>
          <a:p>
            <a:pPr marL="800100" lvl="1" indent="-342900">
              <a:buFont typeface="Courier New" panose="020B0604020202020204" pitchFamily="34" charset="0"/>
              <a:buChar char="o"/>
            </a:pPr>
            <a:r>
              <a:rPr lang="en-US" sz="2000">
                <a:latin typeface="Avenir Next LT Pro"/>
              </a:rPr>
              <a:t>12 stations across 3 days</a:t>
            </a:r>
          </a:p>
          <a:p>
            <a:pPr marL="800100" lvl="1" indent="-342900">
              <a:buFont typeface="Courier New" panose="020B0604020202020204" pitchFamily="34" charset="0"/>
              <a:buChar char="o"/>
            </a:pPr>
            <a:r>
              <a:rPr lang="en-US" sz="2000">
                <a:latin typeface="Avenir Next LT Pro"/>
              </a:rPr>
              <a:t>10 minutes per station (excluding extra time candidates)</a:t>
            </a:r>
          </a:p>
          <a:p>
            <a:pPr marL="1257300" lvl="2" indent="-342900">
              <a:buFont typeface="Wingdings"/>
              <a:buChar char="§"/>
            </a:pPr>
            <a:r>
              <a:rPr lang="en-US" sz="2000">
                <a:latin typeface="Avenir Next LT Pro"/>
              </a:rPr>
              <a:t>1 minute reading time included in the 10 minutes</a:t>
            </a:r>
          </a:p>
          <a:p>
            <a:pPr marL="1257300" lvl="2" indent="-342900">
              <a:buFont typeface="Wingdings"/>
              <a:buChar char="§"/>
            </a:pPr>
            <a:r>
              <a:rPr lang="en-US" sz="2000">
                <a:latin typeface="Avenir Next LT Pro"/>
              </a:rPr>
              <a:t>A 5-minute warning will be given</a:t>
            </a:r>
          </a:p>
          <a:p>
            <a:pPr marL="1257300" lvl="2" indent="-342900">
              <a:buFont typeface="Wingdings"/>
              <a:buChar char="§"/>
            </a:pPr>
            <a:r>
              <a:rPr lang="en-US" sz="2000">
                <a:latin typeface="Avenir Next LT Pro"/>
              </a:rPr>
              <a:t>Final minute warning will be given</a:t>
            </a:r>
          </a:p>
        </p:txBody>
      </p:sp>
    </p:spTree>
    <p:extLst>
      <p:ext uri="{BB962C8B-B14F-4D97-AF65-F5344CB8AC3E}">
        <p14:creationId xmlns:p14="http://schemas.microsoft.com/office/powerpoint/2010/main" val="412156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dirty="0">
                <a:latin typeface="Avenir Next LT Pro"/>
              </a:rPr>
              <a:t>Role of Year 4 in the MBBS Curriculum</a:t>
            </a:r>
            <a:endParaRPr lang="en-US" sz="3200" dirty="0">
              <a:latin typeface="Avenir Next LT Pro"/>
            </a:endParaRP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32453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KW" sz="2000" dirty="0">
                <a:latin typeface="Avenir Next LT Pro"/>
              </a:rPr>
              <a:t>Similar to Year 3, except the content is focused around the various medical and surgical </a:t>
            </a:r>
            <a:r>
              <a:rPr lang="en-KW" sz="2000">
                <a:latin typeface="Avenir Next LT Pro"/>
              </a:rPr>
              <a:t>specialties</a:t>
            </a:r>
            <a:r>
              <a:rPr lang="en-KW" sz="2000" dirty="0">
                <a:latin typeface="Avenir Next LT Pro"/>
              </a:rPr>
              <a:t> (organized as modules), including:</a:t>
            </a:r>
            <a:endParaRPr lang="en-US" sz="2000" dirty="0">
              <a:latin typeface="Avenir Next LT Pro"/>
            </a:endParaRPr>
          </a:p>
          <a:p>
            <a:pPr marL="342900" indent="-342900">
              <a:buFont typeface="Arial" panose="020B0604020202020204" pitchFamily="34" charset="0"/>
              <a:buChar char="•"/>
            </a:pPr>
            <a:endParaRPr lang="en-KW" sz="2000" dirty="0">
              <a:latin typeface="Avenir Next LT Pro"/>
            </a:endParaRPr>
          </a:p>
          <a:p>
            <a:pPr marL="800100" lvl="1" indent="-342900">
              <a:buFont typeface="Wingdings" pitchFamily="2" charset="2"/>
              <a:buChar char="§"/>
            </a:pPr>
            <a:r>
              <a:rPr lang="en-KW" sz="2000" dirty="0">
                <a:latin typeface="Avenir Next LT Pro"/>
              </a:rPr>
              <a:t>Brain and </a:t>
            </a:r>
            <a:r>
              <a:rPr lang="en-KW" sz="2000" err="1">
                <a:latin typeface="Avenir Next LT Pro"/>
              </a:rPr>
              <a:t>Behaviour</a:t>
            </a:r>
            <a:endParaRPr lang="en-KW" sz="2000">
              <a:latin typeface="Avenir Next LT Pro"/>
            </a:endParaRPr>
          </a:p>
          <a:p>
            <a:pPr marL="1257300" lvl="2" indent="-342900">
              <a:buFont typeface="Wingdings" pitchFamily="2" charset="2"/>
              <a:buChar char="Ø"/>
            </a:pPr>
            <a:r>
              <a:rPr lang="en-KW" sz="2000" dirty="0">
                <a:latin typeface="Avenir Next LT Pro"/>
              </a:rPr>
              <a:t>Neurology and Neurosurgery</a:t>
            </a:r>
          </a:p>
          <a:p>
            <a:pPr marL="1257300" lvl="2" indent="-342900">
              <a:buFont typeface="Wingdings" pitchFamily="2" charset="2"/>
              <a:buChar char="Ø"/>
            </a:pPr>
            <a:r>
              <a:rPr lang="en-KW" sz="2000" dirty="0">
                <a:latin typeface="Avenir Next LT Pro"/>
              </a:rPr>
              <a:t>Ophthalmology</a:t>
            </a:r>
          </a:p>
          <a:p>
            <a:pPr marL="1257300" lvl="2" indent="-342900">
              <a:buFont typeface="Wingdings" pitchFamily="2" charset="2"/>
              <a:buChar char="Ø"/>
            </a:pPr>
            <a:r>
              <a:rPr lang="en-KW" sz="2000" dirty="0">
                <a:latin typeface="Avenir Next LT Pro"/>
              </a:rPr>
              <a:t>Psychiatry</a:t>
            </a:r>
          </a:p>
          <a:p>
            <a:pPr marL="1257300" lvl="2" indent="-342900">
              <a:buFont typeface="Wingdings" pitchFamily="2" charset="2"/>
              <a:buChar char="Ø"/>
            </a:pPr>
            <a:r>
              <a:rPr lang="en-KW" sz="2000" dirty="0">
                <a:latin typeface="Avenir Next LT Pro"/>
              </a:rPr>
              <a:t>Ears, Nose and Throat (ENT)</a:t>
            </a:r>
          </a:p>
          <a:p>
            <a:pPr marL="800100" lvl="1" indent="-342900">
              <a:buFont typeface="Wingdings" pitchFamily="2" charset="2"/>
              <a:buChar char="§"/>
            </a:pPr>
            <a:r>
              <a:rPr lang="en-KW" sz="2000" dirty="0">
                <a:latin typeface="Avenir Next LT Pro"/>
              </a:rPr>
              <a:t>Chronic Conditions and Community Care</a:t>
            </a:r>
          </a:p>
          <a:p>
            <a:pPr marL="1257300" lvl="2" indent="-342900">
              <a:buFont typeface="Wingdings" pitchFamily="2" charset="2"/>
              <a:buChar char="Ø"/>
            </a:pPr>
            <a:r>
              <a:rPr lang="en-KW" sz="2000" dirty="0">
                <a:latin typeface="Avenir Next LT Pro"/>
              </a:rPr>
              <a:t>Dermatology</a:t>
            </a:r>
          </a:p>
          <a:p>
            <a:pPr marL="1257300" lvl="2" indent="-342900">
              <a:buFont typeface="Wingdings" pitchFamily="2" charset="2"/>
              <a:buChar char="Ø"/>
            </a:pPr>
            <a:r>
              <a:rPr lang="en-KW" sz="2000" dirty="0">
                <a:latin typeface="Avenir Next LT Pro"/>
              </a:rPr>
              <a:t>Geriatrics</a:t>
            </a:r>
          </a:p>
          <a:p>
            <a:pPr marL="1257300" lvl="2" indent="-342900">
              <a:buFont typeface="Wingdings" pitchFamily="2" charset="2"/>
              <a:buChar char="Ø"/>
            </a:pPr>
            <a:r>
              <a:rPr lang="en-KW" sz="2000" dirty="0">
                <a:latin typeface="Avenir Next LT Pro"/>
              </a:rPr>
              <a:t>Rheumatology</a:t>
            </a:r>
          </a:p>
          <a:p>
            <a:pPr marL="1257300" lvl="2" indent="-342900">
              <a:buFont typeface="Wingdings" pitchFamily="2" charset="2"/>
              <a:buChar char="Ø"/>
            </a:pPr>
            <a:r>
              <a:rPr lang="en-KW" sz="2000" dirty="0">
                <a:latin typeface="Avenir Next LT Pro"/>
              </a:rPr>
              <a:t>Orthopedics</a:t>
            </a:r>
          </a:p>
          <a:p>
            <a:pPr marL="1257300" lvl="2" indent="-342900">
              <a:buFont typeface="Wingdings" pitchFamily="2" charset="2"/>
              <a:buChar char="Ø"/>
            </a:pPr>
            <a:r>
              <a:rPr lang="en-KW" sz="2000" dirty="0">
                <a:latin typeface="Avenir Next LT Pro"/>
              </a:rPr>
              <a:t>Sexual Health</a:t>
            </a:r>
          </a:p>
          <a:p>
            <a:pPr marL="800100" lvl="1" indent="-342900">
              <a:buFont typeface="Wingdings" pitchFamily="2" charset="2"/>
              <a:buChar char="§"/>
            </a:pPr>
            <a:r>
              <a:rPr lang="en-KW" sz="2000" dirty="0">
                <a:latin typeface="Avenir Next LT Pro"/>
              </a:rPr>
              <a:t>Human Development</a:t>
            </a:r>
          </a:p>
          <a:p>
            <a:pPr marL="1257300" lvl="2" indent="-342900">
              <a:buFont typeface="Wingdings" pitchFamily="2" charset="2"/>
              <a:buChar char="Ø"/>
            </a:pPr>
            <a:r>
              <a:rPr lang="en-KW" sz="2000" dirty="0">
                <a:latin typeface="Avenir Next LT Pro"/>
              </a:rPr>
              <a:t>Obstetrics and </a:t>
            </a:r>
            <a:r>
              <a:rPr lang="en-KW" sz="2000" err="1">
                <a:latin typeface="Avenir Next LT Pro"/>
              </a:rPr>
              <a:t>Gynaecology</a:t>
            </a:r>
            <a:r>
              <a:rPr lang="en-KW" sz="2000" dirty="0">
                <a:latin typeface="Avenir Next LT Pro"/>
              </a:rPr>
              <a:t> (OBGYN)</a:t>
            </a:r>
          </a:p>
          <a:p>
            <a:pPr marL="1257300" lvl="2" indent="-342900">
              <a:buFont typeface="Wingdings" pitchFamily="2" charset="2"/>
              <a:buChar char="Ø"/>
            </a:pPr>
            <a:r>
              <a:rPr lang="en-KW" sz="2000" err="1">
                <a:latin typeface="Avenir Next LT Pro"/>
              </a:rPr>
              <a:t>Paediatrics</a:t>
            </a:r>
            <a:endParaRPr lang="en-KW" sz="2000">
              <a:latin typeface="Avenir Next LT Pro"/>
            </a:endParaRPr>
          </a:p>
        </p:txBody>
      </p:sp>
    </p:spTree>
    <p:extLst>
      <p:ext uri="{BB962C8B-B14F-4D97-AF65-F5344CB8AC3E}">
        <p14:creationId xmlns:p14="http://schemas.microsoft.com/office/powerpoint/2010/main" val="34017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a:latin typeface="Avenir Next LT Pro"/>
              </a:rPr>
              <a:t>Exam Tips – Paper B and C</a:t>
            </a:r>
            <a:endParaRPr lang="en-US" sz="3200" dirty="0">
              <a:latin typeface="Avenir Next LT Pro"/>
            </a:endParaRP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172988" cy="5016758"/>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venir Next LT Pro"/>
              </a:rPr>
              <a:t>Not many tips that you haven't already heard or know of</a:t>
            </a:r>
            <a:endParaRPr lang="en-US" dirty="0"/>
          </a:p>
          <a:p>
            <a:pPr marL="342900" indent="-342900">
              <a:buFont typeface="Arial" panose="020B0604020202020204" pitchFamily="34" charset="0"/>
              <a:buChar char="•"/>
            </a:pPr>
            <a:r>
              <a:rPr lang="en-US" sz="2000" dirty="0">
                <a:latin typeface="Avenir Next LT Pro"/>
              </a:rPr>
              <a:t>Question style similar to your 3rd year exams</a:t>
            </a:r>
          </a:p>
          <a:p>
            <a:pPr marL="342900" indent="-342900">
              <a:buFont typeface="Arial" panose="020B0604020202020204" pitchFamily="34" charset="0"/>
              <a:buChar char="•"/>
            </a:pPr>
            <a:r>
              <a:rPr lang="en-US" sz="2000" dirty="0">
                <a:latin typeface="Avenir Next LT Pro"/>
              </a:rPr>
              <a:t>Very ambiguous answers (almost always between 2 choices)</a:t>
            </a:r>
          </a:p>
          <a:p>
            <a:endParaRPr lang="en-US" sz="2000" dirty="0">
              <a:latin typeface="Avenir Next LT Pro"/>
            </a:endParaRPr>
          </a:p>
          <a:p>
            <a:pPr marL="342900" indent="-342900">
              <a:buFont typeface="Arial" panose="020B0604020202020204" pitchFamily="34" charset="0"/>
              <a:buChar char="•"/>
            </a:pPr>
            <a:r>
              <a:rPr lang="en-US" sz="2000" dirty="0">
                <a:latin typeface="Avenir Next LT Pro"/>
              </a:rPr>
              <a:t>Preparing for the exams</a:t>
            </a:r>
          </a:p>
          <a:p>
            <a:pPr marL="800100" lvl="1" indent="-342900">
              <a:buFont typeface="Courier New" panose="020B0604020202020204" pitchFamily="34" charset="0"/>
              <a:buChar char="o"/>
            </a:pPr>
            <a:r>
              <a:rPr lang="en-US" sz="2000" dirty="0">
                <a:latin typeface="Avenir Next LT Pro"/>
              </a:rPr>
              <a:t>The preparation for B and C is the same</a:t>
            </a:r>
          </a:p>
          <a:p>
            <a:pPr marL="800100" lvl="1" indent="-342900">
              <a:buFont typeface="Courier New" panose="020B0604020202020204" pitchFamily="34" charset="0"/>
              <a:buChar char="o"/>
            </a:pPr>
            <a:r>
              <a:rPr lang="en-US" sz="2000" dirty="0">
                <a:latin typeface="Avenir Next LT Pro"/>
              </a:rPr>
              <a:t>As mentioned earlier, there's a lot of content to cover, therefore, cramming is not going to work. Start early and pace yourself.</a:t>
            </a:r>
          </a:p>
          <a:p>
            <a:pPr marL="800100" lvl="1" indent="-342900">
              <a:buFont typeface="Courier New" panose="020B0604020202020204" pitchFamily="34" charset="0"/>
              <a:buChar char="o"/>
            </a:pPr>
            <a:r>
              <a:rPr lang="en-US" sz="2000" dirty="0">
                <a:latin typeface="Avenir Next LT Pro"/>
              </a:rPr>
              <a:t>Tackle the more difficult and high yield topics first before heading to the easier and lesser yield topics</a:t>
            </a:r>
          </a:p>
          <a:p>
            <a:pPr marL="800100" lvl="1" indent="-342900">
              <a:buFont typeface="Courier New" panose="020B0604020202020204" pitchFamily="34" charset="0"/>
              <a:buChar char="o"/>
            </a:pPr>
            <a:r>
              <a:rPr lang="en-US" sz="2000" dirty="0">
                <a:latin typeface="Avenir Next LT Pro"/>
              </a:rPr>
              <a:t>Group discussions and study sessions are useful</a:t>
            </a:r>
          </a:p>
          <a:p>
            <a:pPr marL="800100" lvl="1" indent="-342900">
              <a:buFont typeface="Courier New" panose="020B0604020202020204" pitchFamily="34" charset="0"/>
              <a:buChar char="o"/>
            </a:pPr>
            <a:r>
              <a:rPr lang="en-US" sz="2000" dirty="0">
                <a:latin typeface="Avenir Next LT Pro"/>
              </a:rPr>
              <a:t>Attend revision lectures, alternatively, view the review sessions on the London or Malta page of </a:t>
            </a:r>
            <a:r>
              <a:rPr lang="en-US" sz="2000" dirty="0" err="1">
                <a:latin typeface="Avenir Next LT Pro"/>
              </a:rPr>
              <a:t>QMplus</a:t>
            </a:r>
            <a:r>
              <a:rPr lang="en-US" sz="2000" dirty="0">
                <a:latin typeface="Avenir Next LT Pro"/>
              </a:rPr>
              <a:t> (depending on where they've been uploaded)</a:t>
            </a:r>
          </a:p>
          <a:p>
            <a:pPr marL="800100" lvl="1" indent="-342900">
              <a:buFont typeface="Courier New" panose="020B0604020202020204" pitchFamily="34" charset="0"/>
              <a:buChar char="o"/>
            </a:pPr>
            <a:r>
              <a:rPr lang="en-US" sz="2000" dirty="0">
                <a:latin typeface="Avenir Next LT Pro"/>
              </a:rPr>
              <a:t>Try not to overexert yourself a night before the exam, this time is meant for rest and maybe some light revision (to each their own though)</a:t>
            </a:r>
          </a:p>
          <a:p>
            <a:pPr marL="342900" indent="-342900">
              <a:buFont typeface="Arial" panose="020B0604020202020204" pitchFamily="34" charset="0"/>
              <a:buChar char="•"/>
            </a:pPr>
            <a:endParaRPr lang="en-US" sz="2000">
              <a:latin typeface="Avenir Next LT Pro"/>
            </a:endParaRPr>
          </a:p>
        </p:txBody>
      </p:sp>
    </p:spTree>
    <p:extLst>
      <p:ext uri="{BB962C8B-B14F-4D97-AF65-F5344CB8AC3E}">
        <p14:creationId xmlns:p14="http://schemas.microsoft.com/office/powerpoint/2010/main" val="190283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dirty="0">
                <a:latin typeface="Avenir Next LT Pro"/>
              </a:rPr>
              <a:t>Exam Tips – Paper B and C</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2862322"/>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venir Next LT Pro"/>
              </a:rPr>
              <a:t>During the exams</a:t>
            </a:r>
            <a:endParaRPr lang="en-US" dirty="0"/>
          </a:p>
          <a:p>
            <a:pPr marL="800100" lvl="1" indent="-342900">
              <a:buFont typeface="Courier New" panose="020B0604020202020204" pitchFamily="34" charset="0"/>
              <a:buChar char="o"/>
            </a:pPr>
            <a:r>
              <a:rPr lang="en-US" sz="2000" dirty="0">
                <a:latin typeface="Avenir Next LT Pro"/>
              </a:rPr>
              <a:t>Remember to stay calm, if you don't know an answer or are unsure of it, flag it and move on to the next, to save time</a:t>
            </a:r>
          </a:p>
          <a:p>
            <a:pPr marL="800100" lvl="1" indent="-342900">
              <a:buFont typeface="Courier New" panose="020B0604020202020204" pitchFamily="34" charset="0"/>
              <a:buChar char="o"/>
            </a:pPr>
            <a:r>
              <a:rPr lang="en-US" sz="2000" dirty="0">
                <a:latin typeface="Avenir Next LT Pro"/>
              </a:rPr>
              <a:t>Don't second guess yourself! </a:t>
            </a:r>
          </a:p>
          <a:p>
            <a:pPr marL="800100" lvl="1" indent="-342900">
              <a:buFont typeface="Courier New" panose="020B0604020202020204" pitchFamily="34" charset="0"/>
              <a:buChar char="o"/>
            </a:pPr>
            <a:r>
              <a:rPr lang="en-US" sz="2000" dirty="0">
                <a:latin typeface="Avenir Next LT Pro"/>
              </a:rPr>
              <a:t>Time management is key</a:t>
            </a:r>
          </a:p>
          <a:p>
            <a:pPr marL="800100" lvl="1" indent="-342900">
              <a:buFont typeface="Courier New" panose="020B0604020202020204" pitchFamily="34" charset="0"/>
              <a:buChar char="o"/>
            </a:pPr>
            <a:r>
              <a:rPr lang="en-US" sz="2000" dirty="0">
                <a:latin typeface="Avenir Next LT Pro"/>
              </a:rPr>
              <a:t>There is a lecture on </a:t>
            </a:r>
            <a:r>
              <a:rPr lang="en-US" sz="2000" dirty="0" err="1">
                <a:latin typeface="Avenir Next LT Pro"/>
              </a:rPr>
              <a:t>QMplus</a:t>
            </a:r>
            <a:r>
              <a:rPr lang="en-US" sz="2000" dirty="0">
                <a:latin typeface="Avenir Next LT Pro"/>
              </a:rPr>
              <a:t> on how to approach answering SBA's (under the Exams and Assessments section, if you can't find it, check the archive of the previous year i.e., 2023-2024)</a:t>
            </a:r>
          </a:p>
          <a:p>
            <a:pPr lvl="2"/>
            <a:endParaRPr lang="en-US" sz="2000">
              <a:latin typeface="Avenir Next LT Pro"/>
            </a:endParaRPr>
          </a:p>
        </p:txBody>
      </p:sp>
    </p:spTree>
    <p:extLst>
      <p:ext uri="{BB962C8B-B14F-4D97-AF65-F5344CB8AC3E}">
        <p14:creationId xmlns:p14="http://schemas.microsoft.com/office/powerpoint/2010/main" val="304866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dirty="0">
                <a:latin typeface="Avenir Next LT Pro"/>
              </a:rPr>
              <a:t>Exam Tips – </a:t>
            </a:r>
            <a:r>
              <a:rPr lang="en-KW" sz="3200">
                <a:latin typeface="Avenir Next LT Pro"/>
              </a:rPr>
              <a:t>Paper D (OSCEs)</a:t>
            </a:r>
            <a:endParaRPr lang="en-KW" sz="3200" dirty="0">
              <a:latin typeface="Avenir Next LT Pro"/>
            </a:endParaRP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239249"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Avenir Next LT Pro"/>
              </a:rPr>
              <a:t>More clinically oriented, approach the stations with the mindset of a junior doctor rather than a medical student</a:t>
            </a:r>
          </a:p>
          <a:p>
            <a:pPr marL="342900" indent="-342900">
              <a:buFont typeface="Arial" panose="020B0604020202020204" pitchFamily="34" charset="0"/>
              <a:buChar char="•"/>
            </a:pPr>
            <a:r>
              <a:rPr lang="en-US" sz="2000" dirty="0">
                <a:latin typeface="Avenir Next LT Pro"/>
              </a:rPr>
              <a:t>Differentials, Diagnosis +/- Management; the station scenarios will dictate which of these you have to do</a:t>
            </a:r>
          </a:p>
          <a:p>
            <a:endParaRPr lang="en-US" sz="2000" dirty="0">
              <a:latin typeface="Avenir Next LT Pro"/>
            </a:endParaRPr>
          </a:p>
          <a:p>
            <a:pPr marL="342900" indent="-342900">
              <a:buFont typeface="Arial" panose="020B0604020202020204" pitchFamily="34" charset="0"/>
              <a:buChar char="•"/>
            </a:pPr>
            <a:r>
              <a:rPr lang="en-US" sz="2000" dirty="0">
                <a:latin typeface="Avenir Next LT Pro"/>
              </a:rPr>
              <a:t>Preparing for the OSCEs</a:t>
            </a:r>
          </a:p>
          <a:p>
            <a:pPr marL="800100" lvl="1" indent="-342900">
              <a:buFont typeface="Courier New" panose="020B0604020202020204" pitchFamily="34" charset="0"/>
              <a:buChar char="o"/>
            </a:pPr>
            <a:r>
              <a:rPr lang="en-US" sz="2000" dirty="0">
                <a:latin typeface="Avenir Next LT Pro"/>
              </a:rPr>
              <a:t>Practice throughout the year (By far the most important tip)</a:t>
            </a:r>
          </a:p>
          <a:p>
            <a:pPr marL="1257300" lvl="2" indent="-342900">
              <a:buFont typeface="Wingdings,Sans-Serif" panose="020B0604020202020204" pitchFamily="34" charset="0"/>
              <a:buChar char="§"/>
            </a:pPr>
            <a:r>
              <a:rPr lang="en-US" sz="2000" dirty="0">
                <a:latin typeface="Avenir Next LT Pro"/>
              </a:rPr>
              <a:t>You won't have enough time to cram OSCE practice during or just prior to exam season</a:t>
            </a:r>
          </a:p>
          <a:p>
            <a:pPr marL="1257300" lvl="2" indent="-342900">
              <a:buFont typeface="Wingdings,Sans-Serif" panose="020B0604020202020204" pitchFamily="34" charset="0"/>
              <a:buChar char="§"/>
            </a:pPr>
            <a:r>
              <a:rPr lang="en-US" sz="2000" dirty="0">
                <a:latin typeface="Avenir Next LT Pro"/>
              </a:rPr>
              <a:t>This includes practicing with friends or colleagues as well as practicing on the wards</a:t>
            </a:r>
          </a:p>
          <a:p>
            <a:pPr marL="800100" lvl="1" indent="-342900">
              <a:buFont typeface="Courier New" panose="020B0604020202020204" pitchFamily="34" charset="0"/>
              <a:buChar char="o"/>
            </a:pPr>
            <a:r>
              <a:rPr lang="en-US" sz="2000" dirty="0">
                <a:latin typeface="Avenir Next LT Pro"/>
              </a:rPr>
              <a:t>There will be many communication skills-based stations, so focus on practicing them</a:t>
            </a:r>
          </a:p>
          <a:p>
            <a:pPr marL="1257300" lvl="2" indent="-342900">
              <a:buFont typeface="Wingdings,Sans-Serif" panose="020B0604020202020204" pitchFamily="34" charset="0"/>
              <a:buChar char="§"/>
            </a:pPr>
            <a:r>
              <a:rPr lang="en-US" sz="2000" dirty="0">
                <a:latin typeface="Avenir Next LT Pro"/>
              </a:rPr>
              <a:t>Structure your history-taking, counseling and other comm skills stations</a:t>
            </a:r>
            <a:endParaRPr lang="en-US" dirty="0">
              <a:latin typeface="Avenir Next LT Pro"/>
            </a:endParaRPr>
          </a:p>
          <a:p>
            <a:pPr marL="800100" lvl="1" indent="-342900">
              <a:buFont typeface="Courier New" panose="020B0604020202020204" pitchFamily="34" charset="0"/>
              <a:buChar char="o"/>
            </a:pPr>
            <a:r>
              <a:rPr lang="en-US" sz="2000" dirty="0">
                <a:latin typeface="Avenir Next LT Pro"/>
              </a:rPr>
              <a:t>Practice all your examinations (yes, including the examinations pertaining to 3rd year modules)</a:t>
            </a:r>
          </a:p>
          <a:p>
            <a:pPr marL="800100" lvl="1" indent="-342900">
              <a:buFont typeface="Courier New" panose="020B0604020202020204" pitchFamily="34" charset="0"/>
              <a:buChar char="o"/>
            </a:pPr>
            <a:r>
              <a:rPr lang="en-US" sz="2000" dirty="0">
                <a:latin typeface="Avenir Next LT Pro"/>
              </a:rPr>
              <a:t>Also practice your procedural skills</a:t>
            </a:r>
          </a:p>
          <a:p>
            <a:pPr marL="800100" lvl="1" indent="-342900">
              <a:buFont typeface="Courier New" panose="020B0604020202020204" pitchFamily="34" charset="0"/>
              <a:buChar char="o"/>
            </a:pPr>
            <a:r>
              <a:rPr lang="en-US" sz="2000" dirty="0">
                <a:latin typeface="Avenir Next LT Pro"/>
              </a:rPr>
              <a:t>Resources to use: Geeky medics, versus arthritis (for joint exams), </a:t>
            </a:r>
            <a:r>
              <a:rPr lang="en-US" sz="2000" dirty="0" err="1">
                <a:latin typeface="Avenir Next LT Pro"/>
              </a:rPr>
              <a:t>QuesMed</a:t>
            </a:r>
            <a:r>
              <a:rPr lang="en-US" sz="2000" dirty="0">
                <a:latin typeface="Avenir Next LT Pro"/>
              </a:rPr>
              <a:t> OSCE section, </a:t>
            </a:r>
            <a:r>
              <a:rPr lang="en-US" sz="2000" dirty="0" err="1">
                <a:latin typeface="Avenir Next LT Pro"/>
              </a:rPr>
              <a:t>OSCEstop</a:t>
            </a:r>
            <a:r>
              <a:rPr lang="en-US" sz="2000" dirty="0">
                <a:latin typeface="Avenir Next LT Pro"/>
              </a:rPr>
              <a:t> The OSCE Revision Guide and OSCE cases with Mark Schemes (pictures on the next slide)</a:t>
            </a:r>
          </a:p>
        </p:txBody>
      </p:sp>
    </p:spTree>
    <p:extLst>
      <p:ext uri="{BB962C8B-B14F-4D97-AF65-F5344CB8AC3E}">
        <p14:creationId xmlns:p14="http://schemas.microsoft.com/office/powerpoint/2010/main" val="87479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OSCE Cases with Mark Schemes by Susan C. Shelmerdine, Paperback ...">
            <a:extLst>
              <a:ext uri="{FF2B5EF4-FFF2-40B4-BE49-F238E27FC236}">
                <a16:creationId xmlns:a16="http://schemas.microsoft.com/office/drawing/2014/main" id="{0FC147ED-DE22-782A-9FB4-F6442B43C5DA}"/>
              </a:ext>
            </a:extLst>
          </p:cNvPr>
          <p:cNvPicPr>
            <a:picLocks noChangeAspect="1"/>
          </p:cNvPicPr>
          <p:nvPr/>
        </p:nvPicPr>
        <p:blipFill>
          <a:blip r:embed="rId2"/>
          <a:stretch>
            <a:fillRect/>
          </a:stretch>
        </p:blipFill>
        <p:spPr>
          <a:xfrm>
            <a:off x="1457812" y="643467"/>
            <a:ext cx="3669601" cy="5560023"/>
          </a:xfrm>
          <a:prstGeom prst="rect">
            <a:avLst/>
          </a:prstGeom>
        </p:spPr>
      </p:pic>
      <p:pic>
        <p:nvPicPr>
          <p:cNvPr id="4" name="Picture 3" descr="The OSCE Revision Guide for Medical Students - Mansbridge, Christopher ...">
            <a:extLst>
              <a:ext uri="{FF2B5EF4-FFF2-40B4-BE49-F238E27FC236}">
                <a16:creationId xmlns:a16="http://schemas.microsoft.com/office/drawing/2014/main" id="{B69F491D-9518-18FD-E761-71AC00FFBECE}"/>
              </a:ext>
            </a:extLst>
          </p:cNvPr>
          <p:cNvPicPr>
            <a:picLocks noChangeAspect="1"/>
          </p:cNvPicPr>
          <p:nvPr/>
        </p:nvPicPr>
        <p:blipFill>
          <a:blip r:embed="rId3"/>
          <a:stretch>
            <a:fillRect/>
          </a:stretch>
        </p:blipFill>
        <p:spPr>
          <a:xfrm>
            <a:off x="6959789" y="643467"/>
            <a:ext cx="3885818" cy="5571066"/>
          </a:xfrm>
          <a:prstGeom prst="rect">
            <a:avLst/>
          </a:prstGeom>
        </p:spPr>
      </p:pic>
    </p:spTree>
    <p:extLst>
      <p:ext uri="{BB962C8B-B14F-4D97-AF65-F5344CB8AC3E}">
        <p14:creationId xmlns:p14="http://schemas.microsoft.com/office/powerpoint/2010/main" val="381832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a:latin typeface="Avenir Next LT Pro"/>
              </a:rPr>
              <a:t>Exam Tips – Paper D (OSCEs)</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324535"/>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venir Next LT Pro"/>
              </a:rPr>
              <a:t>During the OSCEs</a:t>
            </a:r>
            <a:endParaRPr lang="en-US" dirty="0"/>
          </a:p>
          <a:p>
            <a:pPr marL="800100" lvl="1" indent="-342900">
              <a:buFont typeface="Courier New" panose="020B0604020202020204" pitchFamily="34" charset="0"/>
              <a:buChar char="o"/>
            </a:pPr>
            <a:r>
              <a:rPr lang="en-US" sz="2000" dirty="0">
                <a:latin typeface="Avenir Next LT Pro"/>
              </a:rPr>
              <a:t>Remain calm, take a deep breath and use the one minute of reading time to note down all the relevant information pertaining to the station</a:t>
            </a:r>
          </a:p>
          <a:p>
            <a:pPr marL="800100" lvl="1" indent="-342900">
              <a:buFont typeface="Courier New" panose="020B0604020202020204" pitchFamily="34" charset="0"/>
              <a:buChar char="o"/>
            </a:pPr>
            <a:r>
              <a:rPr lang="en-US" sz="2000" dirty="0">
                <a:latin typeface="Avenir Next LT Pro"/>
              </a:rPr>
              <a:t>Remember WINDEC and ICE</a:t>
            </a:r>
          </a:p>
          <a:p>
            <a:pPr marL="800100" lvl="1" indent="-342900">
              <a:buFont typeface="Courier New" panose="020B0604020202020204" pitchFamily="34" charset="0"/>
              <a:buChar char="o"/>
            </a:pPr>
            <a:r>
              <a:rPr lang="en-US" sz="2000" dirty="0">
                <a:latin typeface="Avenir Next LT Pro"/>
              </a:rPr>
              <a:t>Time management</a:t>
            </a:r>
          </a:p>
          <a:p>
            <a:pPr marL="1257300" lvl="2" indent="-342900">
              <a:buFont typeface="Wingdings,Sans-Serif" panose="020B0604020202020204" pitchFamily="34" charset="0"/>
              <a:buChar char="§"/>
            </a:pPr>
            <a:r>
              <a:rPr lang="en-US" sz="2000" dirty="0">
                <a:latin typeface="Avenir Next LT Pro"/>
              </a:rPr>
              <a:t>Focus on what the scenario/station asks you to do</a:t>
            </a:r>
          </a:p>
          <a:p>
            <a:pPr marL="1257300" lvl="2" indent="-342900">
              <a:buFont typeface="Wingdings,Sans-Serif" panose="020B0604020202020204" pitchFamily="34" charset="0"/>
              <a:buChar char="§"/>
            </a:pPr>
            <a:r>
              <a:rPr lang="en-US" sz="2000" dirty="0">
                <a:latin typeface="Avenir Next LT Pro"/>
              </a:rPr>
              <a:t>Cover all the red flags early on during the OSCE station (for example: ruling out red flag signs in a </a:t>
            </a:r>
            <a:r>
              <a:rPr lang="en-US" sz="2000" err="1">
                <a:latin typeface="Avenir Next LT Pro"/>
              </a:rPr>
              <a:t>paediatric</a:t>
            </a:r>
            <a:r>
              <a:rPr lang="en-US" sz="2000" dirty="0">
                <a:latin typeface="Avenir Next LT Pro"/>
              </a:rPr>
              <a:t> history)</a:t>
            </a:r>
          </a:p>
          <a:p>
            <a:pPr marL="1257300" lvl="2" indent="-342900">
              <a:buFont typeface="Wingdings,Sans-Serif" panose="020B0604020202020204" pitchFamily="34" charset="0"/>
              <a:buChar char="§"/>
            </a:pPr>
            <a:r>
              <a:rPr lang="en-US" sz="2000" dirty="0">
                <a:latin typeface="Avenir Next LT Pro"/>
              </a:rPr>
              <a:t>Think laterally, not very straight forward stations</a:t>
            </a:r>
          </a:p>
          <a:p>
            <a:pPr marL="1257300" lvl="2" indent="-342900">
              <a:buFont typeface="Wingdings,Sans-Serif" panose="020B0604020202020204" pitchFamily="34" charset="0"/>
              <a:buChar char="§"/>
            </a:pPr>
            <a:r>
              <a:rPr lang="en-US" sz="2000" dirty="0">
                <a:latin typeface="Avenir Next LT Pro"/>
              </a:rPr>
              <a:t>For certain history taking stations/counselling stations there is a lot of information being received/given to the simulated patient, so time yourself well</a:t>
            </a:r>
          </a:p>
          <a:p>
            <a:pPr marL="800100" lvl="1" indent="-342900">
              <a:buFont typeface="Courier New" panose="020B0604020202020204" pitchFamily="34" charset="0"/>
              <a:buChar char="o"/>
            </a:pPr>
            <a:r>
              <a:rPr lang="en-US" sz="2000" dirty="0">
                <a:latin typeface="Avenir Next LT Pro"/>
              </a:rPr>
              <a:t>Look for the BNF tablet if you're needed to prescribe (usually on the table)</a:t>
            </a:r>
          </a:p>
          <a:p>
            <a:pPr marL="800100" lvl="1" indent="-342900">
              <a:buFont typeface="Courier New" panose="020B0604020202020204" pitchFamily="34" charset="0"/>
              <a:buChar char="o"/>
            </a:pPr>
            <a:r>
              <a:rPr lang="en-US" sz="2000" dirty="0">
                <a:latin typeface="Avenir Next LT Pro"/>
              </a:rPr>
              <a:t>Refer back to the instructions in the room if you get stuck (usually on the table)</a:t>
            </a:r>
          </a:p>
          <a:p>
            <a:pPr marL="800100" lvl="1" indent="-342900">
              <a:buFont typeface="Courier New" panose="020B0604020202020204" pitchFamily="34" charset="0"/>
              <a:buChar char="o"/>
            </a:pPr>
            <a:endParaRPr lang="en-US" sz="2000" dirty="0">
              <a:latin typeface="Avenir Next LT Pro"/>
            </a:endParaRPr>
          </a:p>
          <a:p>
            <a:pPr marL="800100" lvl="1" indent="-342900">
              <a:buFont typeface="Courier New" panose="020B0604020202020204" pitchFamily="34" charset="0"/>
              <a:buChar char="o"/>
            </a:pPr>
            <a:endParaRPr lang="en-US" sz="2000" dirty="0">
              <a:latin typeface="Avenir Next LT Pro"/>
            </a:endParaRPr>
          </a:p>
          <a:p>
            <a:pPr marL="342900" indent="-342900">
              <a:buFont typeface="Arial" panose="020B0604020202020204" pitchFamily="34" charset="0"/>
              <a:buChar char="•"/>
            </a:pPr>
            <a:r>
              <a:rPr lang="en-US" sz="2000" dirty="0">
                <a:latin typeface="Avenir Next LT Pro"/>
              </a:rPr>
              <a:t>If you have any questions regarding exam tips, don't hesitate to ask your colleagues from the year(s) above</a:t>
            </a:r>
          </a:p>
        </p:txBody>
      </p:sp>
    </p:spTree>
    <p:extLst>
      <p:ext uri="{BB962C8B-B14F-4D97-AF65-F5344CB8AC3E}">
        <p14:creationId xmlns:p14="http://schemas.microsoft.com/office/powerpoint/2010/main" val="396483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a:latin typeface="Avenir Next LT Pro"/>
              </a:rPr>
              <a:t>SCRIPT and Mock PSA</a:t>
            </a:r>
            <a:endParaRPr lang="en-US"/>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3733651"/>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000" dirty="0">
                <a:latin typeface="Avenir Next LT Pro"/>
              </a:rPr>
              <a:t>SCRIPT</a:t>
            </a:r>
            <a:endParaRPr lang="en-US"/>
          </a:p>
          <a:p>
            <a:pPr marL="800100" lvl="1" indent="-342900">
              <a:lnSpc>
                <a:spcPct val="150000"/>
              </a:lnSpc>
              <a:buFont typeface="Courier New" panose="020B0604020202020204" pitchFamily="34" charset="0"/>
              <a:buChar char="o"/>
            </a:pPr>
            <a:r>
              <a:rPr lang="en-US" sz="2000" dirty="0">
                <a:latin typeface="Avenir Next LT Pro"/>
              </a:rPr>
              <a:t>Try finishing the SCRIPT modules as early as possible</a:t>
            </a:r>
            <a:endParaRPr lang="en-US"/>
          </a:p>
          <a:p>
            <a:pPr marL="800100" lvl="1" indent="-342900">
              <a:lnSpc>
                <a:spcPct val="150000"/>
              </a:lnSpc>
              <a:buFont typeface="Courier New" panose="020B0604020202020204" pitchFamily="34" charset="0"/>
              <a:buChar char="o"/>
            </a:pPr>
            <a:r>
              <a:rPr lang="en-US" sz="2000" dirty="0">
                <a:latin typeface="Avenir Next LT Pro"/>
              </a:rPr>
              <a:t>Helps consolidate knowledge relating to clinical pharmacology</a:t>
            </a:r>
          </a:p>
          <a:p>
            <a:pPr marL="800100" lvl="1" indent="-342900">
              <a:lnSpc>
                <a:spcPct val="150000"/>
              </a:lnSpc>
              <a:buFont typeface="Courier New" panose="020B0604020202020204" pitchFamily="34" charset="0"/>
              <a:buChar char="o"/>
            </a:pPr>
            <a:r>
              <a:rPr lang="en-US" sz="2000" dirty="0">
                <a:latin typeface="Avenir Next LT Pro"/>
              </a:rPr>
              <a:t>Provides useful information about navigating the BNF </a:t>
            </a:r>
          </a:p>
          <a:p>
            <a:pPr marL="342900" indent="-342900">
              <a:lnSpc>
                <a:spcPct val="150000"/>
              </a:lnSpc>
              <a:buFont typeface="Arial" panose="020B0604020202020204" pitchFamily="34" charset="0"/>
              <a:buChar char="•"/>
            </a:pPr>
            <a:endParaRPr lang="en-US" sz="2000" dirty="0">
              <a:latin typeface="Avenir Next LT Pro"/>
            </a:endParaRPr>
          </a:p>
          <a:p>
            <a:pPr marL="342900" indent="-342900">
              <a:lnSpc>
                <a:spcPct val="150000"/>
              </a:lnSpc>
              <a:buFont typeface="Arial" panose="020B0604020202020204" pitchFamily="34" charset="0"/>
              <a:buChar char="•"/>
            </a:pPr>
            <a:r>
              <a:rPr lang="en-US" sz="2000" dirty="0">
                <a:latin typeface="Avenir Next LT Pro"/>
              </a:rPr>
              <a:t>Mock PSA</a:t>
            </a:r>
          </a:p>
          <a:p>
            <a:pPr marL="800100" lvl="1" indent="-342900">
              <a:lnSpc>
                <a:spcPct val="150000"/>
              </a:lnSpc>
              <a:buFont typeface="Courier New" panose="020B0604020202020204" pitchFamily="34" charset="0"/>
              <a:buChar char="o"/>
            </a:pPr>
            <a:r>
              <a:rPr lang="en-US" sz="2000" dirty="0">
                <a:latin typeface="Avenir Next LT Pro"/>
              </a:rPr>
              <a:t>Good practice for the PSA</a:t>
            </a:r>
          </a:p>
          <a:p>
            <a:pPr marL="800100" lvl="1" indent="-342900">
              <a:lnSpc>
                <a:spcPct val="150000"/>
              </a:lnSpc>
              <a:buFont typeface="Courier New" panose="020B0604020202020204" pitchFamily="34" charset="0"/>
              <a:buChar char="o"/>
            </a:pPr>
            <a:r>
              <a:rPr lang="en-US" sz="2000" dirty="0">
                <a:latin typeface="Avenir Next LT Pro"/>
              </a:rPr>
              <a:t>Opportunity to practice navigating the BNF, either directly or via </a:t>
            </a:r>
            <a:r>
              <a:rPr lang="en-US" sz="2000" dirty="0" err="1">
                <a:latin typeface="Avenir Next LT Pro"/>
              </a:rPr>
              <a:t>MedicinesComplete</a:t>
            </a:r>
            <a:endParaRPr lang="en-US" sz="2000" dirty="0">
              <a:latin typeface="Avenir Next LT Pro"/>
            </a:endParaRPr>
          </a:p>
        </p:txBody>
      </p:sp>
    </p:spTree>
    <p:extLst>
      <p:ext uri="{BB962C8B-B14F-4D97-AF65-F5344CB8AC3E}">
        <p14:creationId xmlns:p14="http://schemas.microsoft.com/office/powerpoint/2010/main" val="143321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Lifestyle</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118645"/>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US" sz="2000" dirty="0">
                <a:latin typeface="Avenir Next LT Pro"/>
              </a:rPr>
              <a:t>Year 4 is a relatively stressful year and can be challenging, both physically and mentally, with burnout being a common problem, so:</a:t>
            </a:r>
            <a:endParaRPr lang="en-US" dirty="0"/>
          </a:p>
          <a:p>
            <a:pPr marL="800100" lvl="1" indent="-342900">
              <a:lnSpc>
                <a:spcPct val="150000"/>
              </a:lnSpc>
              <a:buFont typeface="Courier New" panose="020B0604020202020204" pitchFamily="34" charset="0"/>
              <a:buChar char="o"/>
            </a:pPr>
            <a:r>
              <a:rPr lang="en-US" sz="2000" dirty="0">
                <a:latin typeface="Avenir Next LT Pro"/>
              </a:rPr>
              <a:t>Prioritize your health and well-being, make sure you're taking enough breaks and getting enough rest</a:t>
            </a:r>
          </a:p>
          <a:p>
            <a:pPr marL="800100" lvl="1" indent="-342900">
              <a:lnSpc>
                <a:spcPct val="150000"/>
              </a:lnSpc>
              <a:buFont typeface="Courier New" panose="020B0604020202020204" pitchFamily="34" charset="0"/>
              <a:buChar char="o"/>
            </a:pPr>
            <a:r>
              <a:rPr lang="en-US" sz="2000" dirty="0">
                <a:latin typeface="Avenir Next LT Pro"/>
              </a:rPr>
              <a:t>Eat well (a fairly simple yet important piece of advice)</a:t>
            </a:r>
          </a:p>
          <a:p>
            <a:pPr marL="800100" lvl="1" indent="-342900">
              <a:lnSpc>
                <a:spcPct val="150000"/>
              </a:lnSpc>
              <a:buFont typeface="Courier New" panose="020B0604020202020204" pitchFamily="34" charset="0"/>
              <a:buChar char="o"/>
            </a:pPr>
            <a:r>
              <a:rPr lang="en-US" sz="2000" dirty="0">
                <a:latin typeface="Avenir Next LT Pro"/>
              </a:rPr>
              <a:t>Reach out to your colleagues, friends, and/or family</a:t>
            </a:r>
          </a:p>
          <a:p>
            <a:pPr marL="800100" lvl="1" indent="-342900">
              <a:lnSpc>
                <a:spcPct val="150000"/>
              </a:lnSpc>
              <a:buFont typeface="Courier New" panose="020B0604020202020204" pitchFamily="34" charset="0"/>
              <a:buChar char="o"/>
            </a:pPr>
            <a:r>
              <a:rPr lang="en-US" sz="2000" dirty="0">
                <a:latin typeface="Avenir Next LT Pro"/>
              </a:rPr>
              <a:t>SAPS</a:t>
            </a:r>
          </a:p>
          <a:p>
            <a:pPr marL="342900" indent="-342900">
              <a:lnSpc>
                <a:spcPct val="150000"/>
              </a:lnSpc>
              <a:buFont typeface="Arial" panose="020B0604020202020204" pitchFamily="34" charset="0"/>
              <a:buChar char="•"/>
            </a:pPr>
            <a:r>
              <a:rPr lang="en-US" sz="2000" dirty="0">
                <a:latin typeface="Avenir Next LT Pro"/>
              </a:rPr>
              <a:t>Stick to studying techniques that you're used to and work for you</a:t>
            </a:r>
          </a:p>
          <a:p>
            <a:pPr marL="342900" indent="-342900">
              <a:lnSpc>
                <a:spcPct val="150000"/>
              </a:lnSpc>
              <a:buFont typeface="Arial" panose="020B0604020202020204" pitchFamily="34" charset="0"/>
              <a:buChar char="•"/>
            </a:pPr>
            <a:r>
              <a:rPr lang="en-US" sz="2000" dirty="0">
                <a:latin typeface="Avenir Next LT Pro"/>
              </a:rPr>
              <a:t>Last but not least, 4th year is the last full year (with 5th year being only 6-7 months and a hectic schedule), so make the most of it, enjoy the year, and make memories with your friends</a:t>
            </a:r>
          </a:p>
          <a:p>
            <a:pPr marL="342900" indent="-342900">
              <a:lnSpc>
                <a:spcPct val="150000"/>
              </a:lnSpc>
              <a:buFont typeface="Arial" panose="020B0604020202020204" pitchFamily="34" charset="0"/>
              <a:buChar char="•"/>
            </a:pPr>
            <a:r>
              <a:rPr lang="en-US" sz="2000" dirty="0">
                <a:latin typeface="Avenir Next LT Pro"/>
              </a:rPr>
              <a:t>There are a lot of exciting things to encounter this year!</a:t>
            </a:r>
          </a:p>
        </p:txBody>
      </p:sp>
    </p:spTree>
    <p:extLst>
      <p:ext uri="{BB962C8B-B14F-4D97-AF65-F5344CB8AC3E}">
        <p14:creationId xmlns:p14="http://schemas.microsoft.com/office/powerpoint/2010/main" val="3960049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1F50-A4CC-C963-4E32-7CD754FA50EC}"/>
              </a:ext>
            </a:extLst>
          </p:cNvPr>
          <p:cNvSpPr>
            <a:spLocks noGrp="1"/>
          </p:cNvSpPr>
          <p:nvPr>
            <p:ph type="title"/>
          </p:nvPr>
        </p:nvSpPr>
        <p:spPr>
          <a:xfrm>
            <a:off x="838200" y="2518603"/>
            <a:ext cx="10515600" cy="1325563"/>
          </a:xfrm>
        </p:spPr>
        <p:txBody>
          <a:bodyPr/>
          <a:lstStyle/>
          <a:p>
            <a:pPr algn="ctr"/>
            <a:r>
              <a:rPr lang="en-US" dirty="0"/>
              <a:t>Any Questions?</a:t>
            </a:r>
            <a:endParaRPr lang="en-US"/>
          </a:p>
        </p:txBody>
      </p:sp>
    </p:spTree>
    <p:extLst>
      <p:ext uri="{BB962C8B-B14F-4D97-AF65-F5344CB8AC3E}">
        <p14:creationId xmlns:p14="http://schemas.microsoft.com/office/powerpoint/2010/main" val="165247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64C4-1C9D-ED71-5F3C-884C825DBB5C}"/>
              </a:ext>
            </a:extLst>
          </p:cNvPr>
          <p:cNvSpPr>
            <a:spLocks noGrp="1"/>
          </p:cNvSpPr>
          <p:nvPr>
            <p:ph type="title"/>
          </p:nvPr>
        </p:nvSpPr>
        <p:spPr>
          <a:xfrm>
            <a:off x="1043057" y="2839073"/>
            <a:ext cx="10094770" cy="1180574"/>
          </a:xfrm>
        </p:spPr>
        <p:txBody>
          <a:bodyPr/>
          <a:lstStyle/>
          <a:p>
            <a:pPr algn="ctr"/>
            <a:r>
              <a:rPr lang="en-US"/>
              <a:t>Thank you and all the best</a:t>
            </a:r>
            <a:r>
              <a:rPr lang="en-US" dirty="0"/>
              <a:t>!</a:t>
            </a:r>
            <a:endParaRPr lang="en-US"/>
          </a:p>
        </p:txBody>
      </p:sp>
    </p:spTree>
    <p:extLst>
      <p:ext uri="{BB962C8B-B14F-4D97-AF65-F5344CB8AC3E}">
        <p14:creationId xmlns:p14="http://schemas.microsoft.com/office/powerpoint/2010/main" val="304758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dirty="0">
                <a:latin typeface="Avenir Next LT Pro"/>
              </a:rPr>
              <a:t>Role of Year 4 in the MBBS Curriculum</a:t>
            </a:r>
            <a:endParaRPr lang="en-US" sz="3200" dirty="0">
              <a:latin typeface="Avenir Next LT Pro"/>
            </a:endParaRP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195075" cy="594008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KW" sz="2000" dirty="0">
                <a:latin typeface="Avenir Next LT Pro"/>
              </a:rPr>
              <a:t>Various </a:t>
            </a:r>
            <a:r>
              <a:rPr lang="en-KW" sz="2000">
                <a:latin typeface="Avenir Next LT Pro"/>
              </a:rPr>
              <a:t>specialties</a:t>
            </a:r>
            <a:r>
              <a:rPr lang="en-KW" sz="2000" dirty="0">
                <a:latin typeface="Avenir Next LT Pro"/>
              </a:rPr>
              <a:t> have a difference in weighting</a:t>
            </a:r>
            <a:endParaRPr lang="en-US" sz="2000" dirty="0">
              <a:latin typeface="Avenir Next LT Pro"/>
            </a:endParaRPr>
          </a:p>
          <a:p>
            <a:pPr marL="342900" indent="-342900">
              <a:buFont typeface="Arial" panose="020B0604020202020204" pitchFamily="34" charset="0"/>
              <a:buChar char="•"/>
            </a:pPr>
            <a:r>
              <a:rPr lang="en-KW" sz="2000" b="1" dirty="0">
                <a:latin typeface="Avenir Next LT Pro"/>
              </a:rPr>
              <a:t>Generally speaking</a:t>
            </a:r>
            <a:r>
              <a:rPr lang="en-KW" sz="2000" dirty="0">
                <a:latin typeface="Avenir Next LT Pro"/>
              </a:rPr>
              <a:t>, weighting correlates with the length of time per placement:</a:t>
            </a:r>
          </a:p>
          <a:p>
            <a:endParaRPr lang="en-KW" sz="2000" dirty="0">
              <a:latin typeface="Avenir Next LT Pro"/>
            </a:endParaRPr>
          </a:p>
          <a:p>
            <a:pPr marL="800100" lvl="1" indent="-342900">
              <a:buFont typeface="Wingdings" pitchFamily="2" charset="2"/>
              <a:buChar char="§"/>
            </a:pPr>
            <a:r>
              <a:rPr lang="en-KW" sz="2000" dirty="0">
                <a:latin typeface="Avenir Next LT Pro"/>
              </a:rPr>
              <a:t>Human Development (OBGYN + </a:t>
            </a:r>
            <a:r>
              <a:rPr lang="en-KW" sz="2000" err="1">
                <a:latin typeface="Avenir Next LT Pro"/>
              </a:rPr>
              <a:t>Paediatrics</a:t>
            </a:r>
            <a:r>
              <a:rPr lang="en-KW" sz="2000" dirty="0">
                <a:latin typeface="Avenir Next LT Pro"/>
              </a:rPr>
              <a:t>) – 10 weeks</a:t>
            </a:r>
          </a:p>
          <a:p>
            <a:pPr marL="800100" lvl="1" indent="-342900">
              <a:buFont typeface="Wingdings" pitchFamily="2" charset="2"/>
              <a:buChar char="§"/>
            </a:pPr>
            <a:r>
              <a:rPr lang="en-KW" sz="2000" dirty="0">
                <a:latin typeface="Avenir Next LT Pro"/>
              </a:rPr>
              <a:t>Psychiatry – 6 weeks</a:t>
            </a:r>
          </a:p>
          <a:p>
            <a:pPr marL="800100" lvl="1" indent="-342900">
              <a:buFont typeface="Wingdings" pitchFamily="2" charset="2"/>
              <a:buChar char="§"/>
            </a:pPr>
            <a:r>
              <a:rPr lang="en-KW" sz="2000" dirty="0">
                <a:latin typeface="Avenir Next LT Pro"/>
              </a:rPr>
              <a:t>Neurology and Neurosurgery – 3 weeks</a:t>
            </a:r>
          </a:p>
          <a:p>
            <a:pPr marL="800100" lvl="1" indent="-342900">
              <a:buFont typeface="Wingdings" pitchFamily="2" charset="2"/>
              <a:buChar char="§"/>
            </a:pPr>
            <a:r>
              <a:rPr lang="en-KW" sz="2000" dirty="0">
                <a:latin typeface="Avenir Next LT Pro"/>
              </a:rPr>
              <a:t>Geriatrics – 3 weeks</a:t>
            </a:r>
          </a:p>
          <a:p>
            <a:pPr marL="800100" lvl="1" indent="-342900">
              <a:buFont typeface="Wingdings" pitchFamily="2" charset="2"/>
              <a:buChar char="§"/>
            </a:pPr>
            <a:r>
              <a:rPr lang="en-KW" sz="2000" dirty="0">
                <a:latin typeface="Avenir Next LT Pro"/>
              </a:rPr>
              <a:t>Everything else</a:t>
            </a:r>
          </a:p>
          <a:p>
            <a:pPr marL="1257300" lvl="2" indent="-342900">
              <a:buFont typeface="Wingdings" pitchFamily="2" charset="2"/>
              <a:buChar char="Ø"/>
            </a:pPr>
            <a:r>
              <a:rPr lang="en-KW" sz="2000" dirty="0">
                <a:latin typeface="Avenir Next LT Pro"/>
              </a:rPr>
              <a:t>Ophthalmology – 1 week</a:t>
            </a:r>
          </a:p>
          <a:p>
            <a:pPr marL="1257300" lvl="2" indent="-342900">
              <a:buFont typeface="Wingdings" pitchFamily="2" charset="2"/>
              <a:buChar char="Ø"/>
            </a:pPr>
            <a:r>
              <a:rPr lang="en-KW" sz="2000" dirty="0">
                <a:latin typeface="Avenir Next LT Pro"/>
              </a:rPr>
              <a:t>ENT – no placement, integrated into GP + separate teaching</a:t>
            </a:r>
          </a:p>
          <a:p>
            <a:pPr marL="1257300" lvl="2" indent="-342900">
              <a:buFont typeface="Wingdings" pitchFamily="2" charset="2"/>
              <a:buChar char="Ø"/>
            </a:pPr>
            <a:r>
              <a:rPr lang="en-KW" sz="2000" dirty="0">
                <a:latin typeface="Avenir Next LT Pro"/>
              </a:rPr>
              <a:t>Dermatology – no placement, integrated into GP + separate teaching</a:t>
            </a:r>
          </a:p>
          <a:p>
            <a:pPr marL="1257300" lvl="2" indent="-342900">
              <a:buFont typeface="Wingdings" pitchFamily="2" charset="2"/>
              <a:buChar char="Ø"/>
            </a:pPr>
            <a:r>
              <a:rPr lang="en-KW" sz="2000" dirty="0">
                <a:latin typeface="Avenir Next LT Pro"/>
              </a:rPr>
              <a:t>Rheumatology – 1 week</a:t>
            </a:r>
          </a:p>
          <a:p>
            <a:pPr marL="1257300" lvl="2" indent="-342900">
              <a:buFont typeface="Wingdings" pitchFamily="2" charset="2"/>
              <a:buChar char="Ø"/>
            </a:pPr>
            <a:r>
              <a:rPr lang="en-KW" sz="2000" dirty="0">
                <a:latin typeface="Avenir Next LT Pro"/>
              </a:rPr>
              <a:t>Orthopedics – 1 week</a:t>
            </a:r>
          </a:p>
          <a:p>
            <a:pPr marL="1257300" lvl="2" indent="-342900">
              <a:buFont typeface="Wingdings" pitchFamily="2" charset="2"/>
              <a:buChar char="Ø"/>
            </a:pPr>
            <a:r>
              <a:rPr lang="en-KW" sz="2000" dirty="0">
                <a:latin typeface="Avenir Next LT Pro"/>
              </a:rPr>
              <a:t>Sexual Health – no placement, 1 teaching week</a:t>
            </a:r>
          </a:p>
          <a:p>
            <a:pPr marL="1257300" lvl="2" indent="-342900">
              <a:buFont typeface="Wingdings" pitchFamily="2" charset="2"/>
              <a:buChar char="Ø"/>
            </a:pPr>
            <a:endParaRPr lang="en-KW" sz="2000" dirty="0">
              <a:latin typeface="Avenir Next LT Pro"/>
            </a:endParaRPr>
          </a:p>
          <a:p>
            <a:pPr marL="342900" indent="-342900">
              <a:buFont typeface="Arial" panose="020B0604020202020204" pitchFamily="34" charset="0"/>
              <a:buChar char="•"/>
            </a:pPr>
            <a:r>
              <a:rPr lang="en-KW" sz="2000" dirty="0">
                <a:latin typeface="Avenir Next LT Pro"/>
              </a:rPr>
              <a:t>This is a </a:t>
            </a:r>
            <a:r>
              <a:rPr lang="en-KW" sz="2000" b="1" dirty="0">
                <a:latin typeface="Avenir Next LT Pro"/>
              </a:rPr>
              <a:t>guide</a:t>
            </a:r>
            <a:r>
              <a:rPr lang="en-KW" sz="2000" dirty="0">
                <a:latin typeface="Avenir Next LT Pro"/>
              </a:rPr>
              <a:t>, </a:t>
            </a:r>
            <a:r>
              <a:rPr lang="en-KW" sz="2000" b="1" dirty="0">
                <a:latin typeface="Avenir Next LT Pro"/>
              </a:rPr>
              <a:t>learn everything</a:t>
            </a:r>
          </a:p>
          <a:p>
            <a:pPr marL="342900" indent="-342900">
              <a:buFont typeface="Arial" panose="020B0604020202020204" pitchFamily="34" charset="0"/>
              <a:buChar char="•"/>
            </a:pPr>
            <a:r>
              <a:rPr lang="en-KW" sz="2000" dirty="0">
                <a:latin typeface="Avenir Next LT Pro"/>
              </a:rPr>
              <a:t>Some modules, although have a short placement/no placement, show up frequently in exams, e.g. rheumatology, dermatology and sexual health</a:t>
            </a:r>
          </a:p>
          <a:p>
            <a:pPr marL="1257300" lvl="2" indent="-342900">
              <a:buFont typeface="Wingdings" pitchFamily="2" charset="2"/>
              <a:buChar char="Ø"/>
            </a:pPr>
            <a:endParaRPr lang="en-KW" sz="2000" dirty="0">
              <a:latin typeface="Avenir Next LT Pro"/>
            </a:endParaRPr>
          </a:p>
        </p:txBody>
      </p:sp>
    </p:spTree>
    <p:extLst>
      <p:ext uri="{BB962C8B-B14F-4D97-AF65-F5344CB8AC3E}">
        <p14:creationId xmlns:p14="http://schemas.microsoft.com/office/powerpoint/2010/main" val="242225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dirty="0">
                <a:latin typeface="Avenir Next LT Pro"/>
              </a:rPr>
              <a:t>Study Tips</a:t>
            </a: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2800767"/>
          </a:xfrm>
          <a:prstGeom prst="rect">
            <a:avLst/>
          </a:prstGeom>
          <a:noFill/>
        </p:spPr>
        <p:txBody>
          <a:bodyPr wrap="square" lIns="91440" tIns="45720" rIns="91440" bIns="45720" rtlCol="0" anchor="t">
            <a:spAutoFit/>
          </a:bodyPr>
          <a:lstStyle/>
          <a:p>
            <a:pPr marL="342900" indent="-342900">
              <a:lnSpc>
                <a:spcPct val="200000"/>
              </a:lnSpc>
              <a:buFont typeface="Arial" panose="020B0604020202020204" pitchFamily="34" charset="0"/>
              <a:buChar char="•"/>
            </a:pPr>
            <a:r>
              <a:rPr lang="en-KW" sz="2000" dirty="0">
                <a:latin typeface="Avenir Next LT Pro"/>
              </a:rPr>
              <a:t>There is </a:t>
            </a:r>
            <a:r>
              <a:rPr lang="en-KW" sz="2000" b="1" dirty="0">
                <a:latin typeface="Avenir Next LT Pro"/>
              </a:rPr>
              <a:t>a lot </a:t>
            </a:r>
            <a:r>
              <a:rPr lang="en-KW" sz="2000" dirty="0">
                <a:latin typeface="Avenir Next LT Pro"/>
              </a:rPr>
              <a:t>of content, arguably more than year 3</a:t>
            </a:r>
            <a:endParaRPr lang="en-US" sz="2000" dirty="0">
              <a:latin typeface="Avenir Next LT Pro"/>
            </a:endParaRPr>
          </a:p>
          <a:p>
            <a:pPr marL="342900" indent="-342900">
              <a:lnSpc>
                <a:spcPct val="200000"/>
              </a:lnSpc>
              <a:buFont typeface="Arial" panose="020B0604020202020204" pitchFamily="34" charset="0"/>
              <a:buChar char="•"/>
            </a:pPr>
            <a:r>
              <a:rPr lang="en-KW" sz="2000" dirty="0">
                <a:latin typeface="Avenir Next LT Pro"/>
              </a:rPr>
              <a:t>Some of the content may be harder to gras</a:t>
            </a:r>
            <a:r>
              <a:rPr lang="en-US" sz="2000" dirty="0">
                <a:latin typeface="Avenir Next LT Pro"/>
              </a:rPr>
              <a:t>p</a:t>
            </a:r>
            <a:r>
              <a:rPr lang="en-KW" sz="2000" dirty="0">
                <a:latin typeface="Avenir Next LT Pro"/>
              </a:rPr>
              <a:t> than 3rd year (it is more niche)</a:t>
            </a:r>
          </a:p>
          <a:p>
            <a:pPr marL="342900" indent="-342900">
              <a:lnSpc>
                <a:spcPct val="200000"/>
              </a:lnSpc>
              <a:buFont typeface="Arial" panose="020B0604020202020204" pitchFamily="34" charset="0"/>
              <a:buChar char="•"/>
            </a:pPr>
            <a:r>
              <a:rPr lang="en-KW" sz="2000" b="1" dirty="0">
                <a:latin typeface="Avenir Next LT Pro"/>
              </a:rPr>
              <a:t>Start studying now </a:t>
            </a:r>
            <a:r>
              <a:rPr lang="en-KW" sz="2000" dirty="0">
                <a:latin typeface="Avenir Next LT Pro"/>
              </a:rPr>
              <a:t>and space out your learning</a:t>
            </a:r>
          </a:p>
          <a:p>
            <a:pPr marL="342900" indent="-342900">
              <a:lnSpc>
                <a:spcPct val="200000"/>
              </a:lnSpc>
              <a:buFont typeface="Arial" panose="020B0604020202020204" pitchFamily="34" charset="0"/>
              <a:buChar char="•"/>
            </a:pPr>
            <a:r>
              <a:rPr lang="en-KW" sz="2000" dirty="0">
                <a:latin typeface="Avenir Next LT Pro"/>
              </a:rPr>
              <a:t>Can coordinate studying with each placement</a:t>
            </a:r>
          </a:p>
          <a:p>
            <a:pPr marL="342900" indent="-342900">
              <a:buFont typeface="Arial" panose="020B0604020202020204" pitchFamily="34" charset="0"/>
              <a:buChar char="•"/>
            </a:pPr>
            <a:endParaRPr lang="en-KW" sz="1600" b="1" dirty="0">
              <a:latin typeface="Avenir Next LT Pro"/>
            </a:endParaRPr>
          </a:p>
        </p:txBody>
      </p:sp>
    </p:spTree>
    <p:extLst>
      <p:ext uri="{BB962C8B-B14F-4D97-AF65-F5344CB8AC3E}">
        <p14:creationId xmlns:p14="http://schemas.microsoft.com/office/powerpoint/2010/main" val="161909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dirty="0">
                <a:latin typeface="Avenir Next LT Pro"/>
              </a:rPr>
              <a:t>Study Tips</a:t>
            </a:r>
            <a:endParaRPr lang="en-US" sz="3200" dirty="0">
              <a:latin typeface="Avenir Next LT Pro"/>
            </a:endParaRP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5324535"/>
          </a:xfrm>
          <a:prstGeom prst="rect">
            <a:avLst/>
          </a:prstGeom>
          <a:noFill/>
        </p:spPr>
        <p:txBody>
          <a:bodyPr wrap="square" lIns="91440" tIns="45720" rIns="91440" bIns="45720" rtlCol="0" anchor="t">
            <a:spAutoFit/>
          </a:bodyPr>
          <a:lstStyle/>
          <a:p>
            <a:pPr marL="342900" indent="-342900">
              <a:buFont typeface="Arial,Sans-Serif" panose="020B0604020202020204" pitchFamily="34" charset="0"/>
              <a:buChar char="•"/>
            </a:pPr>
            <a:r>
              <a:rPr lang="en-US" sz="2000" b="1" dirty="0">
                <a:latin typeface="Avenir Next LT Pro"/>
              </a:rPr>
              <a:t>Learn the content first</a:t>
            </a:r>
            <a:r>
              <a:rPr lang="en-US" sz="2000" dirty="0">
                <a:latin typeface="Avenir Next LT Pro"/>
              </a:rPr>
              <a:t>, prior to testing</a:t>
            </a:r>
          </a:p>
          <a:p>
            <a:pPr marL="342900" indent="-342900">
              <a:buFont typeface="Arial,Sans-Serif" panose="020B0604020202020204" pitchFamily="34" charset="0"/>
              <a:buChar char="•"/>
            </a:pPr>
            <a:r>
              <a:rPr lang="en-US" sz="2000" dirty="0">
                <a:latin typeface="Avenir Next LT Pro"/>
              </a:rPr>
              <a:t>Flashcards are great to learn content and practice active recall + spaced repetition, e.g. Anki</a:t>
            </a:r>
          </a:p>
          <a:p>
            <a:pPr marL="342900" indent="-342900">
              <a:buFont typeface="Arial,Sans-Serif" panose="020B0604020202020204" pitchFamily="34" charset="0"/>
              <a:buChar char="•"/>
            </a:pPr>
            <a:r>
              <a:rPr lang="en-US" sz="2000" dirty="0" err="1">
                <a:latin typeface="Avenir Next LT Pro"/>
              </a:rPr>
              <a:t>PassMed</a:t>
            </a:r>
            <a:r>
              <a:rPr lang="en-US" sz="2000" dirty="0">
                <a:latin typeface="Avenir Next LT Pro"/>
              </a:rPr>
              <a:t> is great to test knowledge, although it lacks considerably in certain specialties, particularly:</a:t>
            </a:r>
          </a:p>
          <a:p>
            <a:pPr marL="800100" lvl="1" indent="-342900">
              <a:buFont typeface="Wingdings,Sans-Serif" panose="020B0604020202020204" pitchFamily="34" charset="0"/>
              <a:buChar char="§"/>
            </a:pPr>
            <a:r>
              <a:rPr lang="en-US" sz="2000" dirty="0">
                <a:latin typeface="Avenir Next LT Pro"/>
              </a:rPr>
              <a:t>Neurology – some guidelines (e.g. epilepsy and seizure disorders) not up to date</a:t>
            </a:r>
          </a:p>
          <a:p>
            <a:pPr marL="800100" lvl="1" indent="-342900">
              <a:buFont typeface="Wingdings,Sans-Serif" panose="020B0604020202020204" pitchFamily="34" charset="0"/>
              <a:buChar char="§"/>
            </a:pPr>
            <a:r>
              <a:rPr lang="en-US" sz="2000" dirty="0">
                <a:latin typeface="Avenir Next LT Pro"/>
              </a:rPr>
              <a:t>Psychiatry – some major diagnoses barely covered (e.g. anxiety disorders, child and adolescent conditions, mental health act + capacity, obsessive-compulsive and related disorders, substance abuse, etc.)</a:t>
            </a:r>
          </a:p>
          <a:p>
            <a:pPr marL="800100" lvl="1" indent="-342900">
              <a:buFont typeface="Wingdings,Sans-Serif" panose="020B0604020202020204" pitchFamily="34" charset="0"/>
              <a:buChar char="§"/>
            </a:pPr>
            <a:r>
              <a:rPr lang="en-US" sz="2000" dirty="0">
                <a:latin typeface="Avenir Next LT Pro"/>
              </a:rPr>
              <a:t>Sexual health – HIV not covered extensively</a:t>
            </a:r>
          </a:p>
          <a:p>
            <a:pPr marL="800100" lvl="1" indent="-342900">
              <a:buFont typeface="Wingdings,Sans-Serif" panose="020B0604020202020204" pitchFamily="34" charset="0"/>
              <a:buChar char="§"/>
            </a:pPr>
            <a:r>
              <a:rPr lang="en-US" sz="2000" dirty="0">
                <a:latin typeface="Avenir Next LT Pro"/>
              </a:rPr>
              <a:t>Dermatology – barely any images</a:t>
            </a:r>
          </a:p>
          <a:p>
            <a:pPr marL="800100" lvl="1" indent="-342900">
              <a:buFont typeface="Wingdings,Sans-Serif" panose="020B0604020202020204" pitchFamily="34" charset="0"/>
              <a:buChar char="§"/>
            </a:pPr>
            <a:r>
              <a:rPr lang="en-US" sz="2000" dirty="0">
                <a:latin typeface="Avenir Next LT Pro"/>
              </a:rPr>
              <a:t>Public Health – few questions</a:t>
            </a:r>
          </a:p>
          <a:p>
            <a:pPr marL="800100" lvl="1" indent="-342900">
              <a:buFont typeface="Wingdings,Sans-Serif" panose="020B0604020202020204" pitchFamily="34" charset="0"/>
              <a:buChar char="§"/>
            </a:pPr>
            <a:r>
              <a:rPr lang="en-US" sz="2000" dirty="0">
                <a:latin typeface="Avenir Next LT Pro"/>
              </a:rPr>
              <a:t>‘</a:t>
            </a:r>
            <a:r>
              <a:rPr lang="en-US" sz="2000" err="1">
                <a:latin typeface="Avenir Next LT Pro"/>
              </a:rPr>
              <a:t>PassMed</a:t>
            </a:r>
            <a:r>
              <a:rPr lang="en-US" sz="2000" dirty="0">
                <a:latin typeface="Avenir Next LT Pro"/>
              </a:rPr>
              <a:t> textbook’ – adequate for a high-yield review, but probably not sufficient to fully understand diseases and their presentation, diagnosis and management</a:t>
            </a:r>
          </a:p>
          <a:p>
            <a:pPr marL="342900" indent="-342900">
              <a:buFont typeface="Arial,Sans-Serif" panose="020B0604020202020204" pitchFamily="34" charset="0"/>
              <a:buChar char="•"/>
            </a:pPr>
            <a:r>
              <a:rPr lang="en-US" sz="2000" dirty="0">
                <a:latin typeface="Avenir Next LT Pro"/>
              </a:rPr>
              <a:t>Capsule (free access from University) – great for dermatology and MSK</a:t>
            </a:r>
          </a:p>
          <a:p>
            <a:pPr marL="342900" indent="-342900">
              <a:buFont typeface="Arial,Sans-Serif" panose="020B0604020202020204" pitchFamily="34" charset="0"/>
              <a:buChar char="•"/>
            </a:pPr>
            <a:r>
              <a:rPr lang="en-US" sz="2000" dirty="0">
                <a:latin typeface="Avenir Next LT Pro"/>
              </a:rPr>
              <a:t>University lectures – average, useful to guide studying and as high-yield summaries</a:t>
            </a:r>
          </a:p>
          <a:p>
            <a:pPr marL="342900" indent="-342900">
              <a:buFont typeface="Wingdings,Sans-Serif" panose="020B0604020202020204" pitchFamily="34" charset="0"/>
              <a:buChar char="§"/>
            </a:pPr>
            <a:endParaRPr lang="en-US" sz="2000" dirty="0">
              <a:latin typeface="Avenir Next LT Pro"/>
            </a:endParaRPr>
          </a:p>
          <a:p>
            <a:pPr marL="342900" indent="-342900">
              <a:buFont typeface="Arial,Sans-Serif" panose="020B0604020202020204" pitchFamily="34" charset="0"/>
              <a:buChar char="•"/>
            </a:pPr>
            <a:r>
              <a:rPr lang="en-US" sz="2000" dirty="0">
                <a:latin typeface="Avenir Next LT Pro"/>
              </a:rPr>
              <a:t>Study how you like, but </a:t>
            </a:r>
            <a:r>
              <a:rPr lang="en-US" sz="2000" b="1" dirty="0">
                <a:latin typeface="Avenir Next LT Pro"/>
              </a:rPr>
              <a:t>please learn the content!</a:t>
            </a:r>
            <a:endParaRPr lang="en-US" sz="2000" dirty="0">
              <a:latin typeface="Avenir Next LT Pro"/>
            </a:endParaRPr>
          </a:p>
        </p:txBody>
      </p:sp>
    </p:spTree>
    <p:extLst>
      <p:ext uri="{BB962C8B-B14F-4D97-AF65-F5344CB8AC3E}">
        <p14:creationId xmlns:p14="http://schemas.microsoft.com/office/powerpoint/2010/main" val="282793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dirty="0">
                <a:latin typeface="Avenir Next LT Pro"/>
              </a:rPr>
              <a:t>Study Tips – Recommended Textbooks</a:t>
            </a:r>
            <a:endParaRPr lang="en-US" sz="3200" dirty="0">
              <a:latin typeface="Avenir Next LT Pro"/>
            </a:endParaRPr>
          </a:p>
        </p:txBody>
      </p:sp>
      <p:sp>
        <p:nvSpPr>
          <p:cNvPr id="5" name="TextBox 4">
            <a:extLst>
              <a:ext uri="{FF2B5EF4-FFF2-40B4-BE49-F238E27FC236}">
                <a16:creationId xmlns:a16="http://schemas.microsoft.com/office/drawing/2014/main" id="{35EE6AB4-F21D-C9CA-35CB-2BC3B9E7E7AD}"/>
              </a:ext>
            </a:extLst>
          </p:cNvPr>
          <p:cNvSpPr txBox="1"/>
          <p:nvPr/>
        </p:nvSpPr>
        <p:spPr>
          <a:xfrm>
            <a:off x="415635" y="1122218"/>
            <a:ext cx="11360727" cy="31700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KW" sz="2000" dirty="0">
                <a:latin typeface="Avenir Next LT Pro"/>
              </a:rPr>
              <a:t>Textbooks are great to learn content, if you have access to them</a:t>
            </a:r>
            <a:endParaRPr lang="en-US" sz="2000" dirty="0">
              <a:latin typeface="Avenir Next LT Pro"/>
            </a:endParaRPr>
          </a:p>
          <a:p>
            <a:pPr marL="342900" indent="-342900">
              <a:buFont typeface="Arial" panose="020B0604020202020204" pitchFamily="34" charset="0"/>
              <a:buChar char="•"/>
            </a:pPr>
            <a:endParaRPr lang="en-KW" sz="2000" dirty="0">
              <a:latin typeface="Avenir Next LT Pro"/>
            </a:endParaRPr>
          </a:p>
          <a:p>
            <a:pPr marL="342900" indent="-342900">
              <a:buFont typeface="Arial" panose="020B0604020202020204" pitchFamily="34" charset="0"/>
              <a:buChar char="•"/>
            </a:pPr>
            <a:r>
              <a:rPr lang="en-KW" sz="2000" dirty="0">
                <a:latin typeface="Avenir Next LT Pro"/>
              </a:rPr>
              <a:t>Although old fashioned, textbooks provide a comprehensive review of diseases, written by specialists most of the time</a:t>
            </a:r>
          </a:p>
          <a:p>
            <a:pPr marL="342900" indent="-342900">
              <a:buFont typeface="Arial" panose="020B0604020202020204" pitchFamily="34" charset="0"/>
              <a:buChar char="•"/>
            </a:pPr>
            <a:endParaRPr lang="en-KW" sz="2000" dirty="0">
              <a:latin typeface="Avenir Next LT Pro"/>
            </a:endParaRPr>
          </a:p>
          <a:p>
            <a:pPr marL="342900" indent="-342900">
              <a:buFont typeface="Arial" panose="020B0604020202020204" pitchFamily="34" charset="0"/>
              <a:buChar char="•"/>
            </a:pPr>
            <a:r>
              <a:rPr lang="en-KW" sz="2000" dirty="0">
                <a:latin typeface="Avenir Next LT Pro"/>
              </a:rPr>
              <a:t>Medical student friendly </a:t>
            </a:r>
            <a:r>
              <a:rPr lang="en-KW" sz="2000">
                <a:latin typeface="Avenir Next LT Pro"/>
              </a:rPr>
              <a:t>textbooks</a:t>
            </a:r>
            <a:r>
              <a:rPr lang="en-KW" sz="2000" dirty="0">
                <a:latin typeface="Avenir Next LT Pro"/>
              </a:rPr>
              <a:t> are best, don’t go for specialist textbooks</a:t>
            </a:r>
          </a:p>
          <a:p>
            <a:endParaRPr lang="en-KW" sz="2000" dirty="0">
              <a:latin typeface="Avenir Next LT Pro"/>
            </a:endParaRPr>
          </a:p>
          <a:p>
            <a:pPr marL="342900" indent="-342900">
              <a:buFont typeface="Arial" panose="020B0604020202020204" pitchFamily="34" charset="0"/>
              <a:buChar char="•"/>
            </a:pPr>
            <a:r>
              <a:rPr lang="en-KW" sz="2000" dirty="0">
                <a:latin typeface="Avenir Next LT Pro"/>
              </a:rPr>
              <a:t>Some textbooks are available in the library on campus or through the QMUL online library</a:t>
            </a:r>
          </a:p>
          <a:p>
            <a:pPr marL="342900" indent="-342900">
              <a:buFont typeface="Arial" panose="020B0604020202020204" pitchFamily="34" charset="0"/>
              <a:buChar char="•"/>
            </a:pPr>
            <a:endParaRPr lang="en-KW" sz="2000" dirty="0">
              <a:latin typeface="Avenir Next LT Pro"/>
            </a:endParaRPr>
          </a:p>
          <a:p>
            <a:pPr marL="342900" indent="-342900">
              <a:buFont typeface="Arial" panose="020B0604020202020204" pitchFamily="34" charset="0"/>
              <a:buChar char="•"/>
            </a:pPr>
            <a:r>
              <a:rPr lang="en-KW" sz="2000" dirty="0">
                <a:latin typeface="Avenir Next LT Pro"/>
              </a:rPr>
              <a:t>See following slides for recommended textbooks in own time</a:t>
            </a:r>
          </a:p>
        </p:txBody>
      </p:sp>
    </p:spTree>
    <p:extLst>
      <p:ext uri="{BB962C8B-B14F-4D97-AF65-F5344CB8AC3E}">
        <p14:creationId xmlns:p14="http://schemas.microsoft.com/office/powerpoint/2010/main" val="281851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lIns="91440" tIns="45720" rIns="91440" bIns="45720" rtlCol="0" anchor="t">
            <a:spAutoFit/>
          </a:bodyPr>
          <a:lstStyle/>
          <a:p>
            <a:r>
              <a:rPr lang="en-KW" sz="3200" dirty="0">
                <a:latin typeface="Avenir Next LT Pro"/>
              </a:rPr>
              <a:t>Study Tips – Recommended Textbooks</a:t>
            </a:r>
            <a:endParaRPr lang="en-US" sz="3200" dirty="0">
              <a:latin typeface="Avenir Next LT Pro"/>
            </a:endParaRPr>
          </a:p>
        </p:txBody>
      </p:sp>
      <p:pic>
        <p:nvPicPr>
          <p:cNvPr id="3" name="Picture 2" descr="A red book cover with blue text&#10;&#10;Description automatically generated">
            <a:extLst>
              <a:ext uri="{FF2B5EF4-FFF2-40B4-BE49-F238E27FC236}">
                <a16:creationId xmlns:a16="http://schemas.microsoft.com/office/drawing/2014/main" id="{F4350BD9-9609-1348-DCD0-B11B6A1DF140}"/>
              </a:ext>
            </a:extLst>
          </p:cNvPr>
          <p:cNvPicPr>
            <a:picLocks noChangeAspect="1"/>
          </p:cNvPicPr>
          <p:nvPr/>
        </p:nvPicPr>
        <p:blipFill>
          <a:blip r:embed="rId2"/>
          <a:stretch>
            <a:fillRect/>
          </a:stretch>
        </p:blipFill>
        <p:spPr>
          <a:xfrm>
            <a:off x="3066504" y="1397840"/>
            <a:ext cx="1684201" cy="3006104"/>
          </a:xfrm>
          <a:prstGeom prst="rect">
            <a:avLst/>
          </a:prstGeom>
        </p:spPr>
      </p:pic>
      <p:pic>
        <p:nvPicPr>
          <p:cNvPr id="7" name="Picture 6" descr="A yellow cover with white text&#10;&#10;Description automatically generated">
            <a:extLst>
              <a:ext uri="{FF2B5EF4-FFF2-40B4-BE49-F238E27FC236}">
                <a16:creationId xmlns:a16="http://schemas.microsoft.com/office/drawing/2014/main" id="{B85AF0F0-669F-DFF5-B1EF-CAFDED7B1A0A}"/>
              </a:ext>
            </a:extLst>
          </p:cNvPr>
          <p:cNvPicPr>
            <a:picLocks noChangeAspect="1"/>
          </p:cNvPicPr>
          <p:nvPr/>
        </p:nvPicPr>
        <p:blipFill>
          <a:blip r:embed="rId3"/>
          <a:stretch>
            <a:fillRect/>
          </a:stretch>
        </p:blipFill>
        <p:spPr>
          <a:xfrm>
            <a:off x="415635" y="1397840"/>
            <a:ext cx="1674038" cy="3006104"/>
          </a:xfrm>
          <a:prstGeom prst="rect">
            <a:avLst/>
          </a:prstGeom>
        </p:spPr>
      </p:pic>
      <p:sp>
        <p:nvSpPr>
          <p:cNvPr id="8" name="TextBox 7">
            <a:extLst>
              <a:ext uri="{FF2B5EF4-FFF2-40B4-BE49-F238E27FC236}">
                <a16:creationId xmlns:a16="http://schemas.microsoft.com/office/drawing/2014/main" id="{C30552B1-47E5-AF3B-860D-C74CEE0A3E29}"/>
              </a:ext>
            </a:extLst>
          </p:cNvPr>
          <p:cNvSpPr txBox="1"/>
          <p:nvPr/>
        </p:nvSpPr>
        <p:spPr>
          <a:xfrm>
            <a:off x="297252" y="4565354"/>
            <a:ext cx="1910801" cy="400110"/>
          </a:xfrm>
          <a:prstGeom prst="rect">
            <a:avLst/>
          </a:prstGeom>
          <a:noFill/>
        </p:spPr>
        <p:txBody>
          <a:bodyPr wrap="square" lIns="91440" tIns="45720" rIns="91440" bIns="45720" rtlCol="0" anchor="t">
            <a:spAutoFit/>
          </a:bodyPr>
          <a:lstStyle/>
          <a:p>
            <a:pPr algn="ctr"/>
            <a:r>
              <a:rPr lang="en-KW" sz="1000" dirty="0">
                <a:latin typeface="Avenir Next LT Pro"/>
              </a:rPr>
              <a:t>Rheumatology, Neurology and Sexual Health</a:t>
            </a:r>
            <a:endParaRPr lang="en-US" sz="1000" dirty="0">
              <a:latin typeface="Avenir Next LT Pro"/>
            </a:endParaRPr>
          </a:p>
        </p:txBody>
      </p:sp>
      <p:sp>
        <p:nvSpPr>
          <p:cNvPr id="9" name="TextBox 8">
            <a:extLst>
              <a:ext uri="{FF2B5EF4-FFF2-40B4-BE49-F238E27FC236}">
                <a16:creationId xmlns:a16="http://schemas.microsoft.com/office/drawing/2014/main" id="{244BA939-D628-3552-6024-8248FF96FA1C}"/>
              </a:ext>
            </a:extLst>
          </p:cNvPr>
          <p:cNvSpPr txBox="1"/>
          <p:nvPr/>
        </p:nvSpPr>
        <p:spPr>
          <a:xfrm>
            <a:off x="2953203" y="4488687"/>
            <a:ext cx="1910801" cy="707886"/>
          </a:xfrm>
          <a:prstGeom prst="rect">
            <a:avLst/>
          </a:prstGeom>
          <a:noFill/>
        </p:spPr>
        <p:txBody>
          <a:bodyPr wrap="square" lIns="91440" tIns="45720" rIns="91440" bIns="45720" rtlCol="0" anchor="t">
            <a:spAutoFit/>
          </a:bodyPr>
          <a:lstStyle/>
          <a:p>
            <a:pPr algn="ctr"/>
            <a:r>
              <a:rPr lang="en-KW" sz="1000" dirty="0">
                <a:latin typeface="Avenir Next LT Pro"/>
              </a:rPr>
              <a:t>OBGYN, Paediatrics, Ophthalmology, ENT, Dermatology, Orthopedics and Psychiatry</a:t>
            </a:r>
            <a:endParaRPr lang="en-US" sz="1000" dirty="0">
              <a:latin typeface="Avenir Next LT Pro"/>
            </a:endParaRPr>
          </a:p>
        </p:txBody>
      </p:sp>
      <p:pic>
        <p:nvPicPr>
          <p:cNvPr id="11" name="Picture 10" descr="A book cover of a medical book&#10;&#10;Description automatically generated">
            <a:extLst>
              <a:ext uri="{FF2B5EF4-FFF2-40B4-BE49-F238E27FC236}">
                <a16:creationId xmlns:a16="http://schemas.microsoft.com/office/drawing/2014/main" id="{2C0CCA8D-E1D0-CD47-D936-DDC2E9BF7ED3}"/>
              </a:ext>
            </a:extLst>
          </p:cNvPr>
          <p:cNvPicPr>
            <a:picLocks noChangeAspect="1"/>
          </p:cNvPicPr>
          <p:nvPr/>
        </p:nvPicPr>
        <p:blipFill>
          <a:blip r:embed="rId4"/>
          <a:stretch>
            <a:fillRect/>
          </a:stretch>
        </p:blipFill>
        <p:spPr>
          <a:xfrm>
            <a:off x="5727536" y="1397840"/>
            <a:ext cx="2361826" cy="3011411"/>
          </a:xfrm>
          <a:prstGeom prst="rect">
            <a:avLst/>
          </a:prstGeom>
        </p:spPr>
      </p:pic>
      <p:sp>
        <p:nvSpPr>
          <p:cNvPr id="12" name="TextBox 11">
            <a:extLst>
              <a:ext uri="{FF2B5EF4-FFF2-40B4-BE49-F238E27FC236}">
                <a16:creationId xmlns:a16="http://schemas.microsoft.com/office/drawing/2014/main" id="{22FC8AFD-29E2-8BBA-FA37-4271A69E49E7}"/>
              </a:ext>
            </a:extLst>
          </p:cNvPr>
          <p:cNvSpPr txBox="1"/>
          <p:nvPr/>
        </p:nvSpPr>
        <p:spPr>
          <a:xfrm>
            <a:off x="5953049" y="4488410"/>
            <a:ext cx="1910801" cy="553998"/>
          </a:xfrm>
          <a:prstGeom prst="rect">
            <a:avLst/>
          </a:prstGeom>
          <a:noFill/>
        </p:spPr>
        <p:txBody>
          <a:bodyPr wrap="square" lIns="91440" tIns="45720" rIns="91440" bIns="45720" rtlCol="0" anchor="t">
            <a:spAutoFit/>
          </a:bodyPr>
          <a:lstStyle/>
          <a:p>
            <a:pPr algn="ctr"/>
            <a:r>
              <a:rPr lang="en-KW" sz="1000" dirty="0">
                <a:latin typeface="Avenir Next LT Pro"/>
              </a:rPr>
              <a:t>Rheumatology, Neurology, Sexual Health, Dermatology, ENT, Ophthalmology</a:t>
            </a:r>
            <a:endParaRPr lang="en-US" sz="1000" dirty="0">
              <a:latin typeface="Avenir Next LT Pro"/>
            </a:endParaRPr>
          </a:p>
        </p:txBody>
      </p:sp>
      <p:pic>
        <p:nvPicPr>
          <p:cNvPr id="14" name="Picture 13" descr="A person kissing a baby&#10;&#10;Description automatically generated">
            <a:extLst>
              <a:ext uri="{FF2B5EF4-FFF2-40B4-BE49-F238E27FC236}">
                <a16:creationId xmlns:a16="http://schemas.microsoft.com/office/drawing/2014/main" id="{ACD61897-BB4F-BF75-1EC8-94F843F86C16}"/>
              </a:ext>
            </a:extLst>
          </p:cNvPr>
          <p:cNvPicPr>
            <a:picLocks noChangeAspect="1"/>
          </p:cNvPicPr>
          <p:nvPr/>
        </p:nvPicPr>
        <p:blipFill>
          <a:blip r:embed="rId5"/>
          <a:stretch>
            <a:fillRect/>
          </a:stretch>
        </p:blipFill>
        <p:spPr>
          <a:xfrm>
            <a:off x="9066193" y="1397840"/>
            <a:ext cx="2327296" cy="3011410"/>
          </a:xfrm>
          <a:prstGeom prst="rect">
            <a:avLst/>
          </a:prstGeom>
        </p:spPr>
      </p:pic>
      <p:sp>
        <p:nvSpPr>
          <p:cNvPr id="15" name="TextBox 14">
            <a:extLst>
              <a:ext uri="{FF2B5EF4-FFF2-40B4-BE49-F238E27FC236}">
                <a16:creationId xmlns:a16="http://schemas.microsoft.com/office/drawing/2014/main" id="{9C24D617-A7F7-2403-45FD-FA2E25AAB51D}"/>
              </a:ext>
            </a:extLst>
          </p:cNvPr>
          <p:cNvSpPr txBox="1"/>
          <p:nvPr/>
        </p:nvSpPr>
        <p:spPr>
          <a:xfrm>
            <a:off x="9274442" y="4519188"/>
            <a:ext cx="1910801" cy="246221"/>
          </a:xfrm>
          <a:prstGeom prst="rect">
            <a:avLst/>
          </a:prstGeom>
          <a:noFill/>
        </p:spPr>
        <p:txBody>
          <a:bodyPr wrap="square" lIns="91440" tIns="45720" rIns="91440" bIns="45720" rtlCol="0" anchor="t">
            <a:spAutoFit/>
          </a:bodyPr>
          <a:lstStyle/>
          <a:p>
            <a:pPr algn="ctr"/>
            <a:r>
              <a:rPr lang="en-KW" sz="1000" dirty="0">
                <a:latin typeface="Avenir Next LT Pro"/>
              </a:rPr>
              <a:t>Obstetrics</a:t>
            </a:r>
            <a:endParaRPr lang="en-US" sz="1000" dirty="0">
              <a:latin typeface="Avenir Next LT Pro"/>
            </a:endParaRPr>
          </a:p>
        </p:txBody>
      </p:sp>
    </p:spTree>
    <p:extLst>
      <p:ext uri="{BB962C8B-B14F-4D97-AF65-F5344CB8AC3E}">
        <p14:creationId xmlns:p14="http://schemas.microsoft.com/office/powerpoint/2010/main" val="190156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Study Tips – Recommended Textbooks</a:t>
            </a:r>
          </a:p>
        </p:txBody>
      </p:sp>
      <p:sp>
        <p:nvSpPr>
          <p:cNvPr id="8" name="TextBox 7">
            <a:extLst>
              <a:ext uri="{FF2B5EF4-FFF2-40B4-BE49-F238E27FC236}">
                <a16:creationId xmlns:a16="http://schemas.microsoft.com/office/drawing/2014/main" id="{C30552B1-47E5-AF3B-860D-C74CEE0A3E29}"/>
              </a:ext>
            </a:extLst>
          </p:cNvPr>
          <p:cNvSpPr txBox="1"/>
          <p:nvPr/>
        </p:nvSpPr>
        <p:spPr>
          <a:xfrm>
            <a:off x="461579" y="4642298"/>
            <a:ext cx="1910801" cy="246221"/>
          </a:xfrm>
          <a:prstGeom prst="rect">
            <a:avLst/>
          </a:prstGeom>
          <a:noFill/>
        </p:spPr>
        <p:txBody>
          <a:bodyPr wrap="square" rtlCol="0">
            <a:spAutoFit/>
          </a:bodyPr>
          <a:lstStyle/>
          <a:p>
            <a:pPr algn="ctr"/>
            <a:r>
              <a:rPr lang="en-KW" sz="1000">
                <a:latin typeface="Avenir Next LT Pro"/>
              </a:rPr>
              <a:t>Gynaecology</a:t>
            </a:r>
          </a:p>
        </p:txBody>
      </p:sp>
      <p:pic>
        <p:nvPicPr>
          <p:cNvPr id="5" name="Picture 4" descr="A book cover with a picture of uterus and red circles&#10;&#10;Description automatically generated">
            <a:extLst>
              <a:ext uri="{FF2B5EF4-FFF2-40B4-BE49-F238E27FC236}">
                <a16:creationId xmlns:a16="http://schemas.microsoft.com/office/drawing/2014/main" id="{5E8B6CBB-2A70-6C15-3755-FF06ADE8EFE6}"/>
              </a:ext>
            </a:extLst>
          </p:cNvPr>
          <p:cNvPicPr>
            <a:picLocks noChangeAspect="1"/>
          </p:cNvPicPr>
          <p:nvPr/>
        </p:nvPicPr>
        <p:blipFill>
          <a:blip r:embed="rId2"/>
          <a:stretch>
            <a:fillRect/>
          </a:stretch>
        </p:blipFill>
        <p:spPr>
          <a:xfrm>
            <a:off x="253332" y="1511052"/>
            <a:ext cx="2327296" cy="3008136"/>
          </a:xfrm>
          <a:prstGeom prst="rect">
            <a:avLst/>
          </a:prstGeom>
        </p:spPr>
      </p:pic>
      <p:pic>
        <p:nvPicPr>
          <p:cNvPr id="10" name="Picture 9" descr="A book cover with a drawing of a bee and a sunflower&#10;&#10;Description automatically generated">
            <a:extLst>
              <a:ext uri="{FF2B5EF4-FFF2-40B4-BE49-F238E27FC236}">
                <a16:creationId xmlns:a16="http://schemas.microsoft.com/office/drawing/2014/main" id="{64DC5108-695B-D180-13E0-C98FE5DB02EA}"/>
              </a:ext>
            </a:extLst>
          </p:cNvPr>
          <p:cNvPicPr>
            <a:picLocks noChangeAspect="1"/>
          </p:cNvPicPr>
          <p:nvPr/>
        </p:nvPicPr>
        <p:blipFill>
          <a:blip r:embed="rId3"/>
          <a:stretch>
            <a:fillRect/>
          </a:stretch>
        </p:blipFill>
        <p:spPr>
          <a:xfrm>
            <a:off x="3314169" y="1511052"/>
            <a:ext cx="2250386" cy="3008136"/>
          </a:xfrm>
          <a:prstGeom prst="rect">
            <a:avLst/>
          </a:prstGeom>
        </p:spPr>
      </p:pic>
      <p:sp>
        <p:nvSpPr>
          <p:cNvPr id="13" name="TextBox 12">
            <a:extLst>
              <a:ext uri="{FF2B5EF4-FFF2-40B4-BE49-F238E27FC236}">
                <a16:creationId xmlns:a16="http://schemas.microsoft.com/office/drawing/2014/main" id="{C8743E2E-F67C-EE03-A2F2-F9D7D40FFA67}"/>
              </a:ext>
            </a:extLst>
          </p:cNvPr>
          <p:cNvSpPr txBox="1"/>
          <p:nvPr/>
        </p:nvSpPr>
        <p:spPr>
          <a:xfrm>
            <a:off x="3483961" y="4642298"/>
            <a:ext cx="1910801" cy="246221"/>
          </a:xfrm>
          <a:prstGeom prst="rect">
            <a:avLst/>
          </a:prstGeom>
          <a:noFill/>
        </p:spPr>
        <p:txBody>
          <a:bodyPr wrap="square" rtlCol="0">
            <a:spAutoFit/>
          </a:bodyPr>
          <a:lstStyle/>
          <a:p>
            <a:pPr algn="ctr"/>
            <a:r>
              <a:rPr lang="en-KW" sz="1000">
                <a:latin typeface="Avenir Next LT Pro"/>
              </a:rPr>
              <a:t>Paediatrics</a:t>
            </a:r>
          </a:p>
        </p:txBody>
      </p:sp>
      <p:pic>
        <p:nvPicPr>
          <p:cNvPr id="17" name="Picture 16" descr="A book cover of a medical book&#10;&#10;Description automatically generated">
            <a:extLst>
              <a:ext uri="{FF2B5EF4-FFF2-40B4-BE49-F238E27FC236}">
                <a16:creationId xmlns:a16="http://schemas.microsoft.com/office/drawing/2014/main" id="{64CE98A9-0EF7-7131-AB2E-6703D2190270}"/>
              </a:ext>
            </a:extLst>
          </p:cNvPr>
          <p:cNvPicPr>
            <a:picLocks noChangeAspect="1"/>
          </p:cNvPicPr>
          <p:nvPr/>
        </p:nvPicPr>
        <p:blipFill>
          <a:blip r:embed="rId4"/>
          <a:stretch>
            <a:fillRect/>
          </a:stretch>
        </p:blipFill>
        <p:spPr>
          <a:xfrm>
            <a:off x="6298096" y="1488444"/>
            <a:ext cx="2327296" cy="3030744"/>
          </a:xfrm>
          <a:prstGeom prst="rect">
            <a:avLst/>
          </a:prstGeom>
        </p:spPr>
      </p:pic>
      <p:sp>
        <p:nvSpPr>
          <p:cNvPr id="18" name="TextBox 17">
            <a:extLst>
              <a:ext uri="{FF2B5EF4-FFF2-40B4-BE49-F238E27FC236}">
                <a16:creationId xmlns:a16="http://schemas.microsoft.com/office/drawing/2014/main" id="{3F798602-FACD-D093-1600-604DC778F89F}"/>
              </a:ext>
            </a:extLst>
          </p:cNvPr>
          <p:cNvSpPr txBox="1"/>
          <p:nvPr/>
        </p:nvSpPr>
        <p:spPr>
          <a:xfrm>
            <a:off x="6506343" y="4642298"/>
            <a:ext cx="1910801" cy="246221"/>
          </a:xfrm>
          <a:prstGeom prst="rect">
            <a:avLst/>
          </a:prstGeom>
          <a:noFill/>
        </p:spPr>
        <p:txBody>
          <a:bodyPr wrap="square" rtlCol="0">
            <a:spAutoFit/>
          </a:bodyPr>
          <a:lstStyle/>
          <a:p>
            <a:pPr algn="ctr"/>
            <a:r>
              <a:rPr lang="en-KW" sz="1000">
                <a:latin typeface="Avenir Next LT Pro"/>
              </a:rPr>
              <a:t>Orthopedics</a:t>
            </a:r>
          </a:p>
        </p:txBody>
      </p:sp>
      <p:pic>
        <p:nvPicPr>
          <p:cNvPr id="20" name="Picture 19" descr="A book cover of a medical book&#10;&#10;Description automatically generated">
            <a:extLst>
              <a:ext uri="{FF2B5EF4-FFF2-40B4-BE49-F238E27FC236}">
                <a16:creationId xmlns:a16="http://schemas.microsoft.com/office/drawing/2014/main" id="{5D0E7737-F922-4731-8EE8-58A0DF4E5E13}"/>
              </a:ext>
            </a:extLst>
          </p:cNvPr>
          <p:cNvPicPr>
            <a:picLocks noChangeAspect="1"/>
          </p:cNvPicPr>
          <p:nvPr/>
        </p:nvPicPr>
        <p:blipFill>
          <a:blip r:embed="rId5"/>
          <a:stretch>
            <a:fillRect/>
          </a:stretch>
        </p:blipFill>
        <p:spPr>
          <a:xfrm>
            <a:off x="9358933" y="1511052"/>
            <a:ext cx="1678808" cy="3008136"/>
          </a:xfrm>
          <a:prstGeom prst="rect">
            <a:avLst/>
          </a:prstGeom>
        </p:spPr>
      </p:pic>
      <p:sp>
        <p:nvSpPr>
          <p:cNvPr id="21" name="TextBox 20">
            <a:extLst>
              <a:ext uri="{FF2B5EF4-FFF2-40B4-BE49-F238E27FC236}">
                <a16:creationId xmlns:a16="http://schemas.microsoft.com/office/drawing/2014/main" id="{58C9A615-4F5F-9E86-64EA-7BD14761B3E5}"/>
              </a:ext>
            </a:extLst>
          </p:cNvPr>
          <p:cNvSpPr txBox="1"/>
          <p:nvPr/>
        </p:nvSpPr>
        <p:spPr>
          <a:xfrm>
            <a:off x="9242936" y="4642298"/>
            <a:ext cx="1910801" cy="246221"/>
          </a:xfrm>
          <a:prstGeom prst="rect">
            <a:avLst/>
          </a:prstGeom>
          <a:noFill/>
        </p:spPr>
        <p:txBody>
          <a:bodyPr wrap="square" rtlCol="0">
            <a:spAutoFit/>
          </a:bodyPr>
          <a:lstStyle/>
          <a:p>
            <a:pPr algn="ctr"/>
            <a:r>
              <a:rPr lang="en-KW" sz="1000">
                <a:latin typeface="Avenir Next LT Pro"/>
              </a:rPr>
              <a:t>Geriatrics</a:t>
            </a:r>
          </a:p>
        </p:txBody>
      </p:sp>
    </p:spTree>
    <p:extLst>
      <p:ext uri="{BB962C8B-B14F-4D97-AF65-F5344CB8AC3E}">
        <p14:creationId xmlns:p14="http://schemas.microsoft.com/office/powerpoint/2010/main" val="68349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15114-1C28-97D3-1EBE-CD425647F816}"/>
              </a:ext>
            </a:extLst>
          </p:cNvPr>
          <p:cNvSpPr txBox="1"/>
          <p:nvPr/>
        </p:nvSpPr>
        <p:spPr>
          <a:xfrm>
            <a:off x="415635" y="346592"/>
            <a:ext cx="11360727" cy="584775"/>
          </a:xfrm>
          <a:prstGeom prst="rect">
            <a:avLst/>
          </a:prstGeom>
          <a:noFill/>
        </p:spPr>
        <p:txBody>
          <a:bodyPr wrap="square" rtlCol="0">
            <a:spAutoFit/>
          </a:bodyPr>
          <a:lstStyle/>
          <a:p>
            <a:r>
              <a:rPr lang="en-KW" sz="3200">
                <a:latin typeface="Avenir Next LT Pro"/>
              </a:rPr>
              <a:t>Study Tips – Recommended Textbooks</a:t>
            </a:r>
          </a:p>
        </p:txBody>
      </p:sp>
      <p:pic>
        <p:nvPicPr>
          <p:cNvPr id="3" name="Picture 2" descr="A book cover of a medical book&#10;&#10;Description automatically generated">
            <a:extLst>
              <a:ext uri="{FF2B5EF4-FFF2-40B4-BE49-F238E27FC236}">
                <a16:creationId xmlns:a16="http://schemas.microsoft.com/office/drawing/2014/main" id="{077B9483-9EA5-A726-DAAB-5A3540C3F93C}"/>
              </a:ext>
            </a:extLst>
          </p:cNvPr>
          <p:cNvPicPr>
            <a:picLocks noChangeAspect="1"/>
          </p:cNvPicPr>
          <p:nvPr/>
        </p:nvPicPr>
        <p:blipFill>
          <a:blip r:embed="rId2"/>
          <a:stretch>
            <a:fillRect/>
          </a:stretch>
        </p:blipFill>
        <p:spPr>
          <a:xfrm>
            <a:off x="2206385" y="1534844"/>
            <a:ext cx="2334575" cy="3008136"/>
          </a:xfrm>
          <a:prstGeom prst="rect">
            <a:avLst/>
          </a:prstGeom>
        </p:spPr>
      </p:pic>
      <p:sp>
        <p:nvSpPr>
          <p:cNvPr id="6" name="TextBox 5">
            <a:extLst>
              <a:ext uri="{FF2B5EF4-FFF2-40B4-BE49-F238E27FC236}">
                <a16:creationId xmlns:a16="http://schemas.microsoft.com/office/drawing/2014/main" id="{17D19E27-7954-4C56-C847-F61DD3665879}"/>
              </a:ext>
            </a:extLst>
          </p:cNvPr>
          <p:cNvSpPr txBox="1"/>
          <p:nvPr/>
        </p:nvSpPr>
        <p:spPr>
          <a:xfrm>
            <a:off x="2418271" y="4656929"/>
            <a:ext cx="1910801" cy="246221"/>
          </a:xfrm>
          <a:prstGeom prst="rect">
            <a:avLst/>
          </a:prstGeom>
          <a:noFill/>
        </p:spPr>
        <p:txBody>
          <a:bodyPr wrap="square" rtlCol="0">
            <a:spAutoFit/>
          </a:bodyPr>
          <a:lstStyle/>
          <a:p>
            <a:pPr algn="ctr"/>
            <a:r>
              <a:rPr lang="en-KW" sz="1000">
                <a:latin typeface="Avenir Next LT Pro"/>
              </a:rPr>
              <a:t>Pharmacology Reference</a:t>
            </a:r>
          </a:p>
        </p:txBody>
      </p:sp>
      <p:pic>
        <p:nvPicPr>
          <p:cNvPr id="9" name="Picture 8" descr="A screenshot of a computer&#10;&#10;Description automatically generated">
            <a:extLst>
              <a:ext uri="{FF2B5EF4-FFF2-40B4-BE49-F238E27FC236}">
                <a16:creationId xmlns:a16="http://schemas.microsoft.com/office/drawing/2014/main" id="{2A4625D0-96FF-0CF2-0D5D-A58E8547991C}"/>
              </a:ext>
            </a:extLst>
          </p:cNvPr>
          <p:cNvPicPr>
            <a:picLocks noChangeAspect="1"/>
          </p:cNvPicPr>
          <p:nvPr/>
        </p:nvPicPr>
        <p:blipFill>
          <a:blip r:embed="rId3"/>
          <a:stretch>
            <a:fillRect/>
          </a:stretch>
        </p:blipFill>
        <p:spPr>
          <a:xfrm>
            <a:off x="5285905" y="1534844"/>
            <a:ext cx="5005111" cy="3008136"/>
          </a:xfrm>
          <a:prstGeom prst="rect">
            <a:avLst/>
          </a:prstGeom>
        </p:spPr>
      </p:pic>
      <p:sp>
        <p:nvSpPr>
          <p:cNvPr id="11" name="TextBox 10">
            <a:extLst>
              <a:ext uri="{FF2B5EF4-FFF2-40B4-BE49-F238E27FC236}">
                <a16:creationId xmlns:a16="http://schemas.microsoft.com/office/drawing/2014/main" id="{B5156A24-95FD-DD81-3D8D-816B2144B661}"/>
              </a:ext>
            </a:extLst>
          </p:cNvPr>
          <p:cNvSpPr txBox="1"/>
          <p:nvPr/>
        </p:nvSpPr>
        <p:spPr>
          <a:xfrm>
            <a:off x="6833059" y="4658683"/>
            <a:ext cx="1910801" cy="1015663"/>
          </a:xfrm>
          <a:prstGeom prst="rect">
            <a:avLst/>
          </a:prstGeom>
          <a:noFill/>
        </p:spPr>
        <p:txBody>
          <a:bodyPr wrap="square" rtlCol="0">
            <a:spAutoFit/>
          </a:bodyPr>
          <a:lstStyle/>
          <a:p>
            <a:pPr algn="ctr"/>
            <a:r>
              <a:rPr lang="en-KW" sz="1000">
                <a:latin typeface="Avenir Next LT Pro"/>
              </a:rPr>
              <a:t>Psychiatry – PsychDB (website)</a:t>
            </a:r>
          </a:p>
          <a:p>
            <a:pPr algn="ctr"/>
            <a:endParaRPr lang="en-KW" sz="1000">
              <a:latin typeface="Avenir Next LT Pro"/>
            </a:endParaRPr>
          </a:p>
          <a:p>
            <a:pPr algn="ctr"/>
            <a:r>
              <a:rPr lang="en-KW" sz="1000">
                <a:latin typeface="Avenir Next LT Pro"/>
              </a:rPr>
              <a:t>*Guidelines are Canadian, links to NICE Guidelines at the bottom of each page</a:t>
            </a:r>
          </a:p>
        </p:txBody>
      </p:sp>
    </p:spTree>
    <p:extLst>
      <p:ext uri="{BB962C8B-B14F-4D97-AF65-F5344CB8AC3E}">
        <p14:creationId xmlns:p14="http://schemas.microsoft.com/office/powerpoint/2010/main" val="1119549569"/>
      </p:ext>
    </p:extLst>
  </p:cSld>
  <p:clrMapOvr>
    <a:masterClrMapping/>
  </p:clrMapOvr>
</p:sld>
</file>

<file path=ppt/theme/theme1.xml><?xml version="1.0" encoding="utf-8"?>
<a:theme xmlns:a="http://schemas.openxmlformats.org/drawingml/2006/main" name="VeniceBeachVTI">
  <a:themeElements>
    <a:clrScheme name="VeniceBeachVTI">
      <a:dk1>
        <a:sysClr val="windowText" lastClr="000000"/>
      </a:dk1>
      <a:lt1>
        <a:sysClr val="window" lastClr="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VeniceBeachVTI">
      <a:majorFont>
        <a:latin typeface="Avenir Next LT Pro Light"/>
        <a:ea typeface=""/>
        <a:cs typeface=""/>
      </a:majorFont>
      <a:minorFont>
        <a:latin typeface="Avenir Next LT Pro"/>
        <a:ea typeface=""/>
        <a:cs typeface=""/>
      </a:minorFont>
    </a:fontScheme>
    <a:fmtScheme name="VeniceBeac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54706E44-6516-4822-8F8F-6BA182D64AC9}" vid="{F71BAAD1-41E5-4D56-97E1-12A04B86E57A}"/>
    </a:ext>
  </a:extLst>
</a:theme>
</file>

<file path=docProps/app.xml><?xml version="1.0" encoding="utf-8"?>
<Properties xmlns="http://schemas.openxmlformats.org/officeDocument/2006/extended-properties" xmlns:vt="http://schemas.openxmlformats.org/officeDocument/2006/docPropsVTypes">
  <TotalTime>3</TotalTime>
  <Words>2503</Words>
  <Application>Microsoft Office PowerPoint</Application>
  <PresentationFormat>Widescreen</PresentationFormat>
  <Paragraphs>282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Arial,Sans-Serif</vt:lpstr>
      <vt:lpstr>Avenir Next LT Pro</vt:lpstr>
      <vt:lpstr>Avenir Next LT Pro Light</vt:lpstr>
      <vt:lpstr>Courier New</vt:lpstr>
      <vt:lpstr>Wingdings</vt:lpstr>
      <vt:lpstr>Wingdings,Sans-Serif</vt:lpstr>
      <vt:lpstr>VeniceBeachVTI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 you and all the best!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Manji</dc:creator>
  <cp:lastModifiedBy>Imad Mohamed Imran</cp:lastModifiedBy>
  <cp:revision>485</cp:revision>
  <dcterms:created xsi:type="dcterms:W3CDTF">2024-08-25T06:47:10Z</dcterms:created>
  <dcterms:modified xsi:type="dcterms:W3CDTF">2024-09-03T17:54:27Z</dcterms:modified>
</cp:coreProperties>
</file>