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68" r:id="rId4"/>
    <p:sldId id="267" r:id="rId5"/>
    <p:sldId id="269" r:id="rId6"/>
    <p:sldId id="273" r:id="rId7"/>
    <p:sldId id="270" r:id="rId8"/>
    <p:sldId id="266" r:id="rId9"/>
    <p:sldId id="274" r:id="rId10"/>
    <p:sldId id="265" r:id="rId11"/>
    <p:sldId id="275" r:id="rId12"/>
    <p:sldId id="257" r:id="rId13"/>
    <p:sldId id="258" r:id="rId14"/>
    <p:sldId id="259" r:id="rId15"/>
    <p:sldId id="260" r:id="rId16"/>
    <p:sldId id="277" r:id="rId17"/>
    <p:sldId id="261" r:id="rId18"/>
    <p:sldId id="276" r:id="rId19"/>
    <p:sldId id="281" r:id="rId20"/>
    <p:sldId id="280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328"/>
  </p:normalViewPr>
  <p:slideViewPr>
    <p:cSldViewPr snapToGrid="0" snapToObjects="1">
      <p:cViewPr varScale="1">
        <p:scale>
          <a:sx n="80" d="100"/>
          <a:sy n="80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3C9F-A43B-4E48-A8CC-2B8A33A44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6C443-D793-C446-A497-318B4FC4A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2A770-5FCB-414A-836A-03E84762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39C63-D709-2D43-844E-92CD5503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FD79F-53B2-E64F-8D10-167EFC2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7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15F90-1947-0B40-9E3F-67E62347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4E657-EEEF-4C4C-90F8-B0BD94D23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37EA3-1B4E-0440-B959-B8A9600E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3BD8-9962-E840-8B44-4289AE0C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04C6B-3B49-EE45-91EA-65D86356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13AFE-0D81-5A4E-B4FB-7C6E8D55B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E4DD9-6852-2B48-884C-F5900D781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4E4EC-44F4-C843-90EA-9F48A8BA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88A95-A662-7642-8945-DDC1E746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BED8A-5DD8-4945-86ED-780696038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1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8EDE-82CA-404C-81B8-42B8ACD1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40D99-F1A5-5E4B-A3F8-E3D3AC15C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06C1F-3A25-844A-A637-9029024E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CE0D7-49FA-6740-99FB-CD731BC8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206D-C3AB-FB46-843F-EE1BC823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33C22-BE27-8F42-832B-086396CE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EDDA9-00F6-6746-8271-55036FD60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D1384-D7D1-874F-B860-DBD2E6CEE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628D4-A154-4F44-9AA4-1FC3D682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937A-95C7-FA45-B0AB-3A621EDC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6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95B0-B90C-2C48-A50D-7DB73747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4521A-A214-8545-AE01-872B978CA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94DC5-E524-3A47-BBB1-D5B0B65E0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6FB13-EE9A-724D-8CEA-9EF4D55A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53E0-642A-354F-A80E-B0709E60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E58C2-BD29-7642-9624-24D10101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2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11553-CC8E-2142-BF80-8DBC38FC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8F98A-1405-D74C-9A8D-EBAB9C2EE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66A12-79BB-394A-A652-199BB181A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36E94-F014-1948-9A06-311A194BE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CCDA6-20F8-7D44-8F2C-F3046E200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179BA-DC38-4144-B916-6F4CBB77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8A9789-2B20-004C-8EB0-E843A148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9CF45-F960-1942-B878-B37DE62A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0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CBCC-2823-8A46-82F8-CA14E91B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98D01-1A4B-BE45-B3A3-6B0E5EE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1596B-F76D-2D4F-BBC1-93E6B0D3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78412-6F24-2D48-AAFA-0DE812A4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2BC25D-9618-854D-AAC7-797F7446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B1D607-2652-7B48-ADE1-76B59070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51AB-4A36-0744-B898-0B93BFE3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9FCF-9D08-8A4A-A15C-EEB1F7B5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22B4A-C349-3848-90BD-E99A868C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615A0-B895-BA42-AC86-662B417C0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4AA53-4E29-0E41-BF77-50680E98A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C9177-13B8-034A-AA58-EB19CE1B6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71656-20EB-7949-896B-C4B32054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0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7607-FB4D-6248-8628-3B6D39BC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D2571-22AC-E34F-B661-438DE26CF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707AE-AA63-544E-A20B-1FE64369F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6329E-D5E6-0E41-8256-8F2E7E91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3BBD-6663-574B-BDC8-FE0E1047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F5CEF-5033-894C-989C-D69A5B6E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63384-4C0E-7841-B196-031457D3C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5103B-0A2D-2749-ABAE-A6FD763A2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92449-0039-D248-BCFC-D0D81F89B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97A0-8D97-4C47-87BC-44CEB77F1DE6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6FB19-E307-054C-A8C3-D72DBD94A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583BC-442D-A142-B9B6-B2C4285A5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C9C75-25A6-384C-A4A6-8B8B0A54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ircassians" TargetMode="External"/><Relationship Id="rId3" Type="http://schemas.openxmlformats.org/officeDocument/2006/relationships/hyperlink" Target="https://en.wikipedia.org/wiki/Diaspora" TargetMode="External"/><Relationship Id="rId7" Type="http://schemas.openxmlformats.org/officeDocument/2006/relationships/hyperlink" Target="https://en.wikipedia.org/wiki/United_States" TargetMode="External"/><Relationship Id="rId2" Type="http://schemas.openxmlformats.org/officeDocument/2006/relationships/hyperlink" Target="https://en.wikipedia.org/wiki/Russian_Census_(2010)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Syria" TargetMode="External"/><Relationship Id="rId5" Type="http://schemas.openxmlformats.org/officeDocument/2006/relationships/hyperlink" Target="https://en.wikipedia.org/wiki/Turkey" TargetMode="External"/><Relationship Id="rId4" Type="http://schemas.openxmlformats.org/officeDocument/2006/relationships/hyperlink" Target="https://en.wikipedia.org/wiki/Jordan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aucasus#cite_note-27" TargetMode="External"/><Relationship Id="rId3" Type="http://schemas.openxmlformats.org/officeDocument/2006/relationships/hyperlink" Target="https://en.wikipedia.org/wiki/Dagestan" TargetMode="External"/><Relationship Id="rId7" Type="http://schemas.openxmlformats.org/officeDocument/2006/relationships/hyperlink" Target="https://en.wikipedia.org/wiki/Imperial_Russia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en.wikipedia.org/wiki/Southern_Caucasu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Treaty_of_Turkmenchay" TargetMode="External"/><Relationship Id="rId11" Type="http://schemas.openxmlformats.org/officeDocument/2006/relationships/hyperlink" Target="https://en.wikipedia.org/wiki/Caucasus#cite_note-29" TargetMode="External"/><Relationship Id="rId5" Type="http://schemas.openxmlformats.org/officeDocument/2006/relationships/hyperlink" Target="https://en.wikipedia.org/wiki/Treaty_of_Gulistan" TargetMode="External"/><Relationship Id="rId10" Type="http://schemas.openxmlformats.org/officeDocument/2006/relationships/hyperlink" Target="https://en.wikipedia.org/wiki/Caucasus#cite_note-28" TargetMode="External"/><Relationship Id="rId4" Type="http://schemas.openxmlformats.org/officeDocument/2006/relationships/hyperlink" Target="https://en.wikipedia.org/wiki/Qajar_dynasty" TargetMode="External"/><Relationship Id="rId9" Type="http://schemas.openxmlformats.org/officeDocument/2006/relationships/hyperlink" Target="https://en.wikipedia.org/wiki/Ottoman_Empi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D15D8-D25A-924C-ACA8-875C6965D7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Week10:</a:t>
            </a:r>
            <a:br>
              <a:rPr lang="en-US" dirty="0"/>
            </a:br>
            <a:r>
              <a:rPr lang="en-GB" dirty="0"/>
              <a:t>German </a:t>
            </a:r>
            <a:r>
              <a:rPr lang="en-GB" dirty="0" err="1"/>
              <a:t>Sadulaev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‘One Swallow Doesn’t make a Summer. A Tale in Fragments,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48F7F-5126-8D4D-8CF4-2EB3A15A30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993CA-7424-4B4F-BAC1-17955DCA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Sakwa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94B7F3-9914-8D4C-AC83-45E8164B3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8174"/>
            <a:ext cx="10515600" cy="4206240"/>
          </a:xfrm>
        </p:spPr>
      </p:pic>
    </p:spTree>
    <p:extLst>
      <p:ext uri="{BB962C8B-B14F-4D97-AF65-F5344CB8AC3E}">
        <p14:creationId xmlns:p14="http://schemas.microsoft.com/office/powerpoint/2010/main" val="271056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B94-1A22-3D48-9FA4-0AB578A3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Nordenboos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C7C84D-B7A6-AF4D-B900-5FB270273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34" y="1925053"/>
            <a:ext cx="9304277" cy="3818021"/>
          </a:xfrm>
        </p:spPr>
      </p:pic>
    </p:spTree>
    <p:extLst>
      <p:ext uri="{BB962C8B-B14F-4D97-AF65-F5344CB8AC3E}">
        <p14:creationId xmlns:p14="http://schemas.microsoft.com/office/powerpoint/2010/main" val="193876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8CEA-A0B2-834F-9F5A-F9B02A78B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Swallow Doesn’t Make </a:t>
            </a:r>
            <a:r>
              <a:rPr lang="en-US"/>
              <a:t>a Summer, </a:t>
            </a:r>
            <a:r>
              <a:rPr lang="en-US" dirty="0"/>
              <a:t>2005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B1843A-96EC-BD4C-A6C7-008CEE092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9257" y="1825625"/>
            <a:ext cx="2933486" cy="4351338"/>
          </a:xfrm>
        </p:spPr>
      </p:pic>
    </p:spTree>
    <p:extLst>
      <p:ext uri="{BB962C8B-B14F-4D97-AF65-F5344CB8AC3E}">
        <p14:creationId xmlns:p14="http://schemas.microsoft.com/office/powerpoint/2010/main" val="198864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D3CB-31B6-C344-B4E1-556E023A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swallow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E3F0E-FE4D-3A49-A532-14D2DE2FE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969" y="2261937"/>
            <a:ext cx="9894501" cy="3208421"/>
          </a:xfrm>
        </p:spPr>
      </p:pic>
    </p:spTree>
    <p:extLst>
      <p:ext uri="{BB962C8B-B14F-4D97-AF65-F5344CB8AC3E}">
        <p14:creationId xmlns:p14="http://schemas.microsoft.com/office/powerpoint/2010/main" val="2491483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DB6C-6114-1E4D-96EA-5F35C743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ABD7E-A86B-254C-9A99-9909C73DD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535" y="2374231"/>
            <a:ext cx="9088209" cy="3272589"/>
          </a:xfrm>
        </p:spPr>
      </p:pic>
    </p:spTree>
    <p:extLst>
      <p:ext uri="{BB962C8B-B14F-4D97-AF65-F5344CB8AC3E}">
        <p14:creationId xmlns:p14="http://schemas.microsoft.com/office/powerpoint/2010/main" val="1362135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3D0A-B2A7-484B-97FC-977CFF86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D7321D-DDE1-444C-AA13-FFA189D0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453" y="2140991"/>
            <a:ext cx="9380189" cy="3650209"/>
          </a:xfrm>
        </p:spPr>
      </p:pic>
    </p:spTree>
    <p:extLst>
      <p:ext uri="{BB962C8B-B14F-4D97-AF65-F5344CB8AC3E}">
        <p14:creationId xmlns:p14="http://schemas.microsoft.com/office/powerpoint/2010/main" val="3815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A79-0E05-C043-A87A-E02B9749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C5F7B-A7AA-CA45-ABAC-179AFCB8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085" y="1579225"/>
            <a:ext cx="7924978" cy="4228017"/>
          </a:xfrm>
        </p:spPr>
      </p:pic>
    </p:spTree>
    <p:extLst>
      <p:ext uri="{BB962C8B-B14F-4D97-AF65-F5344CB8AC3E}">
        <p14:creationId xmlns:p14="http://schemas.microsoft.com/office/powerpoint/2010/main" val="2835770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6FBB2-CD3C-144A-9CA8-5381B34A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Reflections on war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A75AF-166C-3A44-954F-15967F3CE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021" y="1027906"/>
            <a:ext cx="5133473" cy="5441482"/>
          </a:xfrm>
        </p:spPr>
      </p:pic>
    </p:spTree>
    <p:extLst>
      <p:ext uri="{BB962C8B-B14F-4D97-AF65-F5344CB8AC3E}">
        <p14:creationId xmlns:p14="http://schemas.microsoft.com/office/powerpoint/2010/main" val="60064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A9AF-67A8-E949-9BFD-594D07FF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1944 Deportation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B0B327-4B9E-1B4E-B053-29F6620F3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515" y="2037347"/>
            <a:ext cx="8148964" cy="3898232"/>
          </a:xfrm>
        </p:spPr>
      </p:pic>
    </p:spTree>
    <p:extLst>
      <p:ext uri="{BB962C8B-B14F-4D97-AF65-F5344CB8AC3E}">
        <p14:creationId xmlns:p14="http://schemas.microsoft.com/office/powerpoint/2010/main" val="3694775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2B2F-C7BB-1C4E-B53E-F3DDD668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50EB3-5BC1-1447-B948-2FF222CFB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8843" y="557589"/>
            <a:ext cx="4599540" cy="61327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AC506-3328-084B-9D40-100AF8F203A8}"/>
              </a:ext>
            </a:extLst>
          </p:cNvPr>
          <p:cNvSpPr txBox="1"/>
          <p:nvPr/>
        </p:nvSpPr>
        <p:spPr>
          <a:xfrm>
            <a:off x="9111384" y="2390272"/>
            <a:ext cx="2775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Joe Sacco</a:t>
            </a:r>
          </a:p>
        </p:txBody>
      </p:sp>
    </p:spTree>
    <p:extLst>
      <p:ext uri="{BB962C8B-B14F-4D97-AF65-F5344CB8AC3E}">
        <p14:creationId xmlns:p14="http://schemas.microsoft.com/office/powerpoint/2010/main" val="240136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4BDB-5A3B-8F41-8B3B-CCCB94C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A7DFF-E212-F24D-9868-094A54372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474" y="1459224"/>
            <a:ext cx="7442995" cy="4717739"/>
          </a:xfrm>
        </p:spPr>
      </p:pic>
    </p:spTree>
    <p:extLst>
      <p:ext uri="{BB962C8B-B14F-4D97-AF65-F5344CB8AC3E}">
        <p14:creationId xmlns:p14="http://schemas.microsoft.com/office/powerpoint/2010/main" val="2796266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F56E-4719-C740-9697-78625F9F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75ACAC-9AE1-274F-B5BB-7D0B3878A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38" b="2922"/>
          <a:stretch/>
        </p:blipFill>
        <p:spPr>
          <a:xfrm flipV="1">
            <a:off x="838199" y="192503"/>
            <a:ext cx="9410912" cy="6432885"/>
          </a:xfrm>
        </p:spPr>
      </p:pic>
    </p:spTree>
    <p:extLst>
      <p:ext uri="{BB962C8B-B14F-4D97-AF65-F5344CB8AC3E}">
        <p14:creationId xmlns:p14="http://schemas.microsoft.com/office/powerpoint/2010/main" val="3317067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602D-11A7-2A48-A02E-ECAA5823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CA77AA-14F1-D441-9863-DE1F1995C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78" b="5405"/>
          <a:stretch/>
        </p:blipFill>
        <p:spPr>
          <a:xfrm flipV="1">
            <a:off x="697637" y="365124"/>
            <a:ext cx="9189143" cy="6292349"/>
          </a:xfrm>
        </p:spPr>
      </p:pic>
    </p:spTree>
    <p:extLst>
      <p:ext uri="{BB962C8B-B14F-4D97-AF65-F5344CB8AC3E}">
        <p14:creationId xmlns:p14="http://schemas.microsoft.com/office/powerpoint/2010/main" val="1570512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7495-FC01-A247-A240-B517DABE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BF603F-8E25-3941-9600-BAE881E9C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07" t="-576" r="4177" b="1536"/>
          <a:stretch/>
        </p:blipFill>
        <p:spPr>
          <a:xfrm rot="16200000">
            <a:off x="2600720" y="-1144734"/>
            <a:ext cx="6310660" cy="93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1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939F22-A4BB-5B47-B5BF-CEE5E753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3383C4-E83A-F34F-9143-22CD9D7E3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611" y="1027906"/>
            <a:ext cx="7154778" cy="5628427"/>
          </a:xfrm>
        </p:spPr>
      </p:pic>
    </p:spTree>
    <p:extLst>
      <p:ext uri="{BB962C8B-B14F-4D97-AF65-F5344CB8AC3E}">
        <p14:creationId xmlns:p14="http://schemas.microsoft.com/office/powerpoint/2010/main" val="276962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49220-0374-C442-A67F-D319AA7A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Caucasus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D1FBD4-03E5-1944-B951-A0D2EC5AB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389" y="1690688"/>
            <a:ext cx="4956172" cy="4698039"/>
          </a:xfrm>
        </p:spPr>
      </p:pic>
    </p:spTree>
    <p:extLst>
      <p:ext uri="{BB962C8B-B14F-4D97-AF65-F5344CB8AC3E}">
        <p14:creationId xmlns:p14="http://schemas.microsoft.com/office/powerpoint/2010/main" val="74628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6410-7C1F-1E47-8C6E-02C91D76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9AA60-3F97-5A4C-A512-A40592B4DE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The largest peoples speaking languages which belong to the Caucasian language families and who are currently resident in the Caucasus are </a:t>
            </a:r>
          </a:p>
          <a:p>
            <a:r>
              <a:rPr lang="en-GB" dirty="0"/>
              <a:t>the Georgians (7,000,000), </a:t>
            </a:r>
          </a:p>
          <a:p>
            <a:r>
              <a:rPr lang="en-GB" dirty="0"/>
              <a:t>the Chechens (1,500,000 (according to </a:t>
            </a:r>
            <a:r>
              <a:rPr lang="en-GB" dirty="0">
                <a:hlinkClick r:id="rId2" tooltip="Russian Census (2010)"/>
              </a:rPr>
              <a:t>2010 Russian Census</a:t>
            </a:r>
            <a:r>
              <a:rPr lang="en-GB" dirty="0"/>
              <a:t>)), </a:t>
            </a:r>
          </a:p>
          <a:p>
            <a:r>
              <a:rPr lang="en-GB" dirty="0"/>
              <a:t>the Lezgins (about 800,000)</a:t>
            </a:r>
          </a:p>
          <a:p>
            <a:r>
              <a:rPr lang="en-GB" dirty="0"/>
              <a:t>the </a:t>
            </a:r>
            <a:r>
              <a:rPr lang="en-GB" dirty="0" err="1"/>
              <a:t>Kabardins</a:t>
            </a:r>
            <a:r>
              <a:rPr lang="en-GB" dirty="0"/>
              <a:t> (600,000) </a:t>
            </a:r>
          </a:p>
          <a:p>
            <a:r>
              <a:rPr lang="en-GB" dirty="0"/>
              <a:t> the </a:t>
            </a:r>
            <a:r>
              <a:rPr lang="en-GB" dirty="0" err="1"/>
              <a:t>Avars</a:t>
            </a:r>
            <a:r>
              <a:rPr lang="en-GB" dirty="0"/>
              <a:t> (500,000), </a:t>
            </a:r>
          </a:p>
          <a:p>
            <a:r>
              <a:rPr lang="en-GB" dirty="0"/>
              <a:t> outside the Caucasus, the largest people of Caucasian origin, in </a:t>
            </a:r>
            <a:r>
              <a:rPr lang="en-GB" dirty="0">
                <a:hlinkClick r:id="rId3" tooltip="Diaspora"/>
              </a:rPr>
              <a:t>diaspora</a:t>
            </a:r>
            <a:r>
              <a:rPr lang="en-GB" dirty="0"/>
              <a:t> in more than 40 countries (such as </a:t>
            </a:r>
            <a:r>
              <a:rPr lang="en-GB" dirty="0">
                <a:hlinkClick r:id="rId4" tooltip="Jordan"/>
              </a:rPr>
              <a:t>Jordan</a:t>
            </a:r>
            <a:r>
              <a:rPr lang="en-GB" dirty="0"/>
              <a:t>, </a:t>
            </a:r>
            <a:r>
              <a:rPr lang="en-GB" dirty="0">
                <a:hlinkClick r:id="rId5" tooltip="Turkey"/>
              </a:rPr>
              <a:t>Turkey</a:t>
            </a:r>
            <a:r>
              <a:rPr lang="en-GB" dirty="0"/>
              <a:t>, the countries of Europe, </a:t>
            </a:r>
            <a:r>
              <a:rPr lang="en-GB" dirty="0">
                <a:hlinkClick r:id="rId6" tooltip="Syria"/>
              </a:rPr>
              <a:t>Syria</a:t>
            </a:r>
            <a:r>
              <a:rPr lang="en-GB" dirty="0"/>
              <a:t>, </a:t>
            </a:r>
            <a:r>
              <a:rPr lang="en-GB" dirty="0">
                <a:hlinkClick r:id="rId7" tooltip="United States"/>
              </a:rPr>
              <a:t>United States</a:t>
            </a:r>
            <a:r>
              <a:rPr lang="en-GB" dirty="0"/>
              <a:t>) are the </a:t>
            </a:r>
            <a:r>
              <a:rPr lang="en-GB" dirty="0">
                <a:hlinkClick r:id="rId8" tooltip="Circassians"/>
              </a:rPr>
              <a:t>Circassians</a:t>
            </a:r>
            <a:r>
              <a:rPr lang="en-GB" dirty="0"/>
              <a:t> with about 3,000,000-4,000,000 speakers.</a:t>
            </a:r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54F9629E-7FE7-2046-9A09-CFB594913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187116" y="1690688"/>
            <a:ext cx="4273186" cy="4860749"/>
          </a:xfrm>
        </p:spPr>
      </p:pic>
    </p:spTree>
    <p:extLst>
      <p:ext uri="{BB962C8B-B14F-4D97-AF65-F5344CB8AC3E}">
        <p14:creationId xmlns:p14="http://schemas.microsoft.com/office/powerpoint/2010/main" val="37358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85FFDC-1671-3B48-94CE-B236D4E0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Russian Conquest of the Caucasus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673CB-1969-F446-8919-7B2F949DF3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Up to and including the early 19th century, the </a:t>
            </a:r>
            <a:r>
              <a:rPr lang="en-GB" dirty="0">
                <a:hlinkClick r:id="rId2" tooltip="Southern Caucasus"/>
              </a:rPr>
              <a:t>Southern Caucasus</a:t>
            </a:r>
            <a:r>
              <a:rPr lang="en-GB" dirty="0"/>
              <a:t> and southern </a:t>
            </a:r>
            <a:r>
              <a:rPr lang="en-GB" dirty="0">
                <a:hlinkClick r:id="rId3" tooltip="Dagestan"/>
              </a:rPr>
              <a:t>Dagestan</a:t>
            </a:r>
            <a:r>
              <a:rPr lang="en-GB" dirty="0"/>
              <a:t> all formed part of the </a:t>
            </a:r>
            <a:r>
              <a:rPr lang="en-GB" dirty="0">
                <a:hlinkClick r:id="rId4" tooltip="Qajar dynasty"/>
              </a:rPr>
              <a:t>Persian Empire</a:t>
            </a:r>
            <a:r>
              <a:rPr lang="en-GB" dirty="0"/>
              <a:t>. In 1813 and 1828 by the </a:t>
            </a:r>
            <a:r>
              <a:rPr lang="en-GB" dirty="0">
                <a:hlinkClick r:id="rId5" tooltip="Treaty of Gulistan"/>
              </a:rPr>
              <a:t>Treaty of Gulistan</a:t>
            </a:r>
            <a:r>
              <a:rPr lang="en-GB" dirty="0"/>
              <a:t> and the </a:t>
            </a:r>
            <a:r>
              <a:rPr lang="en-GB" dirty="0">
                <a:hlinkClick r:id="rId6" tooltip="Treaty of Turkmenchay"/>
              </a:rPr>
              <a:t>Treaty of Turkmenchay</a:t>
            </a:r>
            <a:r>
              <a:rPr lang="en-GB" dirty="0"/>
              <a:t> respectively, the Persians were forced to irrevocably cede the Southern Caucasus and Dagestan to </a:t>
            </a:r>
            <a:r>
              <a:rPr lang="en-GB" dirty="0">
                <a:hlinkClick r:id="rId7" tooltip="Imperial Russia"/>
              </a:rPr>
              <a:t>Imperial Russia</a:t>
            </a:r>
            <a:r>
              <a:rPr lang="en-GB" dirty="0"/>
              <a:t>.</a:t>
            </a:r>
            <a:r>
              <a:rPr lang="en-GB" baseline="30000" dirty="0">
                <a:hlinkClick r:id="rId8"/>
              </a:rPr>
              <a:t>[27]</a:t>
            </a:r>
            <a:r>
              <a:rPr lang="en-GB" dirty="0"/>
              <a:t> In the ensuing years after these gains, the Russians took the remaining part of the Southern Caucasus, comprising western Georgia, through several wars from the </a:t>
            </a:r>
            <a:r>
              <a:rPr lang="en-GB" dirty="0">
                <a:hlinkClick r:id="rId9" tooltip="Ottoman Empire"/>
              </a:rPr>
              <a:t>Ottoman Empire</a:t>
            </a:r>
            <a:r>
              <a:rPr lang="en-GB" dirty="0"/>
              <a:t>.</a:t>
            </a:r>
            <a:r>
              <a:rPr lang="en-GB" baseline="30000" dirty="0">
                <a:hlinkClick r:id="rId10"/>
              </a:rPr>
              <a:t>[28]</a:t>
            </a:r>
            <a:r>
              <a:rPr lang="en-GB" baseline="30000" dirty="0">
                <a:hlinkClick r:id="rId11"/>
              </a:rPr>
              <a:t>[29]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FD5B225-80C7-514D-9EA1-738639FA65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2"/>
          <a:stretch>
            <a:fillRect/>
          </a:stretch>
        </p:blipFill>
        <p:spPr>
          <a:xfrm>
            <a:off x="838200" y="1995513"/>
            <a:ext cx="5181600" cy="4011561"/>
          </a:xfrm>
        </p:spPr>
      </p:pic>
    </p:spTree>
    <p:extLst>
      <p:ext uri="{BB962C8B-B14F-4D97-AF65-F5344CB8AC3E}">
        <p14:creationId xmlns:p14="http://schemas.microsoft.com/office/powerpoint/2010/main" val="245100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D2A151-5B31-D44E-9989-6668DF83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CEE5A1-A90B-934E-85E1-95422CA34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266" y="1825625"/>
            <a:ext cx="5815467" cy="4351338"/>
          </a:xfrm>
        </p:spPr>
      </p:pic>
    </p:spTree>
    <p:extLst>
      <p:ext uri="{BB962C8B-B14F-4D97-AF65-F5344CB8AC3E}">
        <p14:creationId xmlns:p14="http://schemas.microsoft.com/office/powerpoint/2010/main" val="250750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8F820-102D-0A49-A354-CBE93CE9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Most Important 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BDA62-EFDF-FA4D-B0F3-B9663AC644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dirty="0"/>
              <a:t>Predominantly (but not exclusively Muslim since 7</a:t>
            </a:r>
            <a:r>
              <a:rPr lang="en-US" baseline="30000" dirty="0"/>
              <a:t>th</a:t>
            </a:r>
            <a:r>
              <a:rPr lang="en-US" dirty="0"/>
              <a:t> c./600s)</a:t>
            </a:r>
          </a:p>
          <a:p>
            <a:r>
              <a:rPr lang="en-US" dirty="0"/>
              <a:t>1700s-1860s – Russians conquer North Caucasus</a:t>
            </a:r>
          </a:p>
          <a:p>
            <a:r>
              <a:rPr lang="en-US" dirty="0"/>
              <a:t>Deportation to Far East of Chechens 1944-1957</a:t>
            </a:r>
          </a:p>
          <a:p>
            <a:r>
              <a:rPr lang="en-US" dirty="0"/>
              <a:t>Collapse of USSR 1991</a:t>
            </a:r>
          </a:p>
          <a:p>
            <a:r>
              <a:rPr lang="en-US" dirty="0"/>
              <a:t>1994-96 First Chechen War (for Independence)</a:t>
            </a:r>
          </a:p>
          <a:p>
            <a:r>
              <a:rPr lang="en-US" dirty="0"/>
              <a:t>1996 </a:t>
            </a:r>
            <a:r>
              <a:rPr lang="en-US" dirty="0" err="1"/>
              <a:t>Khasavyurt</a:t>
            </a:r>
            <a:r>
              <a:rPr lang="en-US" dirty="0"/>
              <a:t> accord leading to form of independence</a:t>
            </a:r>
          </a:p>
          <a:p>
            <a:r>
              <a:rPr lang="en-US" dirty="0"/>
              <a:t>1996-99 influx of foreign Wahhabi Islamist militants – from secession to Jihad</a:t>
            </a:r>
          </a:p>
          <a:p>
            <a:r>
              <a:rPr lang="en-US" dirty="0"/>
              <a:t>1999 Second Chechen war</a:t>
            </a:r>
          </a:p>
          <a:p>
            <a:r>
              <a:rPr lang="en-US" dirty="0"/>
              <a:t>2000 Putin elected president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C8B23F-533C-B14E-AC62-BDE8C083EE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014" y="2358189"/>
            <a:ext cx="5227053" cy="2999874"/>
          </a:xfrm>
        </p:spPr>
      </p:pic>
    </p:spTree>
    <p:extLst>
      <p:ext uri="{BB962C8B-B14F-4D97-AF65-F5344CB8AC3E}">
        <p14:creationId xmlns:p14="http://schemas.microsoft.com/office/powerpoint/2010/main" val="128777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677964-928A-D447-9476-BA17F538F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Prisoner of the Caucasus in literature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809267-3AC6-3546-B13E-12450D9ACC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0394" y="1825625"/>
            <a:ext cx="3357212" cy="4351338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3D9408-053A-1244-8A88-51A958750D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Russian soldier captured by Caucasian tribesmen, and freed by beautiful Caucasian woman in Pushkin and </a:t>
            </a:r>
            <a:r>
              <a:rPr lang="en-US" dirty="0" err="1"/>
              <a:t>Tolstoi</a:t>
            </a:r>
            <a:endParaRPr lang="en-US" dirty="0"/>
          </a:p>
          <a:p>
            <a:r>
              <a:rPr lang="en-US" dirty="0"/>
              <a:t>Alexander Pushkin, </a:t>
            </a:r>
            <a:r>
              <a:rPr lang="en-US" i="1" dirty="0"/>
              <a:t>Prisoner of the Caucasus</a:t>
            </a:r>
            <a:r>
              <a:rPr lang="en-US" dirty="0"/>
              <a:t> (1822) [</a:t>
            </a:r>
            <a:r>
              <a:rPr lang="en-US" dirty="0" err="1"/>
              <a:t>Kavkazskii</a:t>
            </a:r>
            <a:r>
              <a:rPr lang="en-US" dirty="0"/>
              <a:t> </a:t>
            </a:r>
            <a:r>
              <a:rPr lang="en-US" dirty="0" err="1"/>
              <a:t>plennik</a:t>
            </a:r>
            <a:r>
              <a:rPr lang="en-US" dirty="0"/>
              <a:t>]</a:t>
            </a:r>
          </a:p>
          <a:p>
            <a:r>
              <a:rPr lang="en-US" dirty="0"/>
              <a:t>Lev </a:t>
            </a:r>
            <a:r>
              <a:rPr lang="en-US" dirty="0" err="1"/>
              <a:t>Tolstoi</a:t>
            </a:r>
            <a:r>
              <a:rPr lang="en-US" dirty="0"/>
              <a:t>, </a:t>
            </a:r>
            <a:r>
              <a:rPr lang="en-US" i="1" dirty="0"/>
              <a:t>A Prisoner of the Caucasus</a:t>
            </a:r>
            <a:r>
              <a:rPr lang="en-US" dirty="0"/>
              <a:t> (1872) [</a:t>
            </a:r>
            <a:r>
              <a:rPr lang="en-US" dirty="0" err="1"/>
              <a:t>Kavkazskii</a:t>
            </a:r>
            <a:r>
              <a:rPr lang="en-US" dirty="0"/>
              <a:t> </a:t>
            </a:r>
            <a:r>
              <a:rPr lang="en-US" dirty="0" err="1"/>
              <a:t>plennik</a:t>
            </a:r>
            <a:r>
              <a:rPr lang="en-US" dirty="0"/>
              <a:t>]</a:t>
            </a:r>
          </a:p>
          <a:p>
            <a:r>
              <a:rPr lang="en-US" dirty="0"/>
              <a:t>Vladimir </a:t>
            </a:r>
            <a:r>
              <a:rPr lang="en-US" dirty="0" err="1"/>
              <a:t>Makanin</a:t>
            </a:r>
            <a:r>
              <a:rPr lang="en-US" dirty="0"/>
              <a:t>, </a:t>
            </a:r>
            <a:r>
              <a:rPr lang="en-US" i="1" dirty="0"/>
              <a:t>Prisoner of the Caucasus </a:t>
            </a:r>
            <a:r>
              <a:rPr lang="en-US" dirty="0"/>
              <a:t>(1995) [</a:t>
            </a:r>
            <a:r>
              <a:rPr lang="en-US" dirty="0" err="1"/>
              <a:t>Kavkazskii</a:t>
            </a:r>
            <a:r>
              <a:rPr lang="en-US" dirty="0"/>
              <a:t> </a:t>
            </a:r>
            <a:r>
              <a:rPr lang="en-US" dirty="0" err="1"/>
              <a:t>plennyi</a:t>
            </a:r>
            <a:r>
              <a:rPr lang="en-US" dirty="0"/>
              <a:t>] – contrasts with those</a:t>
            </a:r>
          </a:p>
          <a:p>
            <a:r>
              <a:rPr lang="en-US" dirty="0" err="1"/>
              <a:t>Plennik</a:t>
            </a:r>
            <a:r>
              <a:rPr lang="en-US" dirty="0"/>
              <a:t>/</a:t>
            </a:r>
            <a:r>
              <a:rPr lang="en-US" dirty="0" err="1"/>
              <a:t>plennyi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31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402</Words>
  <Application>Microsoft Macintosh PowerPoint</Application>
  <PresentationFormat>Widescreen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Week10: German Sadulaev,  ‘One Swallow Doesn’t make a Summer. A Tale in Fragments, </vt:lpstr>
      <vt:lpstr>Grant</vt:lpstr>
      <vt:lpstr>PowerPoint Presentation</vt:lpstr>
      <vt:lpstr>The Caucasus</vt:lpstr>
      <vt:lpstr>PowerPoint Presentation</vt:lpstr>
      <vt:lpstr> Russian Conquest of the Caucasus</vt:lpstr>
      <vt:lpstr>PowerPoint Presentation</vt:lpstr>
      <vt:lpstr>Most Important Dates</vt:lpstr>
      <vt:lpstr>The Prisoner of the Caucasus in literature</vt:lpstr>
      <vt:lpstr>Sakwa</vt:lpstr>
      <vt:lpstr>Nordenboos</vt:lpstr>
      <vt:lpstr>One Swallow Doesn’t Make a Summer, 2005</vt:lpstr>
      <vt:lpstr>The swallow</vt:lpstr>
      <vt:lpstr>PowerPoint Presentation</vt:lpstr>
      <vt:lpstr>PowerPoint Presentation</vt:lpstr>
      <vt:lpstr>PowerPoint Presentation</vt:lpstr>
      <vt:lpstr>Reflections on war</vt:lpstr>
      <vt:lpstr>The 1944 Deportation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Week10: German Sadulaev, ‘One Swallow Doesn’t make a Summer. A Tale in Fragments, </dc:title>
  <dc:creator>Jeremy Hicks</dc:creator>
  <cp:lastModifiedBy>Jeremy Hicks</cp:lastModifiedBy>
  <cp:revision>12</cp:revision>
  <dcterms:created xsi:type="dcterms:W3CDTF">2022-09-21T16:11:38Z</dcterms:created>
  <dcterms:modified xsi:type="dcterms:W3CDTF">2022-11-30T20:35:15Z</dcterms:modified>
</cp:coreProperties>
</file>