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  <p:sldMasterId id="2147483866" r:id="rId5"/>
    <p:sldMasterId id="2147483843" r:id="rId6"/>
  </p:sldMasterIdLst>
  <p:notesMasterIdLst>
    <p:notesMasterId r:id="rId29"/>
  </p:notesMasterIdLst>
  <p:handoutMasterIdLst>
    <p:handoutMasterId r:id="rId30"/>
  </p:handoutMasterIdLst>
  <p:sldIdLst>
    <p:sldId id="257" r:id="rId7"/>
    <p:sldId id="305" r:id="rId8"/>
    <p:sldId id="299" r:id="rId9"/>
    <p:sldId id="322" r:id="rId10"/>
    <p:sldId id="326" r:id="rId11"/>
    <p:sldId id="306" r:id="rId12"/>
    <p:sldId id="267" r:id="rId13"/>
    <p:sldId id="331" r:id="rId14"/>
    <p:sldId id="309" r:id="rId15"/>
    <p:sldId id="310" r:id="rId16"/>
    <p:sldId id="307" r:id="rId17"/>
    <p:sldId id="311" r:id="rId18"/>
    <p:sldId id="317" r:id="rId19"/>
    <p:sldId id="319" r:id="rId20"/>
    <p:sldId id="333" r:id="rId21"/>
    <p:sldId id="332" r:id="rId22"/>
    <p:sldId id="321" r:id="rId23"/>
    <p:sldId id="323" r:id="rId24"/>
    <p:sldId id="324" r:id="rId25"/>
    <p:sldId id="325" r:id="rId26"/>
    <p:sldId id="293" r:id="rId27"/>
    <p:sldId id="294" r:id="rId28"/>
  </p:sldIdLst>
  <p:sldSz cx="9144000" cy="5143500" type="screen16x9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D0B69D-9948-46F3-B07D-8BF81D90CAFD}">
          <p14:sldIdLst>
            <p14:sldId id="257"/>
            <p14:sldId id="305"/>
            <p14:sldId id="299"/>
            <p14:sldId id="322"/>
            <p14:sldId id="326"/>
            <p14:sldId id="306"/>
            <p14:sldId id="267"/>
            <p14:sldId id="331"/>
            <p14:sldId id="309"/>
            <p14:sldId id="310"/>
            <p14:sldId id="307"/>
            <p14:sldId id="311"/>
            <p14:sldId id="317"/>
            <p14:sldId id="319"/>
            <p14:sldId id="333"/>
            <p14:sldId id="332"/>
            <p14:sldId id="321"/>
            <p14:sldId id="323"/>
            <p14:sldId id="324"/>
            <p14:sldId id="325"/>
          </p14:sldIdLst>
        </p14:section>
        <p14:section name="Untitled Section" id="{BC207CB5-D627-4B15-B03B-ED7A53E19D7E}">
          <p14:sldIdLst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C"/>
    <a:srgbClr val="1C3D74"/>
    <a:srgbClr val="2DB8C5"/>
    <a:srgbClr val="73B82B"/>
    <a:srgbClr val="F18500"/>
    <a:srgbClr val="10746A"/>
    <a:srgbClr val="8D3786"/>
    <a:srgbClr val="CDA60C"/>
    <a:srgbClr val="2DB862"/>
    <a:srgbClr val="009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94695" autoAdjust="0"/>
  </p:normalViewPr>
  <p:slideViewPr>
    <p:cSldViewPr snapToGrid="0" snapToObjects="1">
      <p:cViewPr varScale="1">
        <p:scale>
          <a:sx n="83" d="100"/>
          <a:sy n="83" d="100"/>
        </p:scale>
        <p:origin x="9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604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cadia Woods" userId="817f3f11-d157-4cf1-9208-2c1e191262b2" providerId="ADAL" clId="{308212F5-7983-4D49-8CD9-62E7C927255F}"/>
    <pc:docChg chg="custSel modSld">
      <pc:chgData name="Arcadia Woods" userId="817f3f11-d157-4cf1-9208-2c1e191262b2" providerId="ADAL" clId="{308212F5-7983-4D49-8CD9-62E7C927255F}" dt="2022-09-21T16:32:11.909" v="1" actId="478"/>
      <pc:docMkLst>
        <pc:docMk/>
      </pc:docMkLst>
      <pc:sldChg chg="addSp delSp modSp mod">
        <pc:chgData name="Arcadia Woods" userId="817f3f11-d157-4cf1-9208-2c1e191262b2" providerId="ADAL" clId="{308212F5-7983-4D49-8CD9-62E7C927255F}" dt="2022-09-21T16:32:11.909" v="1" actId="478"/>
        <pc:sldMkLst>
          <pc:docMk/>
          <pc:sldMk cId="2307694440" sldId="325"/>
        </pc:sldMkLst>
        <pc:spChg chg="del">
          <ac:chgData name="Arcadia Woods" userId="817f3f11-d157-4cf1-9208-2c1e191262b2" providerId="ADAL" clId="{308212F5-7983-4D49-8CD9-62E7C927255F}" dt="2022-09-21T16:32:08.425" v="0" actId="478"/>
          <ac:spMkLst>
            <pc:docMk/>
            <pc:sldMk cId="2307694440" sldId="325"/>
            <ac:spMk id="5" creationId="{9A796243-70B9-4B4C-AA83-25DD7766C93E}"/>
          </ac:spMkLst>
        </pc:spChg>
        <pc:spChg chg="add del mod">
          <ac:chgData name="Arcadia Woods" userId="817f3f11-d157-4cf1-9208-2c1e191262b2" providerId="ADAL" clId="{308212F5-7983-4D49-8CD9-62E7C927255F}" dt="2022-09-21T16:32:11.909" v="1" actId="478"/>
          <ac:spMkLst>
            <pc:docMk/>
            <pc:sldMk cId="2307694440" sldId="325"/>
            <ac:spMk id="6" creationId="{DB405C40-4647-4C68-B1FF-1F1A2F56A2E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dirty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0859996977948773"/>
          <c:y val="1.446726273736742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009355875836059E-2"/>
          <c:y val="0.13986788302602043"/>
          <c:w val="0.67931177666812181"/>
          <c:h val="0.760215539922159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A9-4D25-9A08-E785591F91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A9-4D25-9A08-E785591F91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A9-4D25-9A08-E785591F91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A9-4D25-9A08-E785591F912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A9-4D25-9A08-E785591F912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CA9-4D25-9A08-E785591F912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CA9-4D25-9A08-E785591F912F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CA9-4D25-9A08-E785591F9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9977572318967052"/>
          <c:y val="0.1928179891354784"/>
          <c:w val="0.30022436435136202"/>
          <c:h val="0.652836048290867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dirty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4416114174553275"/>
          <c:y val="1.40625433274614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531567990058079E-2"/>
          <c:y val="0.11931885404850991"/>
          <c:w val="0.63197913902634784"/>
          <c:h val="0.6530898773914934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51-495A-8996-44DF7C239E0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51-495A-8996-44DF7C239E0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51-495A-8996-44DF7C239E0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51-495A-8996-44DF7C239E0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151-495A-8996-44DF7C239E0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151-495A-8996-44DF7C239E0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151-495A-8996-44DF7C239E04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151-495A-8996-44DF7C239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3237616"/>
        <c:axId val="774982448"/>
      </c:barChart>
      <c:valAx>
        <c:axId val="77498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Frutiger 55 Roman" pitchFamily="2" charset="0"/>
                <a:ea typeface="+mn-ea"/>
                <a:cs typeface="+mn-cs"/>
              </a:defRPr>
            </a:pPr>
            <a:endParaRPr lang="en-US"/>
          </a:p>
        </c:txPr>
        <c:crossAx val="853237616"/>
        <c:crosses val="autoZero"/>
        <c:crossBetween val="between"/>
      </c:valAx>
      <c:catAx>
        <c:axId val="85323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982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056497372130657"/>
          <c:y val="0.23026675851480399"/>
          <c:w val="0.24631125718087762"/>
          <c:h val="0.606979607086511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dirty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9648043799212601"/>
          <c:y val="1.4062499134934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017085530237922"/>
          <c:y val="0.11931885404850991"/>
          <c:w val="0.59848297447332355"/>
          <c:h val="0.8005206631307784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79-46EC-ACD0-05064C0E4F1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79-46EC-ACD0-05064C0E4F1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79-46EC-ACD0-05064C0E4F1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79-46EC-ACD0-05064C0E4F1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E79-46EC-ACD0-05064C0E4F1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79-46EC-ACD0-05064C0E4F1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E79-46EC-ACD0-05064C0E4F15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E79-46EC-ACD0-05064C0E4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853237616"/>
        <c:axId val="774982448"/>
      </c:barChart>
      <c:valAx>
        <c:axId val="774982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Frutiger 55 Roman" pitchFamily="2" charset="0"/>
                <a:ea typeface="+mn-ea"/>
                <a:cs typeface="+mn-cs"/>
              </a:defRPr>
            </a:pPr>
            <a:endParaRPr lang="en-US"/>
          </a:p>
        </c:txPr>
        <c:crossAx val="853237616"/>
        <c:crosses val="autoZero"/>
        <c:crossBetween val="between"/>
      </c:valAx>
      <c:catAx>
        <c:axId val="853237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774982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396512040726835"/>
          <c:y val="9.6391868962480462E-2"/>
          <c:w val="0.2760348679438433"/>
          <c:h val="0.80923730636217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664FB5-82AF-48A4-80F1-9AEEE0DF4B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F0742E-D5E1-4FF3-A442-958EA2A786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066F8-4FE9-4315-A56E-3EA256F5907F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2F771-FAFF-4FF6-AE5C-96F43E8CB7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B88F3-0CB9-4921-9214-BFA9C4B80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73B9F-E786-4DE9-B054-AF2D3B642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115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D6F77-CFCE-A445-8E2C-54D16F9EECC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42D00-D33B-6747-961F-9152114FB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0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BDS session, use post-it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5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Cover 1">
    <p:bg>
      <p:bgPr>
        <a:solidFill>
          <a:srgbClr val="1C3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401044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F9F98BB-2095-434E-97D1-3636B7E75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4277455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5C7A6F9-784D-428C-B9C4-650A70FFC0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0865" y="1311275"/>
            <a:ext cx="4277455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</p:txBody>
      </p:sp>
    </p:spTree>
    <p:extLst>
      <p:ext uri="{BB962C8B-B14F-4D97-AF65-F5344CB8AC3E}">
        <p14:creationId xmlns:p14="http://schemas.microsoft.com/office/powerpoint/2010/main" val="310220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C74048-C75E-FD4A-A2F0-C36E16C2A3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311276"/>
            <a:ext cx="4186238" cy="2791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9950" y="4176072"/>
            <a:ext cx="4186238" cy="879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0C9E275-0734-425E-938B-16131D4657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438540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8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C74048-C75E-FD4A-A2F0-C36E16C2A3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67512" y="1311276"/>
            <a:ext cx="2098675" cy="27737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7512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2840F-CF0A-4B0C-876C-214741C519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6447286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80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9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67512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D51F31A-86D2-8C4F-A1A9-C88372B37B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67513" y="1311274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7511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7513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39CEF63-09E5-47AB-B122-292E3DA726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6447286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49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E942392-5A1D-4B43-9FC3-CF83A59FC5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67513" y="1311275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1" y="1322602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7511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7513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67512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1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99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1999" y="417300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E523E2-4C7B-424A-8715-BA3BD5E8B9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428856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35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1" y="1322602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1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99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1999" y="417300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67513" y="1322601"/>
            <a:ext cx="2098675" cy="2792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67512" y="417795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16A11E-B4A5-4F26-9049-F166D72D62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428856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23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1" y="1322602"/>
            <a:ext cx="4305300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99" y="2607606"/>
            <a:ext cx="4305302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1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1999" y="417300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78626" y="2877213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78624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1A76B9A-C73D-41F4-848B-7B422BD254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428856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00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image +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02847" y="1322601"/>
            <a:ext cx="2763341" cy="2792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02847" y="4177950"/>
            <a:ext cx="2763341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B742EC7-0905-4619-9932-945C15BD9FB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44721" y="1311275"/>
            <a:ext cx="285455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9734A-FE59-489D-8235-3CE5E3DE21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6595" y="1311275"/>
            <a:ext cx="285455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19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text +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96620" y="1309603"/>
            <a:ext cx="6380681" cy="2808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96620" y="4176072"/>
            <a:ext cx="6380680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C490C0-3F42-428E-9663-C0315B61F1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12629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45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hero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87339" y="1322601"/>
            <a:ext cx="8578850" cy="2792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7339" y="4177950"/>
            <a:ext cx="8578850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</p:spTree>
    <p:extLst>
      <p:ext uri="{BB962C8B-B14F-4D97-AF65-F5344CB8AC3E}">
        <p14:creationId xmlns:p14="http://schemas.microsoft.com/office/powerpoint/2010/main" val="346159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>
          <a:gsLst>
            <a:gs pos="12000">
              <a:srgbClr val="1C3D74"/>
            </a:gs>
            <a:gs pos="100000">
              <a:srgbClr val="2DB8C5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280325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79400" y="250826"/>
            <a:ext cx="8597901" cy="38671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7339" y="4177950"/>
            <a:ext cx="8578850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</p:spTree>
    <p:extLst>
      <p:ext uri="{BB962C8B-B14F-4D97-AF65-F5344CB8AC3E}">
        <p14:creationId xmlns:p14="http://schemas.microsoft.com/office/powerpoint/2010/main" val="2436586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203484" y="1234649"/>
            <a:ext cx="2219675" cy="1349665"/>
            <a:chOff x="1985262" y="1786188"/>
            <a:chExt cx="3594613" cy="25795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47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2DB8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5" cy="10321"/>
            </a:xfrm>
            <a:prstGeom prst="line">
              <a:avLst/>
            </a:prstGeom>
            <a:ln w="28575">
              <a:solidFill>
                <a:srgbClr val="2DB8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1"/>
              <a:ext cx="3594613" cy="864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DB8C5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2DB8C5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3299430" y="1210655"/>
            <a:ext cx="2156489" cy="1349665"/>
            <a:chOff x="1985262" y="1786188"/>
            <a:chExt cx="3594613" cy="257953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526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8D37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6" cy="10321"/>
            </a:xfrm>
            <a:prstGeom prst="line">
              <a:avLst/>
            </a:prstGeom>
            <a:ln w="28575">
              <a:solidFill>
                <a:srgbClr val="8D37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6395376" y="1210655"/>
            <a:ext cx="2184743" cy="1349665"/>
            <a:chOff x="1985262" y="1786188"/>
            <a:chExt cx="3594613" cy="257953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526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107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4" cy="10321"/>
            </a:xfrm>
            <a:prstGeom prst="line">
              <a:avLst/>
            </a:prstGeom>
            <a:ln w="28575">
              <a:solidFill>
                <a:srgbClr val="107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10746A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10746A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1800890" y="2785639"/>
            <a:ext cx="2268189" cy="1349665"/>
            <a:chOff x="1985262" y="1786188"/>
            <a:chExt cx="3594613" cy="257953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47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185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5" cy="10321"/>
            </a:xfrm>
            <a:prstGeom prst="line">
              <a:avLst/>
            </a:prstGeom>
            <a:ln w="28575">
              <a:solidFill>
                <a:srgbClr val="F18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18500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F18500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4949634" y="2785639"/>
            <a:ext cx="2289366" cy="1349665"/>
            <a:chOff x="1985262" y="1786188"/>
            <a:chExt cx="3594613" cy="257953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3" cy="147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73B8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71937"/>
              <a:ext cx="3407805" cy="10321"/>
            </a:xfrm>
            <a:prstGeom prst="line">
              <a:avLst/>
            </a:prstGeom>
            <a:ln w="28575">
              <a:solidFill>
                <a:srgbClr val="73B8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73B82B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73B82B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11096"/>
            <a:ext cx="8672097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</p:spTree>
    <p:extLst>
      <p:ext uri="{BB962C8B-B14F-4D97-AF65-F5344CB8AC3E}">
        <p14:creationId xmlns:p14="http://schemas.microsoft.com/office/powerpoint/2010/main" val="2476875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348A56A-D03E-7C4E-AE8E-F896E6A5A11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86463332"/>
              </p:ext>
            </p:extLst>
          </p:nvPr>
        </p:nvGraphicFramePr>
        <p:xfrm>
          <a:off x="2925649" y="1218723"/>
          <a:ext cx="4923808" cy="3149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91CD518-0B4F-4DDD-8245-74B5057E9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29662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01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DE844C2-66A4-7347-BB76-EF1AA2EFEA8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544693725"/>
              </p:ext>
            </p:extLst>
          </p:nvPr>
        </p:nvGraphicFramePr>
        <p:xfrm>
          <a:off x="3380198" y="1259540"/>
          <a:ext cx="5003514" cy="3295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6BE319-1C15-41CC-A596-E46D2BF7CC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29662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13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8E69A5-8A32-3B48-8662-8A79DC2E092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68563056"/>
              </p:ext>
            </p:extLst>
          </p:nvPr>
        </p:nvGraphicFramePr>
        <p:xfrm>
          <a:off x="2586555" y="1209354"/>
          <a:ext cx="5804951" cy="3027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20285F8-6946-46F6-9325-70AD32F1D6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29662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26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AFD6674-8208-4117-92B8-8BA50FAB180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66213361"/>
              </p:ext>
            </p:extLst>
          </p:nvPr>
        </p:nvGraphicFramePr>
        <p:xfrm>
          <a:off x="287338" y="1689652"/>
          <a:ext cx="7137192" cy="110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32">
                  <a:extLst>
                    <a:ext uri="{9D8B030D-6E8A-4147-A177-3AD203B41FA5}">
                      <a16:colId xmlns:a16="http://schemas.microsoft.com/office/drawing/2014/main" val="3822116847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1796008628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879958063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650332254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035283889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2593290401"/>
                    </a:ext>
                  </a:extLst>
                </a:gridCol>
              </a:tblGrid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+mj-lt"/>
                        </a:rPr>
                        <a:t>XXXXXXXXXXXXX</a:t>
                      </a: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</a:t>
                      </a:r>
                      <a:endParaRPr lang="en-US" sz="800" dirty="0"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80098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55196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87121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99189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85AC98B-3184-4158-8DB1-FD0896BAEA5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48348035"/>
              </p:ext>
            </p:extLst>
          </p:nvPr>
        </p:nvGraphicFramePr>
        <p:xfrm>
          <a:off x="287338" y="3153802"/>
          <a:ext cx="7137192" cy="110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32">
                  <a:extLst>
                    <a:ext uri="{9D8B030D-6E8A-4147-A177-3AD203B41FA5}">
                      <a16:colId xmlns:a16="http://schemas.microsoft.com/office/drawing/2014/main" val="3822116847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1796008628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879958063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650332254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035283889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2593290401"/>
                    </a:ext>
                  </a:extLst>
                </a:gridCol>
              </a:tblGrid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+mj-lt"/>
                        </a:rPr>
                        <a:t>XXXXXXXXXXXXX</a:t>
                      </a: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</a:t>
                      </a:r>
                      <a:endParaRPr lang="en-US" sz="800" dirty="0"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80098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55196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87121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991891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ABA65EC-BE67-47F1-855B-E0BFD2EA8C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867209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3833570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_Logo">
    <p:bg>
      <p:bgPr>
        <a:solidFill>
          <a:srgbClr val="1C3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F016AB-50EC-D145-8FEE-4F74E8E3B1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6986" y="3228967"/>
            <a:ext cx="4335556" cy="11588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811C00-D549-464E-ADFA-3C1836754071}"/>
              </a:ext>
            </a:extLst>
          </p:cNvPr>
          <p:cNvSpPr txBox="1"/>
          <p:nvPr userDrawn="1"/>
        </p:nvSpPr>
        <p:spPr>
          <a:xfrm>
            <a:off x="3282511" y="1820461"/>
            <a:ext cx="277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63592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_Logo">
    <p:bg>
      <p:bgPr>
        <a:solidFill>
          <a:srgbClr val="1C3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F016AB-50EC-D145-8FEE-4F74E8E3B1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6986" y="1954745"/>
            <a:ext cx="4335556" cy="11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9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gradFill flip="none" rotWithShape="1">
          <a:gsLst>
            <a:gs pos="74000">
              <a:srgbClr val="10746A"/>
            </a:gs>
            <a:gs pos="18000">
              <a:srgbClr val="0096E3">
                <a:lumMod val="90000"/>
                <a:lumOff val="1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319369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gradFill flip="none" rotWithShape="1">
          <a:gsLst>
            <a:gs pos="0">
              <a:srgbClr val="73B82B">
                <a:lumMod val="88000"/>
                <a:lumOff val="12000"/>
              </a:srgbClr>
            </a:gs>
            <a:gs pos="97312">
              <a:srgbClr val="10746A"/>
            </a:gs>
            <a:gs pos="59000">
              <a:srgbClr val="10746A">
                <a:lumMod val="94000"/>
                <a:lumOff val="6000"/>
              </a:srgbClr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66077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gradFill>
          <a:gsLst>
            <a:gs pos="0">
              <a:srgbClr val="73B82B">
                <a:lumMod val="88000"/>
                <a:lumOff val="12000"/>
              </a:srgbClr>
            </a:gs>
            <a:gs pos="69000">
              <a:srgbClr val="2DB8C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4187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gradFill flip="none" rotWithShape="1">
          <a:gsLst>
            <a:gs pos="85484">
              <a:srgbClr val="8D3786"/>
            </a:gs>
            <a:gs pos="19000">
              <a:srgbClr val="EC008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05558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gradFill flip="none" rotWithShape="1">
          <a:gsLst>
            <a:gs pos="3226">
              <a:srgbClr val="8D3786"/>
            </a:gs>
            <a:gs pos="35000">
              <a:srgbClr val="8D3786"/>
            </a:gs>
            <a:gs pos="100000">
              <a:srgbClr val="F18500"/>
            </a:gs>
          </a:gsLst>
          <a:lin ang="19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308686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hero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87339" y="1322601"/>
            <a:ext cx="8578850" cy="2792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7339" y="4177950"/>
            <a:ext cx="8578850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</p:spTree>
    <p:extLst>
      <p:ext uri="{BB962C8B-B14F-4D97-AF65-F5344CB8AC3E}">
        <p14:creationId xmlns:p14="http://schemas.microsoft.com/office/powerpoint/2010/main" val="5746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F9F98BB-2095-434E-97D1-3636B7E75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867209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016AB-50EC-D145-8FEE-4F74E8E3B1D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98188" y="373575"/>
            <a:ext cx="2489200" cy="66531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670BE8-3C46-EF4F-BC90-6793A5222276}"/>
              </a:ext>
            </a:extLst>
          </p:cNvPr>
          <p:cNvCxnSpPr/>
          <p:nvPr userDrawn="1"/>
        </p:nvCxnSpPr>
        <p:spPr>
          <a:xfrm>
            <a:off x="298188" y="4830791"/>
            <a:ext cx="85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77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0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886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58" userDrawn="1">
          <p15:clr>
            <a:srgbClr val="F26B43"/>
          </p15:clr>
        </p15:guide>
        <p15:guide id="3" pos="176" userDrawn="1">
          <p15:clr>
            <a:srgbClr val="F26B43"/>
          </p15:clr>
        </p15:guide>
        <p15:guide id="4" orient="horz" pos="2981" userDrawn="1">
          <p15:clr>
            <a:srgbClr val="F26B43"/>
          </p15:clr>
        </p15:guide>
        <p15:guide id="5" pos="5585" userDrawn="1">
          <p15:clr>
            <a:srgbClr val="F26B43"/>
          </p15:clr>
        </p15:guide>
        <p15:guide id="6" orient="horz" pos="1620" userDrawn="1">
          <p15:clr>
            <a:srgbClr val="F26B43"/>
          </p15:clr>
        </p15:guide>
        <p15:guide id="7" orient="horz" pos="554" userDrawn="1">
          <p15:clr>
            <a:srgbClr val="F26B43"/>
          </p15:clr>
        </p15:guide>
        <p15:guide id="8" orient="horz" pos="690" userDrawn="1">
          <p15:clr>
            <a:srgbClr val="F26B43"/>
          </p15:clr>
        </p15:guide>
        <p15:guide id="9" orient="horz" pos="826" userDrawn="1">
          <p15:clr>
            <a:srgbClr val="F26B43"/>
          </p15:clr>
        </p15:guide>
        <p15:guide id="10" pos="2812" userDrawn="1">
          <p15:clr>
            <a:srgbClr val="F26B43"/>
          </p15:clr>
        </p15:guide>
        <p15:guide id="11" pos="2948" userDrawn="1">
          <p15:clr>
            <a:srgbClr val="F26B43"/>
          </p15:clr>
        </p15:guide>
        <p15:guide id="12" pos="1474" userDrawn="1">
          <p15:clr>
            <a:srgbClr val="F26B43"/>
          </p15:clr>
        </p15:guide>
        <p15:guide id="13" pos="4263" userDrawn="1">
          <p15:clr>
            <a:srgbClr val="F26B43"/>
          </p15:clr>
        </p15:guide>
        <p15:guide id="14" orient="horz" pos="2822" userDrawn="1">
          <p15:clr>
            <a:srgbClr val="F26B43"/>
          </p15:clr>
        </p15:guide>
        <p15:guide id="15" orient="horz" pos="275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3B30F1-BEAB-1D48-98D9-E0838B9BE6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t="86937"/>
          <a:stretch/>
        </p:blipFill>
        <p:spPr>
          <a:xfrm>
            <a:off x="0" y="4471626"/>
            <a:ext cx="9144000" cy="671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74CA67-DD21-8043-AD24-58925882A10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98188" y="4539884"/>
            <a:ext cx="1760102" cy="4704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FACAD1-D0A6-9749-A5C6-07C38D8E6F7D}"/>
              </a:ext>
            </a:extLst>
          </p:cNvPr>
          <p:cNvSpPr txBox="1"/>
          <p:nvPr userDrawn="1"/>
        </p:nvSpPr>
        <p:spPr>
          <a:xfrm>
            <a:off x="7926850" y="4846638"/>
            <a:ext cx="93933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98891B2-5225-5C40-A770-7C3A43B5E5B1}" type="slidenum">
              <a:rPr lang="en-US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9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86">
          <p15:clr>
            <a:srgbClr val="F26B43"/>
          </p15:clr>
        </p15:guide>
        <p15:guide id="2" pos="18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46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PxSzxylRCI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qmplus.qmul.ac.uk/course/view.php?id=19268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.ac.uk/students/new-students/parents/starting-university/transition-into-university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mul.ac.uk/library/academic-skills/rlf/" TargetMode="External"/><Relationship Id="rId2" Type="http://schemas.openxmlformats.org/officeDocument/2006/relationships/hyperlink" Target="https://www.qmul.ac.uk/library/academic-skills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rl.talis.com/3/qmul/lists/FD868958-608A-6AB0-B34E-060F0B7A9D78.html?lang=en&amp;login=1" TargetMode="External"/><Relationship Id="rId5" Type="http://schemas.openxmlformats.org/officeDocument/2006/relationships/hyperlink" Target="https://www.linkedin.com/learning-login/share?account=52187153&amp;forceAccount=true&amp;redirect=https%3A%2F%2Fwww.linkedin.com%2Flearning%2Fpaths%2Fqueen-mary-university-of-london-skills-for-studying-at-university%3Ftrk%3Dshare_ent_path_url%26shareId%3DcnkTcLsFSEihinkTQXcLig%253D%253D" TargetMode="External"/><Relationship Id="rId4" Type="http://schemas.openxmlformats.org/officeDocument/2006/relationships/hyperlink" Target="https://www.qmul.ac.uk/library/academic-skills/smarthinking-online-tutoring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qmul.ac.uk/library/academic-skills/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Studying at Dental School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Arcadia Woods</a:t>
            </a:r>
          </a:p>
          <a:p>
            <a:r>
              <a:rPr lang="en-US" dirty="0"/>
              <a:t>Senior Academic Skills Adviser</a:t>
            </a:r>
          </a:p>
          <a:p>
            <a:r>
              <a:rPr lang="en-US" dirty="0"/>
              <a:t>September 2022</a:t>
            </a:r>
          </a:p>
        </p:txBody>
      </p:sp>
    </p:spTree>
    <p:extLst>
      <p:ext uri="{BB962C8B-B14F-4D97-AF65-F5344CB8AC3E}">
        <p14:creationId xmlns:p14="http://schemas.microsoft.com/office/powerpoint/2010/main" val="2143892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AB0CE3-74D1-456F-AF43-CBFF5F9DACD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The importance of active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C51320-8325-45EE-805B-CB6E3E35D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595" y="1298773"/>
            <a:ext cx="8672097" cy="2952750"/>
          </a:xfrm>
        </p:spPr>
        <p:txBody>
          <a:bodyPr/>
          <a:lstStyle/>
          <a:p>
            <a:r>
              <a:rPr lang="en-GB" b="1" dirty="0"/>
              <a:t>What study methods do you usually use? </a:t>
            </a:r>
          </a:p>
          <a:p>
            <a:r>
              <a:rPr lang="en-US" dirty="0"/>
              <a:t>Tendency to rely on passive learning methods e.g. Rereading, highlighting – </a:t>
            </a:r>
            <a:r>
              <a:rPr lang="en-US" b="1" dirty="0"/>
              <a:t>least effective </a:t>
            </a:r>
          </a:p>
          <a:p>
            <a:pPr marL="0" indent="0">
              <a:buNone/>
            </a:pPr>
            <a:r>
              <a:rPr lang="en-US" b="1" dirty="0"/>
              <a:t>Active learning methods </a:t>
            </a:r>
            <a:r>
              <a:rPr lang="en-US" dirty="0"/>
              <a:t>– </a:t>
            </a:r>
            <a:r>
              <a:rPr lang="en-US" dirty="0">
                <a:hlinkClick r:id="rId2"/>
              </a:rPr>
              <a:t>https://youtu.be/CPxSzxylRCI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r>
              <a:rPr lang="en-US" dirty="0"/>
              <a:t>Interleaving </a:t>
            </a:r>
          </a:p>
          <a:p>
            <a:pPr>
              <a:buFontTx/>
              <a:buChar char="-"/>
            </a:pPr>
            <a:r>
              <a:rPr lang="en-US" dirty="0"/>
              <a:t>Retrieval practice</a:t>
            </a:r>
          </a:p>
          <a:p>
            <a:pPr>
              <a:buFontTx/>
              <a:buChar char="-"/>
            </a:pPr>
            <a:r>
              <a:rPr lang="en-US" dirty="0"/>
              <a:t>Spaced practice </a:t>
            </a:r>
          </a:p>
          <a:p>
            <a:pPr>
              <a:buFontTx/>
              <a:buChar char="-"/>
            </a:pPr>
            <a:r>
              <a:rPr lang="en-US" dirty="0"/>
              <a:t>Elaboration </a:t>
            </a:r>
          </a:p>
          <a:p>
            <a:pPr>
              <a:buFontTx/>
              <a:buChar char="-"/>
            </a:pPr>
            <a:r>
              <a:rPr lang="en-US" dirty="0"/>
              <a:t>Concrete examples</a:t>
            </a:r>
          </a:p>
          <a:p>
            <a:pPr>
              <a:buFontTx/>
              <a:buChar char="-"/>
            </a:pPr>
            <a:r>
              <a:rPr lang="en-US" dirty="0"/>
              <a:t>Dual coding (combining words and images/visuals)</a:t>
            </a:r>
            <a:endParaRPr lang="en-GB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1805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980BFAF-31FA-4446-AF78-DE6AB1B18B0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r>
              <a:rPr lang="en-GB">
                <a:latin typeface="Arial"/>
                <a:cs typeface="Arial"/>
              </a:rPr>
              <a:t>Ebbinghaus’s Curve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6044A92-B050-40D5-82C2-3371A7DC5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0716" y="1882776"/>
            <a:ext cx="2292579" cy="240257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sz="1800">
                <a:ea typeface="+mj-lt"/>
                <a:cs typeface="+mj-lt"/>
              </a:rPr>
              <a:t>Revising information at increasing intervals</a:t>
            </a:r>
            <a:endParaRPr lang="en-GB" sz="1800">
              <a:cs typeface="Arial"/>
            </a:endParaRPr>
          </a:p>
        </p:txBody>
      </p:sp>
      <p:pic>
        <p:nvPicPr>
          <p:cNvPr id="5" name="Picture 4" descr="Schematic&#10;&#10;Description automatically generated with medium confidence">
            <a:extLst>
              <a:ext uri="{FF2B5EF4-FFF2-40B4-BE49-F238E27FC236}">
                <a16:creationId xmlns:a16="http://schemas.microsoft.com/office/drawing/2014/main" id="{27D50E50-B54D-4ABD-82C7-388CF2505F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77232" y="683519"/>
            <a:ext cx="3865245" cy="359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20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EC80F3-EBC2-44E8-A6AF-F8D8A47327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1F85C80-716D-46CF-B2B7-1485460C29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07285" y="200025"/>
            <a:ext cx="432943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6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F3D32-202B-4C5E-8F1A-EF957C9D331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Dual coding - Mind Palace</a:t>
            </a: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77945AE-55BF-4DC7-B5FE-F612738816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25884" y="780584"/>
            <a:ext cx="6793519" cy="355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63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EE1C5-E4CD-4325-B177-5FFBB76B445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Retrieval practice - know your gaps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A544C-7FD0-4FBC-9E76-F155D3575B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8596" y="740979"/>
            <a:ext cx="4169816" cy="3505987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800" dirty="0">
                <a:cs typeface="Arial"/>
              </a:rPr>
              <a:t>Retrieving our knowledge</a:t>
            </a:r>
          </a:p>
          <a:p>
            <a:r>
              <a:rPr lang="en-US" sz="1800" dirty="0">
                <a:cs typeface="Arial"/>
              </a:rPr>
              <a:t>Flashcards, </a:t>
            </a:r>
            <a:r>
              <a:rPr lang="en-US" sz="1800" dirty="0" err="1">
                <a:cs typeface="Arial"/>
              </a:rPr>
              <a:t>mindmaps</a:t>
            </a:r>
            <a:endParaRPr lang="en-US" sz="1800" dirty="0">
              <a:cs typeface="Arial"/>
            </a:endParaRPr>
          </a:p>
          <a:p>
            <a:r>
              <a:rPr lang="en-US" sz="1800" dirty="0">
                <a:cs typeface="Arial"/>
              </a:rPr>
              <a:t>Never too early to try a practice question or paper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cs typeface="Arial"/>
              </a:rPr>
              <a:t>Helps you to see what you know and don't know</a:t>
            </a:r>
          </a:p>
          <a:p>
            <a:pPr marL="0" indent="0">
              <a:buNone/>
            </a:pPr>
            <a:r>
              <a:rPr lang="en-US" sz="1800" dirty="0">
                <a:cs typeface="Arial"/>
              </a:rPr>
              <a:t>Think about ‘traffic lighting’ your work</a:t>
            </a:r>
          </a:p>
          <a:p>
            <a:r>
              <a:rPr lang="en-US" sz="1800" dirty="0">
                <a:solidFill>
                  <a:srgbClr val="00B050"/>
                </a:solidFill>
                <a:cs typeface="Arial"/>
              </a:rPr>
              <a:t>Know well</a:t>
            </a:r>
          </a:p>
          <a:p>
            <a:r>
              <a:rPr lang="en-US" sz="1800" dirty="0">
                <a:solidFill>
                  <a:srgbClr val="FFC000"/>
                </a:solidFill>
                <a:cs typeface="Arial"/>
              </a:rPr>
              <a:t>Needs practice</a:t>
            </a:r>
          </a:p>
          <a:p>
            <a:r>
              <a:rPr lang="en-US" sz="1800" dirty="0">
                <a:solidFill>
                  <a:srgbClr val="FF0000"/>
                </a:solidFill>
                <a:cs typeface="Arial"/>
              </a:rPr>
              <a:t>Needs lots of work</a:t>
            </a:r>
            <a:endParaRPr lang="en-US" sz="1800" dirty="0">
              <a:cs typeface="Arial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A5D528A-6AA1-48D9-82D4-69EC8AE11A26}"/>
              </a:ext>
            </a:extLst>
          </p:cNvPr>
          <p:cNvGraphicFramePr>
            <a:graphicFrameLocks/>
          </p:cNvGraphicFramePr>
          <p:nvPr/>
        </p:nvGraphicFramePr>
        <p:xfrm>
          <a:off x="215588" y="694291"/>
          <a:ext cx="3987989" cy="37760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92653">
                  <a:extLst>
                    <a:ext uri="{9D8B030D-6E8A-4147-A177-3AD203B41FA5}">
                      <a16:colId xmlns:a16="http://schemas.microsoft.com/office/drawing/2014/main" val="3609762816"/>
                    </a:ext>
                  </a:extLst>
                </a:gridCol>
                <a:gridCol w="295336">
                  <a:extLst>
                    <a:ext uri="{9D8B030D-6E8A-4147-A177-3AD203B41FA5}">
                      <a16:colId xmlns:a16="http://schemas.microsoft.com/office/drawing/2014/main" val="3731541896"/>
                    </a:ext>
                  </a:extLst>
                </a:gridCol>
              </a:tblGrid>
              <a:tr h="584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KingsBureauGrot FiveOne" panose="02000506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Fundamentals Global Mental Health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10491"/>
                  </a:ext>
                </a:extLst>
              </a:tr>
              <a:tr h="41541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dk1"/>
                          </a:solidFill>
                          <a:latin typeface="KingsBureauGrot FiveOne" panose="02000506040000020004" pitchFamily="2" charset="0"/>
                          <a:ea typeface="+mn-ea"/>
                          <a:cs typeface="+mn-cs"/>
                        </a:rPr>
                        <a:t>Concept of mental health and mental illness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605178"/>
                  </a:ext>
                </a:extLst>
              </a:tr>
              <a:tr h="279138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dk1"/>
                          </a:solidFill>
                          <a:latin typeface="KingsBureauGrot FiveOne" panose="02000506040000020004" pitchFamily="2" charset="0"/>
                          <a:ea typeface="+mn-ea"/>
                          <a:cs typeface="+mn-cs"/>
                        </a:rPr>
                        <a:t>Mental health and mortality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875161"/>
                  </a:ext>
                </a:extLst>
              </a:tr>
              <a:tr h="279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KingsBureauGrot FiveOne" panose="02000506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Mental health and morbidity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499775"/>
                  </a:ext>
                </a:extLst>
              </a:tr>
              <a:tr h="415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KingsBureauGrot FiveOne" panose="02000506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Mental health, human rights, and human security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129096"/>
                  </a:ext>
                </a:extLst>
              </a:tr>
              <a:tr h="279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KingsBureauGrot FiveOne" panose="02000506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Culture and mental health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26051"/>
                  </a:ext>
                </a:extLst>
              </a:tr>
              <a:tr h="629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KingsBureauGrot FiveOne" panose="0200050604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Contemporary approaches and frameworks to mental health system strengthening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5F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212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931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FA9B5CFA-FC21-4805-A129-34BEF5B7F51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3" b="3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E4AEC-1893-440F-99B6-BEB6A65F0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26026-544A-4560-8283-9B0AA8BA524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Using lectures well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A7B35-802F-4A2F-9BDE-A9B749A25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596" y="1093090"/>
            <a:ext cx="4385404" cy="3288665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What is the purpose of a lecture?</a:t>
            </a:r>
          </a:p>
          <a:p>
            <a:r>
              <a:rPr lang="en-GB" b="1" dirty="0"/>
              <a:t>Lectures are a framework</a:t>
            </a:r>
          </a:p>
          <a:p>
            <a:r>
              <a:rPr lang="en-GB" dirty="0"/>
              <a:t>Give an overview of the key ideas/ concepts/ knowledge in your discipline </a:t>
            </a:r>
          </a:p>
          <a:p>
            <a:r>
              <a:rPr lang="en-GB" dirty="0"/>
              <a:t>Introduce evidence that supports these </a:t>
            </a:r>
          </a:p>
          <a:p>
            <a:r>
              <a:rPr lang="en-GB" dirty="0"/>
              <a:t>Look at alternative viewpoints and counter-arguments </a:t>
            </a:r>
          </a:p>
          <a:p>
            <a:r>
              <a:rPr lang="en-GB" dirty="0"/>
              <a:t>Complement and to be complemented by other activity e.g. PBL, clinical skills</a:t>
            </a:r>
          </a:p>
          <a:p>
            <a:endParaRPr lang="en-GB" dirty="0"/>
          </a:p>
          <a:p>
            <a:r>
              <a:rPr lang="en-GB" dirty="0"/>
              <a:t>What is </a:t>
            </a:r>
            <a:r>
              <a:rPr lang="en-GB" b="1" dirty="0"/>
              <a:t>not</a:t>
            </a:r>
            <a:r>
              <a:rPr lang="en-GB" dirty="0"/>
              <a:t> the purpose of a lecture?</a:t>
            </a:r>
          </a:p>
        </p:txBody>
      </p:sp>
    </p:spTree>
    <p:extLst>
      <p:ext uri="{BB962C8B-B14F-4D97-AF65-F5344CB8AC3E}">
        <p14:creationId xmlns:p14="http://schemas.microsoft.com/office/powerpoint/2010/main" val="319905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A03CC-17FA-4C15-A192-20E149FD1C1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How to get the most out of lectures?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7073A7-4186-4162-BB61-5C185D84FB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307" y="891978"/>
            <a:ext cx="2137853" cy="295275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Before</a:t>
            </a:r>
          </a:p>
          <a:p>
            <a:r>
              <a:rPr lang="en-GB" dirty="0">
                <a:solidFill>
                  <a:schemeClr val="bg1"/>
                </a:solidFill>
              </a:rPr>
              <a:t>Prepare </a:t>
            </a:r>
          </a:p>
          <a:p>
            <a:r>
              <a:rPr lang="en-GB" dirty="0">
                <a:solidFill>
                  <a:schemeClr val="bg1"/>
                </a:solidFill>
              </a:rPr>
              <a:t>Pre-readings </a:t>
            </a:r>
          </a:p>
          <a:p>
            <a:r>
              <a:rPr lang="en-GB" dirty="0">
                <a:solidFill>
                  <a:schemeClr val="bg1"/>
                </a:solidFill>
              </a:rPr>
              <a:t>Look up key terms or definitions </a:t>
            </a:r>
          </a:p>
          <a:p>
            <a:r>
              <a:rPr lang="en-GB" dirty="0">
                <a:solidFill>
                  <a:schemeClr val="bg1"/>
                </a:solidFill>
              </a:rPr>
              <a:t>Review previous lecture notes </a:t>
            </a:r>
          </a:p>
          <a:p>
            <a:r>
              <a:rPr lang="en-GB" dirty="0">
                <a:solidFill>
                  <a:schemeClr val="bg1"/>
                </a:solidFill>
              </a:rPr>
              <a:t>Prepare to take notes 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E54B3F4-CDB6-4C8E-B512-7B6FAFB6FC09}"/>
              </a:ext>
            </a:extLst>
          </p:cNvPr>
          <p:cNvSpPr txBox="1">
            <a:spLocks/>
          </p:cNvSpPr>
          <p:nvPr/>
        </p:nvSpPr>
        <p:spPr>
          <a:xfrm>
            <a:off x="2598420" y="900233"/>
            <a:ext cx="3160441" cy="29527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4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During</a:t>
            </a:r>
            <a:r>
              <a:rPr lang="en-GB" dirty="0"/>
              <a:t> </a:t>
            </a:r>
          </a:p>
          <a:p>
            <a:r>
              <a:rPr lang="en-GB" dirty="0"/>
              <a:t>Arrive in plenty of time</a:t>
            </a:r>
          </a:p>
          <a:p>
            <a:r>
              <a:rPr lang="en-GB" dirty="0"/>
              <a:t>Sit where you feel comfortable and able to concentrate </a:t>
            </a:r>
          </a:p>
          <a:p>
            <a:r>
              <a:rPr lang="en-GB" dirty="0"/>
              <a:t>Use notes effectively:</a:t>
            </a:r>
          </a:p>
          <a:p>
            <a:r>
              <a:rPr lang="en-GB" dirty="0"/>
              <a:t>Key concepts and points covered</a:t>
            </a:r>
          </a:p>
          <a:p>
            <a:r>
              <a:rPr lang="en-GB" dirty="0"/>
              <a:t>Key terms, equations, sources etc. </a:t>
            </a:r>
          </a:p>
          <a:p>
            <a:r>
              <a:rPr lang="en-GB" dirty="0"/>
              <a:t>Questions/areas to read further about 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7FA2919-D2F7-460F-B326-F87DBE333BCE}"/>
              </a:ext>
            </a:extLst>
          </p:cNvPr>
          <p:cNvSpPr txBox="1">
            <a:spLocks/>
          </p:cNvSpPr>
          <p:nvPr/>
        </p:nvSpPr>
        <p:spPr>
          <a:xfrm>
            <a:off x="6103620" y="891978"/>
            <a:ext cx="2457545" cy="2952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4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After</a:t>
            </a:r>
            <a:r>
              <a:rPr lang="en-GB" dirty="0">
                <a:solidFill>
                  <a:schemeClr val="bg1"/>
                </a:solidFill>
              </a:rPr>
              <a:t>  </a:t>
            </a:r>
          </a:p>
          <a:p>
            <a:r>
              <a:rPr lang="en-GB" dirty="0">
                <a:solidFill>
                  <a:schemeClr val="bg1"/>
                </a:solidFill>
              </a:rPr>
              <a:t>Not sure about something? Ask!</a:t>
            </a:r>
          </a:p>
          <a:p>
            <a:r>
              <a:rPr lang="en-GB" dirty="0">
                <a:solidFill>
                  <a:schemeClr val="bg1"/>
                </a:solidFill>
              </a:rPr>
              <a:t>Review and revise your notes – highlight any concepts to look up further, add any other comments/thoughts</a:t>
            </a:r>
          </a:p>
          <a:p>
            <a:r>
              <a:rPr lang="en-GB" dirty="0">
                <a:solidFill>
                  <a:schemeClr val="bg1"/>
                </a:solidFill>
              </a:rPr>
              <a:t>Store your notes</a:t>
            </a:r>
          </a:p>
          <a:p>
            <a:r>
              <a:rPr lang="en-GB" dirty="0">
                <a:solidFill>
                  <a:schemeClr val="bg1"/>
                </a:solidFill>
              </a:rPr>
              <a:t>Use </a:t>
            </a:r>
            <a:r>
              <a:rPr lang="en-GB" b="1" dirty="0">
                <a:solidFill>
                  <a:schemeClr val="bg1"/>
                </a:solidFill>
              </a:rPr>
              <a:t>active learning</a:t>
            </a:r>
            <a:r>
              <a:rPr lang="en-GB" dirty="0">
                <a:solidFill>
                  <a:schemeClr val="bg1"/>
                </a:solidFill>
              </a:rPr>
              <a:t> techniques to study from them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F9AF91-E5F5-43BF-9A70-6E52EE60EA1C}"/>
              </a:ext>
            </a:extLst>
          </p:cNvPr>
          <p:cNvSpPr txBox="1"/>
          <p:nvPr/>
        </p:nvSpPr>
        <p:spPr>
          <a:xfrm>
            <a:off x="1382665" y="4093226"/>
            <a:ext cx="63786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See the Cornell method lecture notes demonstration in </a:t>
            </a:r>
            <a:r>
              <a:rPr lang="en-GB" dirty="0">
                <a:hlinkClick r:id="rId2"/>
              </a:rPr>
              <a:t>Stepping Stones </a:t>
            </a:r>
            <a:r>
              <a:rPr lang="en-GB" dirty="0" err="1">
                <a:hlinkClick r:id="rId2"/>
              </a:rPr>
              <a:t>QMplus</a:t>
            </a:r>
            <a:r>
              <a:rPr lang="en-GB" dirty="0">
                <a:hlinkClick r:id="rId2"/>
              </a:rPr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87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Diagram of the W curve, outlining the different stages of adjustment after starting university">
            <a:extLst>
              <a:ext uri="{FF2B5EF4-FFF2-40B4-BE49-F238E27FC236}">
                <a16:creationId xmlns:a16="http://schemas.microsoft.com/office/drawing/2014/main" id="{2F86C5DE-2998-42BC-A123-83E203A293A5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/>
          <a:srcRect t="7614" b="7614"/>
          <a:stretch>
            <a:fillRect/>
          </a:stretch>
        </p:blipFill>
        <p:spPr>
          <a:xfrm>
            <a:off x="837398" y="877597"/>
            <a:ext cx="7201100" cy="271370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07974-2000-4CE7-A5C8-3C86ECE8F78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82575" y="3756973"/>
            <a:ext cx="8578850" cy="87953"/>
          </a:xfrm>
        </p:spPr>
        <p:txBody>
          <a:bodyPr/>
          <a:lstStyle/>
          <a:p>
            <a:r>
              <a:rPr lang="en-GB" dirty="0"/>
              <a:t>The W curve for the Transition to University, created by the University of Edinburgh (</a:t>
            </a:r>
            <a:r>
              <a:rPr lang="en-GB" dirty="0">
                <a:hlinkClick r:id="rId3"/>
              </a:rPr>
              <a:t>https://www.ed.ac.uk/students/new-students/parents/starting-university/transition-into-university</a:t>
            </a:r>
            <a:r>
              <a:rPr lang="en-GB" dirty="0"/>
              <a:t>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02BB3-8E9F-4485-9E0C-9BA26E22487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06375" y="261938"/>
            <a:ext cx="8937625" cy="10366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b="1" dirty="0"/>
              <a:t>It’s a journey</a:t>
            </a:r>
          </a:p>
        </p:txBody>
      </p:sp>
    </p:spTree>
    <p:extLst>
      <p:ext uri="{BB962C8B-B14F-4D97-AF65-F5344CB8AC3E}">
        <p14:creationId xmlns:p14="http://schemas.microsoft.com/office/powerpoint/2010/main" val="506285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8586A-3037-4A76-B945-B5EB646DEFC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Support is available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E8B90-27B9-4026-BE10-AE0AC228C6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951" y="1095375"/>
            <a:ext cx="8672097" cy="295275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Teaching and Learning Support team </a:t>
            </a:r>
            <a:r>
              <a:rPr lang="en-GB" dirty="0"/>
              <a:t>- </a:t>
            </a:r>
            <a:r>
              <a:rPr lang="en-GB" dirty="0">
                <a:hlinkClick r:id="rId2"/>
              </a:rPr>
              <a:t>https://www.qmul.ac.uk/library/academic-skills/</a:t>
            </a:r>
            <a:r>
              <a:rPr lang="en-GB" dirty="0"/>
              <a:t> </a:t>
            </a:r>
          </a:p>
          <a:p>
            <a:r>
              <a:rPr lang="en-GB" dirty="0"/>
              <a:t>Workshops, one-to-one tutorials and self-help resources </a:t>
            </a:r>
          </a:p>
          <a:p>
            <a:r>
              <a:rPr lang="en-GB" dirty="0"/>
              <a:t>Royal Literary Fund Fellows - </a:t>
            </a:r>
            <a:r>
              <a:rPr lang="en-GB" dirty="0">
                <a:hlinkClick r:id="rId3"/>
              </a:rPr>
              <a:t>https://www.qmul.ac.uk/library/academic-skills/rlf/</a:t>
            </a:r>
            <a:r>
              <a:rPr lang="en-GB" dirty="0"/>
              <a:t> </a:t>
            </a:r>
          </a:p>
          <a:p>
            <a:r>
              <a:rPr lang="en-GB" dirty="0" err="1"/>
              <a:t>Smarthinking</a:t>
            </a:r>
            <a:r>
              <a:rPr lang="en-GB" dirty="0"/>
              <a:t> online tutoring - </a:t>
            </a:r>
            <a:r>
              <a:rPr lang="en-GB" dirty="0">
                <a:hlinkClick r:id="rId4"/>
              </a:rPr>
              <a:t>https://www.qmul.ac.uk/library/academic-skills/smarthinking-online-tutoring/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Resources to help develop your study skills:</a:t>
            </a:r>
          </a:p>
          <a:p>
            <a:pPr marL="0" indent="0">
              <a:buNone/>
            </a:pPr>
            <a:r>
              <a:rPr lang="en-GB" b="0" i="0" dirty="0">
                <a:solidFill>
                  <a:schemeClr val="tx1"/>
                </a:solidFill>
                <a:effectLst/>
              </a:rPr>
              <a:t>Our curated </a:t>
            </a:r>
            <a:r>
              <a:rPr lang="en-GB" b="0" i="0" u="none" strike="noStrike" dirty="0">
                <a:solidFill>
                  <a:schemeClr val="tx1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 for Studying at University LinkedIn Learning playlist</a:t>
            </a:r>
            <a:endParaRPr lang="en-GB" b="0" i="0" u="none" strike="noStrike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hlinkClick r:id="rId6"/>
              </a:rPr>
              <a:t>Study Skills reading list </a:t>
            </a:r>
            <a:r>
              <a:rPr lang="en-GB" dirty="0">
                <a:solidFill>
                  <a:schemeClr val="tx1"/>
                </a:solidFill>
              </a:rPr>
              <a:t>– resources available online and at Mile End Library</a:t>
            </a:r>
          </a:p>
        </p:txBody>
      </p:sp>
    </p:spTree>
    <p:extLst>
      <p:ext uri="{BB962C8B-B14F-4D97-AF65-F5344CB8AC3E}">
        <p14:creationId xmlns:p14="http://schemas.microsoft.com/office/powerpoint/2010/main" val="1429222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E7B25B-2DAE-4816-B859-3F52EBF7D3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5951" y="194714"/>
            <a:ext cx="8672097" cy="1036377"/>
          </a:xfrm>
        </p:spPr>
        <p:txBody>
          <a:bodyPr/>
          <a:lstStyle/>
          <a:p>
            <a:r>
              <a:rPr lang="en-GB" dirty="0"/>
              <a:t>Get Ahead Workshops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39836F-EE52-40D3-9DCA-DC78A3BBC6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273" y="887763"/>
            <a:ext cx="8721452" cy="3462856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Designed to help you develop key skills you’ll need to succeed at </a:t>
            </a:r>
            <a:r>
              <a:rPr lang="en-GB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meet other new students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Workshops running in Semester A include: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Getting started and getting organised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plagiarism and academic integrity 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Studying at university 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 your research and information skills for university 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maths and statistics at university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Getting support with reading, writing and statistics</a:t>
            </a:r>
          </a:p>
          <a:p>
            <a:pPr marL="0" indent="0">
              <a:buNone/>
            </a:pPr>
            <a:endParaRPr lang="en-GB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9E5C06-5B83-48F6-8FA3-15D404137E69}"/>
              </a:ext>
            </a:extLst>
          </p:cNvPr>
          <p:cNvSpPr txBox="1"/>
          <p:nvPr/>
        </p:nvSpPr>
        <p:spPr>
          <a:xfrm>
            <a:off x="6338235" y="1920217"/>
            <a:ext cx="2151247" cy="1397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more information, including dates/times and how to book, visit the </a:t>
            </a:r>
            <a:r>
              <a:rPr lang="en-GB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Academic Skills webpages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5168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ABDF5-0F9B-4F60-BAAE-ABD0E420A89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The journey</a:t>
            </a:r>
          </a:p>
        </p:txBody>
      </p:sp>
      <p:pic>
        <p:nvPicPr>
          <p:cNvPr id="6" name="Graphic 5" descr="Upstairs outline">
            <a:extLst>
              <a:ext uri="{FF2B5EF4-FFF2-40B4-BE49-F238E27FC236}">
                <a16:creationId xmlns:a16="http://schemas.microsoft.com/office/drawing/2014/main" id="{4C030111-B638-4D9B-8CDA-E89A857B5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2573" y="899373"/>
            <a:ext cx="3025140" cy="30251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D392A1-F037-460D-941D-53F5B6F6EB15}"/>
              </a:ext>
            </a:extLst>
          </p:cNvPr>
          <p:cNvSpPr txBox="1"/>
          <p:nvPr/>
        </p:nvSpPr>
        <p:spPr>
          <a:xfrm>
            <a:off x="975360" y="2999571"/>
            <a:ext cx="12801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Where I am today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19455-0FDC-4101-B5B5-26C53A887988}"/>
              </a:ext>
            </a:extLst>
          </p:cNvPr>
          <p:cNvSpPr txBox="1"/>
          <p:nvPr/>
        </p:nvSpPr>
        <p:spPr>
          <a:xfrm>
            <a:off x="4745348" y="1044857"/>
            <a:ext cx="2019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Where I will be at graduation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6EEC98-917B-4C9A-8FF3-3B5254F1C117}"/>
              </a:ext>
            </a:extLst>
          </p:cNvPr>
          <p:cNvSpPr txBox="1"/>
          <p:nvPr/>
        </p:nvSpPr>
        <p:spPr>
          <a:xfrm>
            <a:off x="5671366" y="1587386"/>
            <a:ext cx="15370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Doctor or dentist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B151D7-0D7A-478E-B51E-3A8037987669}"/>
              </a:ext>
            </a:extLst>
          </p:cNvPr>
          <p:cNvSpPr txBox="1"/>
          <p:nvPr/>
        </p:nvSpPr>
        <p:spPr>
          <a:xfrm>
            <a:off x="7322914" y="1733934"/>
            <a:ext cx="2019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Making independent, evidence-informed decisions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B2AC51-A8AE-4989-BF82-0F216EB451B8}"/>
              </a:ext>
            </a:extLst>
          </p:cNvPr>
          <p:cNvSpPr txBox="1"/>
          <p:nvPr/>
        </p:nvSpPr>
        <p:spPr>
          <a:xfrm>
            <a:off x="5958840" y="2317835"/>
            <a:ext cx="2019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Confident communicator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EA3E81-1EE0-4457-AC43-89B51B072AE4}"/>
              </a:ext>
            </a:extLst>
          </p:cNvPr>
          <p:cNvSpPr txBox="1"/>
          <p:nvPr/>
        </p:nvSpPr>
        <p:spPr>
          <a:xfrm>
            <a:off x="6332307" y="3182957"/>
            <a:ext cx="8648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Clinical skills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10CDFB-613E-4818-92E0-82FEB163F17F}"/>
              </a:ext>
            </a:extLst>
          </p:cNvPr>
          <p:cNvSpPr txBox="1"/>
          <p:nvPr/>
        </p:nvSpPr>
        <p:spPr>
          <a:xfrm>
            <a:off x="7322914" y="2693986"/>
            <a:ext cx="162677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Working as part of a team of clinicians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C80F89-7D37-4484-89ED-ABE4324717C6}"/>
              </a:ext>
            </a:extLst>
          </p:cNvPr>
          <p:cNvSpPr txBox="1"/>
          <p:nvPr/>
        </p:nvSpPr>
        <p:spPr>
          <a:xfrm>
            <a:off x="1534165" y="3948402"/>
            <a:ext cx="5976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/>
              <a:t>We’re going to explore the start of this journey today</a:t>
            </a:r>
          </a:p>
        </p:txBody>
      </p:sp>
    </p:spTree>
    <p:extLst>
      <p:ext uri="{BB962C8B-B14F-4D97-AF65-F5344CB8AC3E}">
        <p14:creationId xmlns:p14="http://schemas.microsoft.com/office/powerpoint/2010/main" val="376700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students in Whitechapel library">
            <a:extLst>
              <a:ext uri="{FF2B5EF4-FFF2-40B4-BE49-F238E27FC236}">
                <a16:creationId xmlns:a16="http://schemas.microsoft.com/office/drawing/2014/main" id="{53FB3233-D587-4DBA-ABBF-E0854870145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34" b="3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E13FA-0350-42F9-AB37-011EC263F1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BB532-CA38-4BFD-9C04-9FFD994B4DC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307694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096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25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A7916-AD69-44CF-8BA6-1FA33516A9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2455" y="3835140"/>
            <a:ext cx="4186238" cy="208800"/>
          </a:xfrm>
        </p:spPr>
        <p:txBody>
          <a:bodyPr/>
          <a:lstStyle/>
          <a:p>
            <a:r>
              <a:rPr lang="en-GB" dirty="0"/>
              <a:t>QMUL students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Studying at university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0CFCEF-68B7-476C-8FE5-21F6B7F83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section will explore:</a:t>
            </a:r>
          </a:p>
          <a:p>
            <a:r>
              <a:rPr lang="en-US" dirty="0"/>
              <a:t>What’s different about studying at </a:t>
            </a:r>
            <a:r>
              <a:rPr lang="en-US" dirty="0" err="1"/>
              <a:t>uni</a:t>
            </a:r>
            <a:r>
              <a:rPr lang="en-US" dirty="0"/>
              <a:t>? </a:t>
            </a:r>
          </a:p>
          <a:p>
            <a:r>
              <a:rPr lang="en-US" dirty="0"/>
              <a:t>What does “Independent Learning” really mean? </a:t>
            </a:r>
          </a:p>
          <a:p>
            <a:r>
              <a:rPr lang="en-US" dirty="0"/>
              <a:t>How to use Active Learning techniques</a:t>
            </a:r>
          </a:p>
          <a:p>
            <a:r>
              <a:rPr lang="en-US" dirty="0"/>
              <a:t>Support that’s available to you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Discuss with the person next to you –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What’s different about studying at university? </a:t>
            </a:r>
          </a:p>
        </p:txBody>
      </p:sp>
      <p:pic>
        <p:nvPicPr>
          <p:cNvPr id="7" name="Picture 6" descr="A group of Queen Mary students standing with London skyline in the background&#10;">
            <a:extLst>
              <a:ext uri="{FF2B5EF4-FFF2-40B4-BE49-F238E27FC236}">
                <a16:creationId xmlns:a16="http://schemas.microsoft.com/office/drawing/2014/main" id="{D72D7393-2E18-4D74-B84E-516F828D1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950" y="1047284"/>
            <a:ext cx="3962161" cy="264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7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CD7A16-9132-46CE-AB2C-FE83A438932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Studying at University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673F85-BDE1-4958-9968-2C08E8806A39}"/>
              </a:ext>
            </a:extLst>
          </p:cNvPr>
          <p:cNvSpPr txBox="1"/>
          <p:nvPr/>
        </p:nvSpPr>
        <p:spPr>
          <a:xfrm>
            <a:off x="3446028" y="2282190"/>
            <a:ext cx="2153232" cy="421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Types of studying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CBC797-32A6-4787-A782-D2FEA92B11CB}"/>
              </a:ext>
            </a:extLst>
          </p:cNvPr>
          <p:cNvSpPr txBox="1"/>
          <p:nvPr/>
        </p:nvSpPr>
        <p:spPr>
          <a:xfrm>
            <a:off x="5403501" y="1435963"/>
            <a:ext cx="11753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Assignments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2EA1B-9665-4849-849F-2C8A0CAD2175}"/>
              </a:ext>
            </a:extLst>
          </p:cNvPr>
          <p:cNvSpPr txBox="1"/>
          <p:nvPr/>
        </p:nvSpPr>
        <p:spPr>
          <a:xfrm>
            <a:off x="5629579" y="3168885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Lectures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6FECE3-0F34-4FD8-858A-E393EF5ADD9C}"/>
              </a:ext>
            </a:extLst>
          </p:cNvPr>
          <p:cNvSpPr txBox="1"/>
          <p:nvPr/>
        </p:nvSpPr>
        <p:spPr>
          <a:xfrm>
            <a:off x="2279722" y="3474227"/>
            <a:ext cx="22429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Clinical skills (e.g. OSCEs)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09681B-3BFC-4230-AF8C-18F856895E21}"/>
              </a:ext>
            </a:extLst>
          </p:cNvPr>
          <p:cNvSpPr txBox="1"/>
          <p:nvPr/>
        </p:nvSpPr>
        <p:spPr>
          <a:xfrm>
            <a:off x="937565" y="1832432"/>
            <a:ext cx="5116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PBL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DD8A79-BD61-4930-86A4-A8C188766845}"/>
              </a:ext>
            </a:extLst>
          </p:cNvPr>
          <p:cNvSpPr txBox="1"/>
          <p:nvPr/>
        </p:nvSpPr>
        <p:spPr>
          <a:xfrm>
            <a:off x="2415080" y="1236294"/>
            <a:ext cx="11272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Group work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C9E507-7D60-49EC-A7AB-AA7254504537}"/>
              </a:ext>
            </a:extLst>
          </p:cNvPr>
          <p:cNvSpPr txBox="1"/>
          <p:nvPr/>
        </p:nvSpPr>
        <p:spPr>
          <a:xfrm>
            <a:off x="1366086" y="2745018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Revision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60C19C-FFFA-44E6-8B6F-26CC758C71C5}"/>
              </a:ext>
            </a:extLst>
          </p:cNvPr>
          <p:cNvSpPr txBox="1"/>
          <p:nvPr/>
        </p:nvSpPr>
        <p:spPr>
          <a:xfrm>
            <a:off x="6423504" y="789189"/>
            <a:ext cx="8579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Planning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7D4137-7F18-425B-A151-7B1EFDBC21F4}"/>
              </a:ext>
            </a:extLst>
          </p:cNvPr>
          <p:cNvSpPr txBox="1"/>
          <p:nvPr/>
        </p:nvSpPr>
        <p:spPr>
          <a:xfrm>
            <a:off x="7182371" y="1838215"/>
            <a:ext cx="7682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Writing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C1E7AC-AC5B-44D1-856D-D69157F2AA18}"/>
              </a:ext>
            </a:extLst>
          </p:cNvPr>
          <p:cNvSpPr txBox="1"/>
          <p:nvPr/>
        </p:nvSpPr>
        <p:spPr>
          <a:xfrm>
            <a:off x="7727178" y="1504371"/>
            <a:ext cx="8290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Reading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B85AB0-3FB2-457D-9C9C-0A12F765FF3E}"/>
              </a:ext>
            </a:extLst>
          </p:cNvPr>
          <p:cNvSpPr txBox="1"/>
          <p:nvPr/>
        </p:nvSpPr>
        <p:spPr>
          <a:xfrm>
            <a:off x="7296092" y="1087743"/>
            <a:ext cx="9252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Research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91DC7B-949B-40B6-8B48-D56F8211E270}"/>
              </a:ext>
            </a:extLst>
          </p:cNvPr>
          <p:cNvSpPr txBox="1"/>
          <p:nvPr/>
        </p:nvSpPr>
        <p:spPr>
          <a:xfrm>
            <a:off x="6477888" y="2168249"/>
            <a:ext cx="7617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Editing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6894F0-2BD0-447B-8625-285F8F829E23}"/>
              </a:ext>
            </a:extLst>
          </p:cNvPr>
          <p:cNvSpPr txBox="1"/>
          <p:nvPr/>
        </p:nvSpPr>
        <p:spPr>
          <a:xfrm>
            <a:off x="6921029" y="3183090"/>
            <a:ext cx="9829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Preparing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A78105-715D-4BED-8706-95B887C8EFB7}"/>
              </a:ext>
            </a:extLst>
          </p:cNvPr>
          <p:cNvSpPr txBox="1"/>
          <p:nvPr/>
        </p:nvSpPr>
        <p:spPr>
          <a:xfrm>
            <a:off x="5910176" y="3861827"/>
            <a:ext cx="15023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Reviewing notes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382407F-05EF-453C-8741-13034AEC53E2}"/>
              </a:ext>
            </a:extLst>
          </p:cNvPr>
          <p:cNvCxnSpPr>
            <a:cxnSpLocks/>
            <a:stCxn id="5" idx="7"/>
          </p:cNvCxnSpPr>
          <p:nvPr/>
        </p:nvCxnSpPr>
        <p:spPr>
          <a:xfrm flipV="1">
            <a:off x="5283926" y="1736045"/>
            <a:ext cx="515192" cy="607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1184DE0-D541-4AFE-8F80-8EA0DAA51C16}"/>
              </a:ext>
            </a:extLst>
          </p:cNvPr>
          <p:cNvCxnSpPr>
            <a:stCxn id="5" idx="5"/>
          </p:cNvCxnSpPr>
          <p:nvPr/>
        </p:nvCxnSpPr>
        <p:spPr>
          <a:xfrm>
            <a:off x="5283926" y="2642366"/>
            <a:ext cx="345653" cy="402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C48E9C9-25AD-46C3-BFBE-C25D3B64839F}"/>
              </a:ext>
            </a:extLst>
          </p:cNvPr>
          <p:cNvCxnSpPr>
            <a:endCxn id="8" idx="0"/>
          </p:cNvCxnSpPr>
          <p:nvPr/>
        </p:nvCxnSpPr>
        <p:spPr>
          <a:xfrm flipH="1">
            <a:off x="3542312" y="2699225"/>
            <a:ext cx="740128" cy="75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E6DD2E7-FEDF-46BE-9A49-9D6117670250}"/>
              </a:ext>
            </a:extLst>
          </p:cNvPr>
          <p:cNvCxnSpPr>
            <a:stCxn id="5" idx="2"/>
            <a:endCxn id="11" idx="3"/>
          </p:cNvCxnSpPr>
          <p:nvPr/>
        </p:nvCxnSpPr>
        <p:spPr>
          <a:xfrm flipH="1">
            <a:off x="2214395" y="2493176"/>
            <a:ext cx="1231633" cy="401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36CD95A-ACFD-4C04-AD96-864B86E6A0B0}"/>
              </a:ext>
            </a:extLst>
          </p:cNvPr>
          <p:cNvCxnSpPr>
            <a:stCxn id="5" idx="1"/>
            <a:endCxn id="9" idx="3"/>
          </p:cNvCxnSpPr>
          <p:nvPr/>
        </p:nvCxnSpPr>
        <p:spPr>
          <a:xfrm flipH="1" flipV="1">
            <a:off x="1449244" y="1982473"/>
            <a:ext cx="2312118" cy="361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21C36D4-CB3C-4716-8C2D-DC876BDB192D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446028" y="1546183"/>
            <a:ext cx="1076616" cy="736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B0ACF96-0228-4B54-B9C4-FBA82B5605FB}"/>
              </a:ext>
            </a:extLst>
          </p:cNvPr>
          <p:cNvCxnSpPr>
            <a:cxnSpLocks/>
            <a:stCxn id="6" idx="3"/>
          </p:cNvCxnSpPr>
          <p:nvPr/>
        </p:nvCxnSpPr>
        <p:spPr>
          <a:xfrm flipH="1" flipV="1">
            <a:off x="6477889" y="1089272"/>
            <a:ext cx="100934" cy="496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B90BD16-FBF7-4AA6-82F4-CE4EF6487C9A}"/>
              </a:ext>
            </a:extLst>
          </p:cNvPr>
          <p:cNvCxnSpPr>
            <a:cxnSpLocks/>
            <a:stCxn id="6" idx="3"/>
            <a:endCxn id="16" idx="1"/>
          </p:cNvCxnSpPr>
          <p:nvPr/>
        </p:nvCxnSpPr>
        <p:spPr>
          <a:xfrm flipV="1">
            <a:off x="6578823" y="1237784"/>
            <a:ext cx="717269" cy="348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EE9C864-92EE-4B30-A568-A80E475C30C5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578823" y="1586004"/>
            <a:ext cx="1047421" cy="91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F64305-EC7E-413A-82EC-82C528EF8515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578823" y="1586004"/>
            <a:ext cx="574177" cy="328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1BA848C-81A9-4C40-8781-C343D44CD148}"/>
              </a:ext>
            </a:extLst>
          </p:cNvPr>
          <p:cNvCxnSpPr>
            <a:endCxn id="6" idx="3"/>
          </p:cNvCxnSpPr>
          <p:nvPr/>
        </p:nvCxnSpPr>
        <p:spPr>
          <a:xfrm flipH="1" flipV="1">
            <a:off x="6578823" y="1586004"/>
            <a:ext cx="164877" cy="582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1C25688-2C91-462C-BE46-D216A005B901}"/>
              </a:ext>
            </a:extLst>
          </p:cNvPr>
          <p:cNvCxnSpPr>
            <a:endCxn id="18" idx="1"/>
          </p:cNvCxnSpPr>
          <p:nvPr/>
        </p:nvCxnSpPr>
        <p:spPr>
          <a:xfrm flipV="1">
            <a:off x="6286500" y="3333131"/>
            <a:ext cx="634529" cy="150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C352B68-CA75-4887-BCCB-9489026BFFEE}"/>
              </a:ext>
            </a:extLst>
          </p:cNvPr>
          <p:cNvCxnSpPr>
            <a:cxnSpLocks/>
          </p:cNvCxnSpPr>
          <p:nvPr/>
        </p:nvCxnSpPr>
        <p:spPr>
          <a:xfrm>
            <a:off x="6286500" y="3483172"/>
            <a:ext cx="191389" cy="39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93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CC25923C-58AA-4751-A35D-B7BEBAF2DC5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3" b="3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9072F0-A061-42C5-BBAC-236494F40E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B22F35-CF10-47AB-B01B-17025102E68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Independent Learning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9C451B-AD56-4E0B-BE37-B1BF942B91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Important aspect of studying at university </a:t>
            </a:r>
          </a:p>
          <a:p>
            <a:r>
              <a:rPr lang="en-GB" dirty="0"/>
              <a:t>But what does it mean? </a:t>
            </a:r>
          </a:p>
          <a:p>
            <a:r>
              <a:rPr lang="en-GB" b="1" dirty="0"/>
              <a:t>Student quote: </a:t>
            </a:r>
          </a:p>
          <a:p>
            <a:r>
              <a:rPr lang="en-GB" i="1" dirty="0"/>
              <a:t>“I guess anything that isn’t directly with the lecturers or anything I do outside of what’s in taught lessons or things like that … .So, researching topics before lectures, going away and doing revision afterwards, I guess even assignments when they’re not directly in lectures.”</a:t>
            </a:r>
          </a:p>
          <a:p>
            <a:r>
              <a:rPr lang="en-GB" i="1" dirty="0"/>
              <a:t>From Hockings et al (2018)</a:t>
            </a:r>
          </a:p>
        </p:txBody>
      </p:sp>
    </p:spTree>
    <p:extLst>
      <p:ext uri="{BB962C8B-B14F-4D97-AF65-F5344CB8AC3E}">
        <p14:creationId xmlns:p14="http://schemas.microsoft.com/office/powerpoint/2010/main" val="3321828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C5879-B0E6-4B98-9DD8-007007C470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What does Independent learning mean?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C1B728-3D75-46A3-99D1-72FF2AA935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Independent learning means: </a:t>
            </a:r>
          </a:p>
          <a:p>
            <a:r>
              <a:rPr lang="en-GB" dirty="0"/>
              <a:t>More responsibility for organising your time, and your workload</a:t>
            </a:r>
          </a:p>
          <a:p>
            <a:r>
              <a:rPr lang="en-GB" dirty="0"/>
              <a:t>More self-directed learning time than at school/college </a:t>
            </a:r>
          </a:p>
          <a:p>
            <a:r>
              <a:rPr lang="en-GB" dirty="0"/>
              <a:t>Developing your own identity as a learner</a:t>
            </a:r>
          </a:p>
          <a:p>
            <a:r>
              <a:rPr lang="en-GB" dirty="0"/>
              <a:t>Opportunity to learn in different ways, settings, locations, times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B8A831-FD19-44B7-AB1F-A935168DDF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80865" y="1311275"/>
            <a:ext cx="4277455" cy="16452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dirty="0"/>
              <a:t>Independent learning </a:t>
            </a:r>
            <a:r>
              <a:rPr lang="en-GB" b="1" dirty="0"/>
              <a:t>does not </a:t>
            </a:r>
            <a:r>
              <a:rPr lang="en-GB" dirty="0"/>
              <a:t>mean:</a:t>
            </a:r>
          </a:p>
          <a:p>
            <a:r>
              <a:rPr lang="en-GB" dirty="0"/>
              <a:t>You are on your own</a:t>
            </a:r>
          </a:p>
          <a:p>
            <a:r>
              <a:rPr lang="en-GB" dirty="0"/>
              <a:t>You can’t ask for help</a:t>
            </a:r>
          </a:p>
          <a:p>
            <a:r>
              <a:rPr lang="en-GB" dirty="0"/>
              <a:t>No-one is interested or invested in your progress</a:t>
            </a:r>
          </a:p>
        </p:txBody>
      </p:sp>
      <p:pic>
        <p:nvPicPr>
          <p:cNvPr id="9" name="Graphic 8" descr="No sign with solid fill">
            <a:extLst>
              <a:ext uri="{FF2B5EF4-FFF2-40B4-BE49-F238E27FC236}">
                <a16:creationId xmlns:a16="http://schemas.microsoft.com/office/drawing/2014/main" id="{88D0D2E7-8D05-4D38-9C45-AEE35B382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480" y="13112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6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888B61C-A661-4682-961B-54873962CB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Organising</a:t>
            </a:r>
            <a:r>
              <a:rPr lang="en-US" dirty="0"/>
              <a:t> your time and workload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24763-53DA-4A47-8366-FB1772666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596" y="945514"/>
            <a:ext cx="6447286" cy="3375025"/>
          </a:xfrm>
        </p:spPr>
        <p:txBody>
          <a:bodyPr/>
          <a:lstStyle/>
          <a:p>
            <a:pPr marL="0" indent="0">
              <a:buClr>
                <a:srgbClr val="1C3D74"/>
              </a:buClr>
              <a:buNone/>
              <a:defRPr/>
            </a:pPr>
            <a:r>
              <a:rPr lang="en-US" dirty="0"/>
              <a:t>Planning is an essential part of independent learning:</a:t>
            </a:r>
          </a:p>
          <a:p>
            <a:pPr>
              <a:buClr>
                <a:srgbClr val="1C3D74"/>
              </a:buClr>
              <a:defRPr/>
            </a:pPr>
            <a:r>
              <a:rPr lang="en-US" dirty="0"/>
              <a:t>Keeping an eye on what you need to do, and when</a:t>
            </a:r>
          </a:p>
          <a:p>
            <a:pPr>
              <a:spcAft>
                <a:spcPts val="1200"/>
              </a:spcAft>
              <a:buClr>
                <a:srgbClr val="1C3D74"/>
              </a:buClr>
              <a:defRPr/>
            </a:pPr>
            <a:r>
              <a:rPr lang="en-US" dirty="0"/>
              <a:t>Helps to make sure you don’t feel overwhelmed</a:t>
            </a:r>
          </a:p>
          <a:p>
            <a:pPr marL="0" indent="0">
              <a:buClr>
                <a:srgbClr val="1C3D74"/>
              </a:buClr>
              <a:buNone/>
              <a:defRPr/>
            </a:pPr>
            <a:r>
              <a:rPr lang="en-US" b="1" dirty="0"/>
              <a:t>Thinking about:  </a:t>
            </a:r>
          </a:p>
          <a:p>
            <a:pPr>
              <a:buClr>
                <a:srgbClr val="1C3D74"/>
              </a:buClr>
              <a:defRPr/>
            </a:pPr>
            <a:r>
              <a:rPr lang="en-US" dirty="0"/>
              <a:t>What’s going on this semester? </a:t>
            </a:r>
          </a:p>
          <a:p>
            <a:pPr>
              <a:buClr>
                <a:srgbClr val="1C3D74"/>
              </a:buClr>
              <a:defRPr/>
            </a:pPr>
            <a:r>
              <a:rPr lang="en-US" dirty="0"/>
              <a:t>What’s going on this week? </a:t>
            </a:r>
          </a:p>
          <a:p>
            <a:pPr>
              <a:buClr>
                <a:srgbClr val="1C3D74"/>
              </a:buClr>
              <a:defRPr/>
            </a:pPr>
            <a:r>
              <a:rPr lang="en-US" dirty="0"/>
              <a:t>What’s going on for me? What’s my reality at the moment? </a:t>
            </a:r>
          </a:p>
          <a:p>
            <a:pPr>
              <a:buClr>
                <a:srgbClr val="1C3D74"/>
              </a:buClr>
              <a:defRPr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3" r="19111"/>
          <a:stretch/>
        </p:blipFill>
        <p:spPr>
          <a:xfrm>
            <a:off x="6758609" y="1355666"/>
            <a:ext cx="2107578" cy="277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2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7340B2-7007-44AE-B8A5-B4D8EFDA0D3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Creating a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981AA-06E4-4403-9091-1603A32EA7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9961" y="1311275"/>
            <a:ext cx="3775804" cy="2952750"/>
          </a:xfrm>
        </p:spPr>
        <p:txBody>
          <a:bodyPr/>
          <a:lstStyle/>
          <a:p>
            <a:r>
              <a:rPr lang="en-GB" b="1" dirty="0"/>
              <a:t>Gather key information:</a:t>
            </a:r>
          </a:p>
          <a:p>
            <a:r>
              <a:rPr lang="en-GB" dirty="0"/>
              <a:t>Weekly timetable (lectures, seminars, tutorials, labs)</a:t>
            </a:r>
          </a:p>
          <a:p>
            <a:r>
              <a:rPr lang="en-GB" dirty="0"/>
              <a:t>Key dates (e.g. assessment submission, exams, revision)</a:t>
            </a:r>
          </a:p>
          <a:p>
            <a:r>
              <a:rPr lang="en-GB" dirty="0"/>
              <a:t>What tasks do I need to do (e.g. prepare for lectures, revise, start planning assignment, research for assignment, write assignment)</a:t>
            </a:r>
          </a:p>
          <a:p>
            <a:r>
              <a:rPr lang="en-GB" dirty="0"/>
              <a:t>What’s going on for me (work, family etc)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E87B6-6C4D-48F0-B8D8-BBE95123B2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6840" y="1298773"/>
            <a:ext cx="3173800" cy="29527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/>
              <a:t>Formulate your plan:</a:t>
            </a:r>
          </a:p>
          <a:p>
            <a:r>
              <a:rPr lang="en-GB" b="1" dirty="0"/>
              <a:t>First step </a:t>
            </a:r>
            <a:r>
              <a:rPr lang="en-GB" dirty="0"/>
              <a:t>– Get all key dates, commitments etc on the plan</a:t>
            </a:r>
          </a:p>
          <a:p>
            <a:r>
              <a:rPr lang="en-GB" b="1" dirty="0"/>
              <a:t>Second step </a:t>
            </a:r>
            <a:r>
              <a:rPr lang="en-GB" dirty="0"/>
              <a:t>– break down your tasks, and when you’ll work on them </a:t>
            </a:r>
          </a:p>
          <a:p>
            <a:r>
              <a:rPr lang="en-GB" dirty="0"/>
              <a:t>Could be: Weekly to do lists, putting aside time during the week for revision or writing assignment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1984E24-1ECD-49FA-A252-D763783B3CFF}"/>
              </a:ext>
            </a:extLst>
          </p:cNvPr>
          <p:cNvSpPr/>
          <p:nvPr/>
        </p:nvSpPr>
        <p:spPr>
          <a:xfrm>
            <a:off x="4320552" y="2467610"/>
            <a:ext cx="502895" cy="32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94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E5F8BB-EF20-4482-8F0D-C5D094B24A3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Being realistic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1B68C-2973-4B01-BD39-ED228061C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809" y="966889"/>
            <a:ext cx="8672097" cy="2952750"/>
          </a:xfrm>
        </p:spPr>
        <p:txBody>
          <a:bodyPr/>
          <a:lstStyle/>
          <a:p>
            <a:r>
              <a:rPr lang="en-GB" dirty="0"/>
              <a:t>How much time will I </a:t>
            </a:r>
            <a:r>
              <a:rPr lang="en-GB" b="1" dirty="0"/>
              <a:t>really</a:t>
            </a:r>
            <a:r>
              <a:rPr lang="en-GB" dirty="0"/>
              <a:t> need for each task?</a:t>
            </a:r>
          </a:p>
          <a:p>
            <a:r>
              <a:rPr lang="en-GB" dirty="0"/>
              <a:t>E.g. five stages of writing an assignment…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What will </a:t>
            </a:r>
            <a:r>
              <a:rPr lang="en-GB" b="1" dirty="0"/>
              <a:t>realistically</a:t>
            </a:r>
            <a:r>
              <a:rPr lang="en-GB" dirty="0"/>
              <a:t> work for me?</a:t>
            </a:r>
          </a:p>
          <a:p>
            <a:r>
              <a:rPr lang="en-GB" dirty="0"/>
              <a:t>We don’t all have the same preferences!</a:t>
            </a:r>
          </a:p>
          <a:p>
            <a:r>
              <a:rPr lang="en-GB" dirty="0"/>
              <a:t>Peer support can be helpful – what do other people find works for them?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6196D2-E64D-4352-86F2-DD42FBBFDFEB}"/>
              </a:ext>
            </a:extLst>
          </p:cNvPr>
          <p:cNvSpPr/>
          <p:nvPr/>
        </p:nvSpPr>
        <p:spPr>
          <a:xfrm>
            <a:off x="999904" y="181761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Planning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27362C-1BB3-44F4-A92C-0E52AA28F5C6}"/>
              </a:ext>
            </a:extLst>
          </p:cNvPr>
          <p:cNvSpPr/>
          <p:nvPr/>
        </p:nvSpPr>
        <p:spPr>
          <a:xfrm>
            <a:off x="2369820" y="1817618"/>
            <a:ext cx="1066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Research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1C859A-65CE-4E9E-B5AD-982C46FE7A13}"/>
              </a:ext>
            </a:extLst>
          </p:cNvPr>
          <p:cNvSpPr/>
          <p:nvPr/>
        </p:nvSpPr>
        <p:spPr>
          <a:xfrm>
            <a:off x="3765964" y="1817618"/>
            <a:ext cx="1066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Writing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6F7B25-792D-472E-B250-EB0869F894D9}"/>
              </a:ext>
            </a:extLst>
          </p:cNvPr>
          <p:cNvSpPr/>
          <p:nvPr/>
        </p:nvSpPr>
        <p:spPr>
          <a:xfrm>
            <a:off x="5183285" y="1817618"/>
            <a:ext cx="1066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Editing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142875-3D0D-4263-AA1F-0364F06BBF34}"/>
              </a:ext>
            </a:extLst>
          </p:cNvPr>
          <p:cNvSpPr/>
          <p:nvPr/>
        </p:nvSpPr>
        <p:spPr>
          <a:xfrm>
            <a:off x="6705601" y="1817618"/>
            <a:ext cx="1066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Proof-reading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6E4827-6368-4870-B78B-A635BBABD232}"/>
              </a:ext>
            </a:extLst>
          </p:cNvPr>
          <p:cNvCxnSpPr>
            <a:cxnSpLocks/>
          </p:cNvCxnSpPr>
          <p:nvPr/>
        </p:nvCxnSpPr>
        <p:spPr>
          <a:xfrm>
            <a:off x="1914304" y="2274818"/>
            <a:ext cx="3640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4E5C7E7-63CF-4F35-9A15-3E8D347A9201}"/>
              </a:ext>
            </a:extLst>
          </p:cNvPr>
          <p:cNvCxnSpPr>
            <a:cxnSpLocks/>
          </p:cNvCxnSpPr>
          <p:nvPr/>
        </p:nvCxnSpPr>
        <p:spPr>
          <a:xfrm>
            <a:off x="3339244" y="2296210"/>
            <a:ext cx="3640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D456A1-89C0-46AC-8C52-8E30A47F34B7}"/>
              </a:ext>
            </a:extLst>
          </p:cNvPr>
          <p:cNvCxnSpPr>
            <a:cxnSpLocks/>
          </p:cNvCxnSpPr>
          <p:nvPr/>
        </p:nvCxnSpPr>
        <p:spPr>
          <a:xfrm>
            <a:off x="4819209" y="2274818"/>
            <a:ext cx="3640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1ECB04-0773-4628-A688-D8C9F499C287}"/>
              </a:ext>
            </a:extLst>
          </p:cNvPr>
          <p:cNvCxnSpPr>
            <a:cxnSpLocks/>
          </p:cNvCxnSpPr>
          <p:nvPr/>
        </p:nvCxnSpPr>
        <p:spPr>
          <a:xfrm>
            <a:off x="6250085" y="2296210"/>
            <a:ext cx="3640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18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hannel 4 1">
      <a:dk1>
        <a:srgbClr val="000000"/>
      </a:dk1>
      <a:lt1>
        <a:srgbClr val="FFFFFF"/>
      </a:lt1>
      <a:dk2>
        <a:srgbClr val="585858"/>
      </a:dk2>
      <a:lt2>
        <a:srgbClr val="FFFFFF"/>
      </a:lt2>
      <a:accent1>
        <a:srgbClr val="6D2B83"/>
      </a:accent1>
      <a:accent2>
        <a:srgbClr val="D0091D"/>
      </a:accent2>
      <a:accent3>
        <a:srgbClr val="FFD611"/>
      </a:accent3>
      <a:accent4>
        <a:srgbClr val="85B6E2"/>
      </a:accent4>
      <a:accent5>
        <a:srgbClr val="62CBC5"/>
      </a:accent5>
      <a:accent6>
        <a:srgbClr val="7F787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Queen Mary">
      <a:dk1>
        <a:srgbClr val="21386A"/>
      </a:dk1>
      <a:lt1>
        <a:sysClr val="window" lastClr="FFFFFF"/>
      </a:lt1>
      <a:dk2>
        <a:srgbClr val="21386A"/>
      </a:dk2>
      <a:lt2>
        <a:srgbClr val="D8D8D8"/>
      </a:lt2>
      <a:accent1>
        <a:srgbClr val="123181"/>
      </a:accent1>
      <a:accent2>
        <a:srgbClr val="792273"/>
      </a:accent2>
      <a:accent3>
        <a:srgbClr val="2DB8C5"/>
      </a:accent3>
      <a:accent4>
        <a:srgbClr val="CDA60C"/>
      </a:accent4>
      <a:accent5>
        <a:srgbClr val="BD1C1C"/>
      </a:accent5>
      <a:accent6>
        <a:srgbClr val="73B82B"/>
      </a:accent6>
      <a:hlink>
        <a:srgbClr val="E6007E"/>
      </a:hlink>
      <a:folHlink>
        <a:srgbClr val="2DB8C5"/>
      </a:folHlink>
    </a:clrScheme>
    <a:fontScheme name="Queen Ma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FEE5DCDE3B3A41AB604A58385A0BF9" ma:contentTypeVersion="16" ma:contentTypeDescription="Create a new document." ma:contentTypeScope="" ma:versionID="446aa3da3363669a640df90a21c9c8a8">
  <xsd:schema xmlns:xsd="http://www.w3.org/2001/XMLSchema" xmlns:xs="http://www.w3.org/2001/XMLSchema" xmlns:p="http://schemas.microsoft.com/office/2006/metadata/properties" xmlns:ns2="83c3f42d-fbdf-40b1-a77e-4e3fe3a04ce5" xmlns:ns3="402f004c-fb2d-497b-9aaa-773d22782fa4" xmlns:ns4="d5efd484-15aa-41a0-83f6-0646502cb6d6" targetNamespace="http://schemas.microsoft.com/office/2006/metadata/properties" ma:root="true" ma:fieldsID="ee9d6d90ffd10ac1eaeaa429c1475a75" ns2:_="" ns3:_="" ns4:_="">
    <xsd:import namespace="83c3f42d-fbdf-40b1-a77e-4e3fe3a04ce5"/>
    <xsd:import namespace="402f004c-fb2d-497b-9aaa-773d22782fa4"/>
    <xsd:import namespace="d5efd484-15aa-41a0-83f6-0646502cb6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3f42d-fbdf-40b1-a77e-4e3fe3a04c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c18f9b8-5ae4-4f0b-a238-a922c51e2d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f004c-fb2d-497b-9aaa-773d22782fa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fd484-15aa-41a0-83f6-0646502cb6d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13fe69e-8267-4d9f-a470-7a5af5ae3866}" ma:internalName="TaxCatchAll" ma:showField="CatchAllData" ma:web="402f004c-fb2d-497b-9aaa-773d22782f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efd484-15aa-41a0-83f6-0646502cb6d6" xsi:nil="true"/>
    <lcf76f155ced4ddcb4097134ff3c332f xmlns="83c3f42d-fbdf-40b1-a77e-4e3fe3a04ce5">
      <Terms xmlns="http://schemas.microsoft.com/office/infopath/2007/PartnerControls"/>
    </lcf76f155ced4ddcb4097134ff3c332f>
    <SharedWithUsers xmlns="402f004c-fb2d-497b-9aaa-773d22782fa4">
      <UserInfo>
        <DisplayName>Mason Newbury</DisplayName>
        <AccountId>1107</AccountId>
        <AccountType/>
      </UserInfo>
      <UserInfo>
        <DisplayName>Arcadia Woods</DisplayName>
        <AccountId>746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F30CCC3-C71E-48FC-A38D-2A878A166E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c3f42d-fbdf-40b1-a77e-4e3fe3a04ce5"/>
    <ds:schemaRef ds:uri="402f004c-fb2d-497b-9aaa-773d22782fa4"/>
    <ds:schemaRef ds:uri="d5efd484-15aa-41a0-83f6-0646502cb6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8BFFBA-1DD1-4FB5-A8B2-4E9B998B13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506DD5-1D65-4742-9BAF-283B10D7E263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www.w3.org/XML/1998/namespace"/>
    <ds:schemaRef ds:uri="83c3f42d-fbdf-40b1-a77e-4e3fe3a04ce5"/>
    <ds:schemaRef ds:uri="http://purl.org/dc/elements/1.1/"/>
    <ds:schemaRef ds:uri="http://schemas.openxmlformats.org/package/2006/metadata/core-properties"/>
    <ds:schemaRef ds:uri="d5efd484-15aa-41a0-83f6-0646502cb6d6"/>
    <ds:schemaRef ds:uri="402f004c-fb2d-497b-9aaa-773d22782fa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1567</TotalTime>
  <Words>1102</Words>
  <Application>Microsoft Office PowerPoint</Application>
  <PresentationFormat>On-screen Show (16:9)</PresentationFormat>
  <Paragraphs>169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4 Text</vt:lpstr>
      <vt:lpstr>Arial</vt:lpstr>
      <vt:lpstr>Calibri</vt:lpstr>
      <vt:lpstr>Channel 4 Chadwick</vt:lpstr>
      <vt:lpstr>KingsBureauGrot FiveOne</vt:lpstr>
      <vt:lpstr>Office Theme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J</dc:creator>
  <cp:lastModifiedBy>Arcadia Woods</cp:lastModifiedBy>
  <cp:revision>91</cp:revision>
  <dcterms:created xsi:type="dcterms:W3CDTF">2020-06-18T12:08:25Z</dcterms:created>
  <dcterms:modified xsi:type="dcterms:W3CDTF">2022-09-21T16:32:17Z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0x010100EEFEE5DCDE3B3A41AB604A58385A0BF9</vt:lpwstr>
  </property>
  <property fmtid="{D5CDD505-2E9C-101B-9397-08002B2CF9AE}" pid="3" name="MediaServiceImageTags">
    <vt:lpwstr/>
  </property>
</Properties>
</file>