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85" r:id="rId2"/>
    <p:sldId id="271" r:id="rId3"/>
    <p:sldId id="268" r:id="rId4"/>
    <p:sldId id="269" r:id="rId5"/>
    <p:sldId id="270" r:id="rId6"/>
    <p:sldId id="296" r:id="rId7"/>
    <p:sldId id="272" r:id="rId8"/>
    <p:sldId id="286" r:id="rId9"/>
    <p:sldId id="287" r:id="rId10"/>
    <p:sldId id="288" r:id="rId11"/>
    <p:sldId id="293" r:id="rId12"/>
    <p:sldId id="294" r:id="rId13"/>
    <p:sldId id="295" r:id="rId14"/>
    <p:sldId id="289" r:id="rId15"/>
    <p:sldId id="290" r:id="rId16"/>
    <p:sldId id="274" r:id="rId17"/>
    <p:sldId id="275" r:id="rId18"/>
    <p:sldId id="277" r:id="rId19"/>
    <p:sldId id="278" r:id="rId20"/>
    <p:sldId id="297" r:id="rId21"/>
    <p:sldId id="273" r:id="rId22"/>
    <p:sldId id="300" r:id="rId23"/>
    <p:sldId id="301" r:id="rId24"/>
    <p:sldId id="302" r:id="rId25"/>
    <p:sldId id="303" r:id="rId26"/>
    <p:sldId id="299" r:id="rId27"/>
    <p:sldId id="298" r:id="rId28"/>
    <p:sldId id="304" r:id="rId29"/>
    <p:sldId id="306" r:id="rId30"/>
    <p:sldId id="279" r:id="rId31"/>
    <p:sldId id="280" r:id="rId32"/>
    <p:sldId id="264" r:id="rId3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9504BC-3CCA-4351-A180-9E70BAFEFB31}" v="12" dt="2024-04-01T14:00:14.3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4660"/>
  </p:normalViewPr>
  <p:slideViewPr>
    <p:cSldViewPr snapToGrid="0">
      <p:cViewPr varScale="1">
        <p:scale>
          <a:sx n="97" d="100"/>
          <a:sy n="97" d="100"/>
        </p:scale>
        <p:origin x="86" y="3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ouard Morena" userId="2e121fa9-f008-4742-97be-48a08069b91e" providerId="ADAL" clId="{9C9504BC-3CCA-4351-A180-9E70BAFEFB31}"/>
    <pc:docChg chg="undo custSel addSld delSld modSld sldOrd">
      <pc:chgData name="Edouard Morena" userId="2e121fa9-f008-4742-97be-48a08069b91e" providerId="ADAL" clId="{9C9504BC-3CCA-4351-A180-9E70BAFEFB31}" dt="2024-04-01T14:11:35.520" v="31" actId="47"/>
      <pc:docMkLst>
        <pc:docMk/>
      </pc:docMkLst>
      <pc:sldChg chg="add ord setBg">
        <pc:chgData name="Edouard Morena" userId="2e121fa9-f008-4742-97be-48a08069b91e" providerId="ADAL" clId="{9C9504BC-3CCA-4351-A180-9E70BAFEFB31}" dt="2024-04-01T13:55:14.822" v="12"/>
        <pc:sldMkLst>
          <pc:docMk/>
          <pc:sldMk cId="4004397712" sldId="273"/>
        </pc:sldMkLst>
      </pc:sldChg>
      <pc:sldChg chg="add setBg">
        <pc:chgData name="Edouard Morena" userId="2e121fa9-f008-4742-97be-48a08069b91e" providerId="ADAL" clId="{9C9504BC-3CCA-4351-A180-9E70BAFEFB31}" dt="2024-04-01T13:50:06.062" v="0"/>
        <pc:sldMkLst>
          <pc:docMk/>
          <pc:sldMk cId="2353162828" sldId="297"/>
        </pc:sldMkLst>
      </pc:sldChg>
      <pc:sldChg chg="add">
        <pc:chgData name="Edouard Morena" userId="2e121fa9-f008-4742-97be-48a08069b91e" providerId="ADAL" clId="{9C9504BC-3CCA-4351-A180-9E70BAFEFB31}" dt="2024-04-01T13:50:06.062" v="0"/>
        <pc:sldMkLst>
          <pc:docMk/>
          <pc:sldMk cId="286128637" sldId="298"/>
        </pc:sldMkLst>
      </pc:sldChg>
      <pc:sldChg chg="addSp new ord">
        <pc:chgData name="Edouard Morena" userId="2e121fa9-f008-4742-97be-48a08069b91e" providerId="ADAL" clId="{9C9504BC-3CCA-4351-A180-9E70BAFEFB31}" dt="2024-04-01T13:55:05.320" v="10"/>
        <pc:sldMkLst>
          <pc:docMk/>
          <pc:sldMk cId="3063324628" sldId="299"/>
        </pc:sldMkLst>
        <pc:picChg chg="add">
          <ac:chgData name="Edouard Morena" userId="2e121fa9-f008-4742-97be-48a08069b91e" providerId="ADAL" clId="{9C9504BC-3CCA-4351-A180-9E70BAFEFB31}" dt="2024-04-01T13:51:11.979" v="2"/>
          <ac:picMkLst>
            <pc:docMk/>
            <pc:sldMk cId="3063324628" sldId="299"/>
            <ac:picMk id="1026" creationId="{B63694DF-0849-782B-B87B-937A7410F21B}"/>
          </ac:picMkLst>
        </pc:picChg>
      </pc:sldChg>
      <pc:sldChg chg="addSp new mod">
        <pc:chgData name="Edouard Morena" userId="2e121fa9-f008-4742-97be-48a08069b91e" providerId="ADAL" clId="{9C9504BC-3CCA-4351-A180-9E70BAFEFB31}" dt="2024-04-01T13:53:15.754" v="4" actId="22"/>
        <pc:sldMkLst>
          <pc:docMk/>
          <pc:sldMk cId="702339623" sldId="300"/>
        </pc:sldMkLst>
        <pc:picChg chg="add">
          <ac:chgData name="Edouard Morena" userId="2e121fa9-f008-4742-97be-48a08069b91e" providerId="ADAL" clId="{9C9504BC-3CCA-4351-A180-9E70BAFEFB31}" dt="2024-04-01T13:53:15.754" v="4" actId="22"/>
          <ac:picMkLst>
            <pc:docMk/>
            <pc:sldMk cId="702339623" sldId="300"/>
            <ac:picMk id="3" creationId="{5CFA44C8-E1A1-9F4A-BCD6-2580A0F31AD7}"/>
          </ac:picMkLst>
        </pc:picChg>
      </pc:sldChg>
      <pc:sldChg chg="addSp new">
        <pc:chgData name="Edouard Morena" userId="2e121fa9-f008-4742-97be-48a08069b91e" providerId="ADAL" clId="{9C9504BC-3CCA-4351-A180-9E70BAFEFB31}" dt="2024-04-01T13:54:25.618" v="6"/>
        <pc:sldMkLst>
          <pc:docMk/>
          <pc:sldMk cId="3753793490" sldId="301"/>
        </pc:sldMkLst>
        <pc:picChg chg="add">
          <ac:chgData name="Edouard Morena" userId="2e121fa9-f008-4742-97be-48a08069b91e" providerId="ADAL" clId="{9C9504BC-3CCA-4351-A180-9E70BAFEFB31}" dt="2024-04-01T13:54:25.618" v="6"/>
          <ac:picMkLst>
            <pc:docMk/>
            <pc:sldMk cId="3753793490" sldId="301"/>
            <ac:picMk id="2050" creationId="{DBF6D249-AD56-6670-C3A4-044C05A3A6C1}"/>
          </ac:picMkLst>
        </pc:picChg>
      </pc:sldChg>
      <pc:sldChg chg="addSp new">
        <pc:chgData name="Edouard Morena" userId="2e121fa9-f008-4742-97be-48a08069b91e" providerId="ADAL" clId="{9C9504BC-3CCA-4351-A180-9E70BAFEFB31}" dt="2024-04-01T13:55:00.809" v="8"/>
        <pc:sldMkLst>
          <pc:docMk/>
          <pc:sldMk cId="3352751583" sldId="302"/>
        </pc:sldMkLst>
        <pc:picChg chg="add">
          <ac:chgData name="Edouard Morena" userId="2e121fa9-f008-4742-97be-48a08069b91e" providerId="ADAL" clId="{9C9504BC-3CCA-4351-A180-9E70BAFEFB31}" dt="2024-04-01T13:55:00.809" v="8"/>
          <ac:picMkLst>
            <pc:docMk/>
            <pc:sldMk cId="3352751583" sldId="302"/>
            <ac:picMk id="3074" creationId="{BF881EA7-B7CD-3B3B-92C3-95A505A0C3EB}"/>
          </ac:picMkLst>
        </pc:picChg>
      </pc:sldChg>
      <pc:sldChg chg="addSp new">
        <pc:chgData name="Edouard Morena" userId="2e121fa9-f008-4742-97be-48a08069b91e" providerId="ADAL" clId="{9C9504BC-3CCA-4351-A180-9E70BAFEFB31}" dt="2024-04-01T13:55:39.498" v="14"/>
        <pc:sldMkLst>
          <pc:docMk/>
          <pc:sldMk cId="3497773201" sldId="303"/>
        </pc:sldMkLst>
        <pc:picChg chg="add">
          <ac:chgData name="Edouard Morena" userId="2e121fa9-f008-4742-97be-48a08069b91e" providerId="ADAL" clId="{9C9504BC-3CCA-4351-A180-9E70BAFEFB31}" dt="2024-04-01T13:55:39.498" v="14"/>
          <ac:picMkLst>
            <pc:docMk/>
            <pc:sldMk cId="3497773201" sldId="303"/>
            <ac:picMk id="4098" creationId="{A4048CC2-F0BE-B4AB-244B-A22E46CE22DF}"/>
          </ac:picMkLst>
        </pc:picChg>
      </pc:sldChg>
      <pc:sldChg chg="addSp modSp add mod setBg">
        <pc:chgData name="Edouard Morena" userId="2e121fa9-f008-4742-97be-48a08069b91e" providerId="ADAL" clId="{9C9504BC-3CCA-4351-A180-9E70BAFEFB31}" dt="2024-04-01T13:59:40.053" v="23" actId="26606"/>
        <pc:sldMkLst>
          <pc:docMk/>
          <pc:sldMk cId="2871075439" sldId="304"/>
        </pc:sldMkLst>
        <pc:spChg chg="mod">
          <ac:chgData name="Edouard Morena" userId="2e121fa9-f008-4742-97be-48a08069b91e" providerId="ADAL" clId="{9C9504BC-3CCA-4351-A180-9E70BAFEFB31}" dt="2024-04-01T13:59:40.053" v="23" actId="26606"/>
          <ac:spMkLst>
            <pc:docMk/>
            <pc:sldMk cId="2871075439" sldId="304"/>
            <ac:spMk id="2" creationId="{014F46AD-D798-4A43-887C-502859D595A0}"/>
          </ac:spMkLst>
        </pc:spChg>
        <pc:spChg chg="mod">
          <ac:chgData name="Edouard Morena" userId="2e121fa9-f008-4742-97be-48a08069b91e" providerId="ADAL" clId="{9C9504BC-3CCA-4351-A180-9E70BAFEFB31}" dt="2024-04-01T13:59:40.053" v="23" actId="26606"/>
          <ac:spMkLst>
            <pc:docMk/>
            <pc:sldMk cId="2871075439" sldId="304"/>
            <ac:spMk id="3" creationId="{675CAB6B-C598-489C-BD5A-BFA99A58CC13}"/>
          </ac:spMkLst>
        </pc:spChg>
        <pc:spChg chg="add">
          <ac:chgData name="Edouard Morena" userId="2e121fa9-f008-4742-97be-48a08069b91e" providerId="ADAL" clId="{9C9504BC-3CCA-4351-A180-9E70BAFEFB31}" dt="2024-04-01T13:59:40.053" v="23" actId="26606"/>
          <ac:spMkLst>
            <pc:docMk/>
            <pc:sldMk cId="2871075439" sldId="304"/>
            <ac:spMk id="6151" creationId="{D1D34770-47A8-402C-AF23-2B653F2D88C1}"/>
          </ac:spMkLst>
        </pc:spChg>
        <pc:picChg chg="add mod">
          <ac:chgData name="Edouard Morena" userId="2e121fa9-f008-4742-97be-48a08069b91e" providerId="ADAL" clId="{9C9504BC-3CCA-4351-A180-9E70BAFEFB31}" dt="2024-04-01T13:59:40.053" v="23" actId="26606"/>
          <ac:picMkLst>
            <pc:docMk/>
            <pc:sldMk cId="2871075439" sldId="304"/>
            <ac:picMk id="6146" creationId="{95E8290F-46C6-2A50-3523-3A0C5BAD3482}"/>
          </ac:picMkLst>
        </pc:picChg>
      </pc:sldChg>
      <pc:sldChg chg="new del">
        <pc:chgData name="Edouard Morena" userId="2e121fa9-f008-4742-97be-48a08069b91e" providerId="ADAL" clId="{9C9504BC-3CCA-4351-A180-9E70BAFEFB31}" dt="2024-04-01T13:57:55.826" v="19" actId="47"/>
        <pc:sldMkLst>
          <pc:docMk/>
          <pc:sldMk cId="654343831" sldId="305"/>
        </pc:sldMkLst>
      </pc:sldChg>
      <pc:sldChg chg="addSp delSp modSp add mod setBg">
        <pc:chgData name="Edouard Morena" userId="2e121fa9-f008-4742-97be-48a08069b91e" providerId="ADAL" clId="{9C9504BC-3CCA-4351-A180-9E70BAFEFB31}" dt="2024-04-01T14:00:29.072" v="30" actId="26606"/>
        <pc:sldMkLst>
          <pc:docMk/>
          <pc:sldMk cId="248407403" sldId="306"/>
        </pc:sldMkLst>
        <pc:spChg chg="mod">
          <ac:chgData name="Edouard Morena" userId="2e121fa9-f008-4742-97be-48a08069b91e" providerId="ADAL" clId="{9C9504BC-3CCA-4351-A180-9E70BAFEFB31}" dt="2024-04-01T14:00:29.072" v="30" actId="26606"/>
          <ac:spMkLst>
            <pc:docMk/>
            <pc:sldMk cId="248407403" sldId="306"/>
            <ac:spMk id="2" creationId="{BE97C468-2A37-47EC-84CA-12E9E6E3D69C}"/>
          </ac:spMkLst>
        </pc:spChg>
        <pc:spChg chg="mod">
          <ac:chgData name="Edouard Morena" userId="2e121fa9-f008-4742-97be-48a08069b91e" providerId="ADAL" clId="{9C9504BC-3CCA-4351-A180-9E70BAFEFB31}" dt="2024-04-01T14:00:29.072" v="30" actId="26606"/>
          <ac:spMkLst>
            <pc:docMk/>
            <pc:sldMk cId="248407403" sldId="306"/>
            <ac:spMk id="3" creationId="{F3B652F8-54CF-4E25-BAE8-B3994A0DE5A2}"/>
          </ac:spMkLst>
        </pc:spChg>
        <pc:spChg chg="add del">
          <ac:chgData name="Edouard Morena" userId="2e121fa9-f008-4742-97be-48a08069b91e" providerId="ADAL" clId="{9C9504BC-3CCA-4351-A180-9E70BAFEFB31}" dt="2024-04-01T14:00:28.822" v="29" actId="26606"/>
          <ac:spMkLst>
            <pc:docMk/>
            <pc:sldMk cId="248407403" sldId="306"/>
            <ac:spMk id="9" creationId="{1A9F7B4E-B03D-4F64-BE33-00D074458D45}"/>
          </ac:spMkLst>
        </pc:spChg>
        <pc:spChg chg="add del">
          <ac:chgData name="Edouard Morena" userId="2e121fa9-f008-4742-97be-48a08069b91e" providerId="ADAL" clId="{9C9504BC-3CCA-4351-A180-9E70BAFEFB31}" dt="2024-04-01T14:00:28.822" v="29" actId="26606"/>
          <ac:spMkLst>
            <pc:docMk/>
            <pc:sldMk cId="248407403" sldId="306"/>
            <ac:spMk id="11" creationId="{7E2BE7F7-CA89-4002-ACCE-A478AEA24F5E}"/>
          </ac:spMkLst>
        </pc:spChg>
        <pc:spChg chg="add">
          <ac:chgData name="Edouard Morena" userId="2e121fa9-f008-4742-97be-48a08069b91e" providerId="ADAL" clId="{9C9504BC-3CCA-4351-A180-9E70BAFEFB31}" dt="2024-04-01T14:00:29.072" v="30" actId="26606"/>
          <ac:spMkLst>
            <pc:docMk/>
            <pc:sldMk cId="248407403" sldId="306"/>
            <ac:spMk id="13" creationId="{08C9B587-E65E-4B52-B37C-ABEBB6E87928}"/>
          </ac:spMkLst>
        </pc:spChg>
        <pc:spChg chg="add">
          <ac:chgData name="Edouard Morena" userId="2e121fa9-f008-4742-97be-48a08069b91e" providerId="ADAL" clId="{9C9504BC-3CCA-4351-A180-9E70BAFEFB31}" dt="2024-04-01T14:00:29.072" v="30" actId="26606"/>
          <ac:spMkLst>
            <pc:docMk/>
            <pc:sldMk cId="248407403" sldId="306"/>
            <ac:spMk id="14" creationId="{7C432AFE-B3D2-4BFF-BF8F-96C27AFF1AC7}"/>
          </ac:spMkLst>
        </pc:spChg>
        <pc:spChg chg="add">
          <ac:chgData name="Edouard Morena" userId="2e121fa9-f008-4742-97be-48a08069b91e" providerId="ADAL" clId="{9C9504BC-3CCA-4351-A180-9E70BAFEFB31}" dt="2024-04-01T14:00:29.072" v="30" actId="26606"/>
          <ac:spMkLst>
            <pc:docMk/>
            <pc:sldMk cId="248407403" sldId="306"/>
            <ac:spMk id="15" creationId="{AF2F604E-43BE-4DC3-B983-E071523364F8}"/>
          </ac:spMkLst>
        </pc:spChg>
        <pc:picChg chg="add mod ord">
          <ac:chgData name="Edouard Morena" userId="2e121fa9-f008-4742-97be-48a08069b91e" providerId="ADAL" clId="{9C9504BC-3CCA-4351-A180-9E70BAFEFB31}" dt="2024-04-01T14:00:29.072" v="30" actId="26606"/>
          <ac:picMkLst>
            <pc:docMk/>
            <pc:sldMk cId="248407403" sldId="306"/>
            <ac:picMk id="4" creationId="{F21F39D9-5066-F1B8-3761-E6B21EA6C965}"/>
          </ac:picMkLst>
        </pc:picChg>
        <pc:picChg chg="add del">
          <ac:chgData name="Edouard Morena" userId="2e121fa9-f008-4742-97be-48a08069b91e" providerId="ADAL" clId="{9C9504BC-3CCA-4351-A180-9E70BAFEFB31}" dt="2024-04-01T14:00:09.026" v="26" actId="478"/>
          <ac:picMkLst>
            <pc:docMk/>
            <pc:sldMk cId="248407403" sldId="306"/>
            <ac:picMk id="7170" creationId="{AAE0E29D-5EB3-6D9F-9656-EE1AD04D4054}"/>
          </ac:picMkLst>
        </pc:picChg>
      </pc:sldChg>
      <pc:sldChg chg="addSp modSp new del mod setBg">
        <pc:chgData name="Edouard Morena" userId="2e121fa9-f008-4742-97be-48a08069b91e" providerId="ADAL" clId="{9C9504BC-3CCA-4351-A180-9E70BAFEFB31}" dt="2024-04-01T14:11:35.520" v="31" actId="47"/>
        <pc:sldMkLst>
          <pc:docMk/>
          <pc:sldMk cId="3021726277" sldId="307"/>
        </pc:sldMkLst>
        <pc:spChg chg="add">
          <ac:chgData name="Edouard Morena" userId="2e121fa9-f008-4742-97be-48a08069b91e" providerId="ADAL" clId="{9C9504BC-3CCA-4351-A180-9E70BAFEFB31}" dt="2024-04-01T14:00:01.739" v="24" actId="26606"/>
          <ac:spMkLst>
            <pc:docMk/>
            <pc:sldMk cId="3021726277" sldId="307"/>
            <ac:spMk id="5127" creationId="{42A4FC2C-047E-45A5-965D-8E1E3BF09BC6}"/>
          </ac:spMkLst>
        </pc:spChg>
        <pc:picChg chg="add mod">
          <ac:chgData name="Edouard Morena" userId="2e121fa9-f008-4742-97be-48a08069b91e" providerId="ADAL" clId="{9C9504BC-3CCA-4351-A180-9E70BAFEFB31}" dt="2024-04-01T14:00:01.739" v="24" actId="26606"/>
          <ac:picMkLst>
            <pc:docMk/>
            <pc:sldMk cId="3021726277" sldId="307"/>
            <ac:picMk id="5122" creationId="{BC47BA8A-6133-E902-426A-C03B9BEAAEA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0AA6EA-A082-4B43-832C-4FEABF147A63}" type="datetimeFigureOut">
              <a:rPr lang="fr-FR" smtClean="0"/>
              <a:t>01/04/2024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4B9540-F62D-459D-B0CE-60DD338D3EC2}" type="slidenum">
              <a:rPr lang="fr-FR" smtClean="0"/>
              <a:t>‹N°›</a:t>
            </a:fld>
            <a:endParaRPr lang="fr-FR"/>
          </a:p>
        </p:txBody>
      </p:sp>
    </p:spTree>
    <p:extLst>
      <p:ext uri="{BB962C8B-B14F-4D97-AF65-F5344CB8AC3E}">
        <p14:creationId xmlns:p14="http://schemas.microsoft.com/office/powerpoint/2010/main" val="1827836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800" dirty="0">
                <a:effectLst/>
                <a:latin typeface="Times New Roman" panose="02020603050405020304" pitchFamily="18" charset="0"/>
                <a:ea typeface="Calibri" panose="020F0502020204030204" pitchFamily="34" charset="0"/>
              </a:rPr>
              <a:t>Replacement of working class households by a “gentry”, affluent middle-class households</a:t>
            </a:r>
            <a:endParaRPr lang="fr-FR" dirty="0"/>
          </a:p>
        </p:txBody>
      </p:sp>
      <p:sp>
        <p:nvSpPr>
          <p:cNvPr id="4" name="Espace réservé du numéro de diapositive 3"/>
          <p:cNvSpPr>
            <a:spLocks noGrp="1"/>
          </p:cNvSpPr>
          <p:nvPr>
            <p:ph type="sldNum" sz="quarter" idx="5"/>
          </p:nvPr>
        </p:nvSpPr>
        <p:spPr/>
        <p:txBody>
          <a:bodyPr/>
          <a:lstStyle/>
          <a:p>
            <a:fld id="{50DE4026-3739-4539-A6A9-B46A7B823E96}" type="slidenum">
              <a:rPr lang="fr-FR" smtClean="0"/>
              <a:t>2</a:t>
            </a:fld>
            <a:endParaRPr lang="fr-FR"/>
          </a:p>
        </p:txBody>
      </p:sp>
    </p:spTree>
    <p:extLst>
      <p:ext uri="{BB962C8B-B14F-4D97-AF65-F5344CB8AC3E}">
        <p14:creationId xmlns:p14="http://schemas.microsoft.com/office/powerpoint/2010/main" val="3743372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87164C-B4E9-EF4F-FA18-EE9D7968633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CED5766-108D-F24C-5021-9C01F8A971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C38038D-E4CA-DB95-0E0D-85B19819892D}"/>
              </a:ext>
            </a:extLst>
          </p:cNvPr>
          <p:cNvSpPr>
            <a:spLocks noGrp="1"/>
          </p:cNvSpPr>
          <p:nvPr>
            <p:ph type="dt" sz="half" idx="10"/>
          </p:nvPr>
        </p:nvSpPr>
        <p:spPr/>
        <p:txBody>
          <a:bodyPr/>
          <a:lstStyle/>
          <a:p>
            <a:fld id="{61E0EE70-13DD-4B99-9B26-431D276DA1D1}" type="datetimeFigureOut">
              <a:rPr lang="fr-FR" smtClean="0"/>
              <a:t>01/04/2024</a:t>
            </a:fld>
            <a:endParaRPr lang="fr-FR"/>
          </a:p>
        </p:txBody>
      </p:sp>
      <p:sp>
        <p:nvSpPr>
          <p:cNvPr id="5" name="Espace réservé du pied de page 4">
            <a:extLst>
              <a:ext uri="{FF2B5EF4-FFF2-40B4-BE49-F238E27FC236}">
                <a16:creationId xmlns:a16="http://schemas.microsoft.com/office/drawing/2014/main" id="{0F7203E1-43D0-7A0A-1B7A-EDA47CCCD49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9BD2EF7-007E-378A-6334-1FD9946A1218}"/>
              </a:ext>
            </a:extLst>
          </p:cNvPr>
          <p:cNvSpPr>
            <a:spLocks noGrp="1"/>
          </p:cNvSpPr>
          <p:nvPr>
            <p:ph type="sldNum" sz="quarter" idx="12"/>
          </p:nvPr>
        </p:nvSpPr>
        <p:spPr/>
        <p:txBody>
          <a:bodyPr/>
          <a:lstStyle/>
          <a:p>
            <a:fld id="{788F46C1-2475-48CA-B254-93FDAFF651B2}" type="slidenum">
              <a:rPr lang="fr-FR" smtClean="0"/>
              <a:t>‹N°›</a:t>
            </a:fld>
            <a:endParaRPr lang="fr-FR"/>
          </a:p>
        </p:txBody>
      </p:sp>
    </p:spTree>
    <p:extLst>
      <p:ext uri="{BB962C8B-B14F-4D97-AF65-F5344CB8AC3E}">
        <p14:creationId xmlns:p14="http://schemas.microsoft.com/office/powerpoint/2010/main" val="3013869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574726-AD88-641A-9B2D-E582E8243A0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489930F-66F8-10D1-B54D-6AFCFEABA4C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D581668-E675-058E-1479-10960AE99B73}"/>
              </a:ext>
            </a:extLst>
          </p:cNvPr>
          <p:cNvSpPr>
            <a:spLocks noGrp="1"/>
          </p:cNvSpPr>
          <p:nvPr>
            <p:ph type="dt" sz="half" idx="10"/>
          </p:nvPr>
        </p:nvSpPr>
        <p:spPr/>
        <p:txBody>
          <a:bodyPr/>
          <a:lstStyle/>
          <a:p>
            <a:fld id="{61E0EE70-13DD-4B99-9B26-431D276DA1D1}" type="datetimeFigureOut">
              <a:rPr lang="fr-FR" smtClean="0"/>
              <a:t>01/04/2024</a:t>
            </a:fld>
            <a:endParaRPr lang="fr-FR"/>
          </a:p>
        </p:txBody>
      </p:sp>
      <p:sp>
        <p:nvSpPr>
          <p:cNvPr id="5" name="Espace réservé du pied de page 4">
            <a:extLst>
              <a:ext uri="{FF2B5EF4-FFF2-40B4-BE49-F238E27FC236}">
                <a16:creationId xmlns:a16="http://schemas.microsoft.com/office/drawing/2014/main" id="{EB0A8048-7C44-B9D3-931B-C068E74378E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F26EE5D-B2EE-F41C-F954-90D123E0E063}"/>
              </a:ext>
            </a:extLst>
          </p:cNvPr>
          <p:cNvSpPr>
            <a:spLocks noGrp="1"/>
          </p:cNvSpPr>
          <p:nvPr>
            <p:ph type="sldNum" sz="quarter" idx="12"/>
          </p:nvPr>
        </p:nvSpPr>
        <p:spPr/>
        <p:txBody>
          <a:bodyPr/>
          <a:lstStyle/>
          <a:p>
            <a:fld id="{788F46C1-2475-48CA-B254-93FDAFF651B2}" type="slidenum">
              <a:rPr lang="fr-FR" smtClean="0"/>
              <a:t>‹N°›</a:t>
            </a:fld>
            <a:endParaRPr lang="fr-FR"/>
          </a:p>
        </p:txBody>
      </p:sp>
    </p:spTree>
    <p:extLst>
      <p:ext uri="{BB962C8B-B14F-4D97-AF65-F5344CB8AC3E}">
        <p14:creationId xmlns:p14="http://schemas.microsoft.com/office/powerpoint/2010/main" val="1507886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6D3C407-9495-CD5D-7E3C-C21F877F4C0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784DF7F-A97E-8FFA-65DC-5B5F8E983D1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D525C9D-4FAF-D1CA-E326-7B1DE5A9438D}"/>
              </a:ext>
            </a:extLst>
          </p:cNvPr>
          <p:cNvSpPr>
            <a:spLocks noGrp="1"/>
          </p:cNvSpPr>
          <p:nvPr>
            <p:ph type="dt" sz="half" idx="10"/>
          </p:nvPr>
        </p:nvSpPr>
        <p:spPr/>
        <p:txBody>
          <a:bodyPr/>
          <a:lstStyle/>
          <a:p>
            <a:fld id="{61E0EE70-13DD-4B99-9B26-431D276DA1D1}" type="datetimeFigureOut">
              <a:rPr lang="fr-FR" smtClean="0"/>
              <a:t>01/04/2024</a:t>
            </a:fld>
            <a:endParaRPr lang="fr-FR"/>
          </a:p>
        </p:txBody>
      </p:sp>
      <p:sp>
        <p:nvSpPr>
          <p:cNvPr id="5" name="Espace réservé du pied de page 4">
            <a:extLst>
              <a:ext uri="{FF2B5EF4-FFF2-40B4-BE49-F238E27FC236}">
                <a16:creationId xmlns:a16="http://schemas.microsoft.com/office/drawing/2014/main" id="{75D4FED1-2B4D-4DDC-B735-C7B9A47BF2A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5A2B5DB-D3B1-2C6D-C2C0-FB79F29C1B78}"/>
              </a:ext>
            </a:extLst>
          </p:cNvPr>
          <p:cNvSpPr>
            <a:spLocks noGrp="1"/>
          </p:cNvSpPr>
          <p:nvPr>
            <p:ph type="sldNum" sz="quarter" idx="12"/>
          </p:nvPr>
        </p:nvSpPr>
        <p:spPr/>
        <p:txBody>
          <a:bodyPr/>
          <a:lstStyle/>
          <a:p>
            <a:fld id="{788F46C1-2475-48CA-B254-93FDAFF651B2}" type="slidenum">
              <a:rPr lang="fr-FR" smtClean="0"/>
              <a:t>‹N°›</a:t>
            </a:fld>
            <a:endParaRPr lang="fr-FR"/>
          </a:p>
        </p:txBody>
      </p:sp>
    </p:spTree>
    <p:extLst>
      <p:ext uri="{BB962C8B-B14F-4D97-AF65-F5344CB8AC3E}">
        <p14:creationId xmlns:p14="http://schemas.microsoft.com/office/powerpoint/2010/main" val="700751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5912B7-FA4D-03FA-6FF5-6FF67A0BFEC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185D769-D545-8E36-D2A7-0D1C008AEC5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A6045A2-8C51-E2D4-2D7B-4D2631E6CF85}"/>
              </a:ext>
            </a:extLst>
          </p:cNvPr>
          <p:cNvSpPr>
            <a:spLocks noGrp="1"/>
          </p:cNvSpPr>
          <p:nvPr>
            <p:ph type="dt" sz="half" idx="10"/>
          </p:nvPr>
        </p:nvSpPr>
        <p:spPr/>
        <p:txBody>
          <a:bodyPr/>
          <a:lstStyle/>
          <a:p>
            <a:fld id="{61E0EE70-13DD-4B99-9B26-431D276DA1D1}" type="datetimeFigureOut">
              <a:rPr lang="fr-FR" smtClean="0"/>
              <a:t>01/04/2024</a:t>
            </a:fld>
            <a:endParaRPr lang="fr-FR"/>
          </a:p>
        </p:txBody>
      </p:sp>
      <p:sp>
        <p:nvSpPr>
          <p:cNvPr id="5" name="Espace réservé du pied de page 4">
            <a:extLst>
              <a:ext uri="{FF2B5EF4-FFF2-40B4-BE49-F238E27FC236}">
                <a16:creationId xmlns:a16="http://schemas.microsoft.com/office/drawing/2014/main" id="{48EB84C3-6356-C013-3D51-7C4B08C6BED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ED090A2-7B48-8EF2-7E30-6ABBC1DEC5EC}"/>
              </a:ext>
            </a:extLst>
          </p:cNvPr>
          <p:cNvSpPr>
            <a:spLocks noGrp="1"/>
          </p:cNvSpPr>
          <p:nvPr>
            <p:ph type="sldNum" sz="quarter" idx="12"/>
          </p:nvPr>
        </p:nvSpPr>
        <p:spPr/>
        <p:txBody>
          <a:bodyPr/>
          <a:lstStyle/>
          <a:p>
            <a:fld id="{788F46C1-2475-48CA-B254-93FDAFF651B2}" type="slidenum">
              <a:rPr lang="fr-FR" smtClean="0"/>
              <a:t>‹N°›</a:t>
            </a:fld>
            <a:endParaRPr lang="fr-FR"/>
          </a:p>
        </p:txBody>
      </p:sp>
    </p:spTree>
    <p:extLst>
      <p:ext uri="{BB962C8B-B14F-4D97-AF65-F5344CB8AC3E}">
        <p14:creationId xmlns:p14="http://schemas.microsoft.com/office/powerpoint/2010/main" val="562787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81CCB7-FCEE-B544-90AA-60ED4ADDC59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C79B26F-B34E-A5EA-73C0-9354E90BEE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549C79A-4F11-53B7-0336-90E75DD2A341}"/>
              </a:ext>
            </a:extLst>
          </p:cNvPr>
          <p:cNvSpPr>
            <a:spLocks noGrp="1"/>
          </p:cNvSpPr>
          <p:nvPr>
            <p:ph type="dt" sz="half" idx="10"/>
          </p:nvPr>
        </p:nvSpPr>
        <p:spPr/>
        <p:txBody>
          <a:bodyPr/>
          <a:lstStyle/>
          <a:p>
            <a:fld id="{61E0EE70-13DD-4B99-9B26-431D276DA1D1}" type="datetimeFigureOut">
              <a:rPr lang="fr-FR" smtClean="0"/>
              <a:t>01/04/2024</a:t>
            </a:fld>
            <a:endParaRPr lang="fr-FR"/>
          </a:p>
        </p:txBody>
      </p:sp>
      <p:sp>
        <p:nvSpPr>
          <p:cNvPr id="5" name="Espace réservé du pied de page 4">
            <a:extLst>
              <a:ext uri="{FF2B5EF4-FFF2-40B4-BE49-F238E27FC236}">
                <a16:creationId xmlns:a16="http://schemas.microsoft.com/office/drawing/2014/main" id="{B31D64D5-0946-209B-907E-8498163CD84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3863F09-5F42-1223-ADC8-2DF046CF0765}"/>
              </a:ext>
            </a:extLst>
          </p:cNvPr>
          <p:cNvSpPr>
            <a:spLocks noGrp="1"/>
          </p:cNvSpPr>
          <p:nvPr>
            <p:ph type="sldNum" sz="quarter" idx="12"/>
          </p:nvPr>
        </p:nvSpPr>
        <p:spPr/>
        <p:txBody>
          <a:bodyPr/>
          <a:lstStyle/>
          <a:p>
            <a:fld id="{788F46C1-2475-48CA-B254-93FDAFF651B2}" type="slidenum">
              <a:rPr lang="fr-FR" smtClean="0"/>
              <a:t>‹N°›</a:t>
            </a:fld>
            <a:endParaRPr lang="fr-FR"/>
          </a:p>
        </p:txBody>
      </p:sp>
    </p:spTree>
    <p:extLst>
      <p:ext uri="{BB962C8B-B14F-4D97-AF65-F5344CB8AC3E}">
        <p14:creationId xmlns:p14="http://schemas.microsoft.com/office/powerpoint/2010/main" val="2426204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8D36D6-23EF-23AC-9D51-419561F0F8E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5DECD10-EE2C-1846-F273-8ADA1DABCA2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676664F-BDDB-CF1B-EA2E-01AF0EB5061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CAF03A0-3EA9-B9D0-8271-701CFBB1F3D9}"/>
              </a:ext>
            </a:extLst>
          </p:cNvPr>
          <p:cNvSpPr>
            <a:spLocks noGrp="1"/>
          </p:cNvSpPr>
          <p:nvPr>
            <p:ph type="dt" sz="half" idx="10"/>
          </p:nvPr>
        </p:nvSpPr>
        <p:spPr/>
        <p:txBody>
          <a:bodyPr/>
          <a:lstStyle/>
          <a:p>
            <a:fld id="{61E0EE70-13DD-4B99-9B26-431D276DA1D1}" type="datetimeFigureOut">
              <a:rPr lang="fr-FR" smtClean="0"/>
              <a:t>01/04/2024</a:t>
            </a:fld>
            <a:endParaRPr lang="fr-FR"/>
          </a:p>
        </p:txBody>
      </p:sp>
      <p:sp>
        <p:nvSpPr>
          <p:cNvPr id="6" name="Espace réservé du pied de page 5">
            <a:extLst>
              <a:ext uri="{FF2B5EF4-FFF2-40B4-BE49-F238E27FC236}">
                <a16:creationId xmlns:a16="http://schemas.microsoft.com/office/drawing/2014/main" id="{58D3B0AB-9946-AA05-F3B0-794A69CEA61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71C5487-0FA8-8FF3-C7DE-9712C1729891}"/>
              </a:ext>
            </a:extLst>
          </p:cNvPr>
          <p:cNvSpPr>
            <a:spLocks noGrp="1"/>
          </p:cNvSpPr>
          <p:nvPr>
            <p:ph type="sldNum" sz="quarter" idx="12"/>
          </p:nvPr>
        </p:nvSpPr>
        <p:spPr/>
        <p:txBody>
          <a:bodyPr/>
          <a:lstStyle/>
          <a:p>
            <a:fld id="{788F46C1-2475-48CA-B254-93FDAFF651B2}" type="slidenum">
              <a:rPr lang="fr-FR" smtClean="0"/>
              <a:t>‹N°›</a:t>
            </a:fld>
            <a:endParaRPr lang="fr-FR"/>
          </a:p>
        </p:txBody>
      </p:sp>
    </p:spTree>
    <p:extLst>
      <p:ext uri="{BB962C8B-B14F-4D97-AF65-F5344CB8AC3E}">
        <p14:creationId xmlns:p14="http://schemas.microsoft.com/office/powerpoint/2010/main" val="3730352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018D9B-EC7C-A4C1-8675-1BE241F4191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EAAE460-F560-31BB-C61C-CD9D7E40B7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DF3DF62-FC6B-BDD7-78EC-119E9BE58DE4}"/>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EE7CF92-9FEC-DB11-C40F-0A3AB64050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5922639-B457-3109-553D-44AF644DDDC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F450B23-120F-450E-B413-2200571489B9}"/>
              </a:ext>
            </a:extLst>
          </p:cNvPr>
          <p:cNvSpPr>
            <a:spLocks noGrp="1"/>
          </p:cNvSpPr>
          <p:nvPr>
            <p:ph type="dt" sz="half" idx="10"/>
          </p:nvPr>
        </p:nvSpPr>
        <p:spPr/>
        <p:txBody>
          <a:bodyPr/>
          <a:lstStyle/>
          <a:p>
            <a:fld id="{61E0EE70-13DD-4B99-9B26-431D276DA1D1}" type="datetimeFigureOut">
              <a:rPr lang="fr-FR" smtClean="0"/>
              <a:t>01/04/2024</a:t>
            </a:fld>
            <a:endParaRPr lang="fr-FR"/>
          </a:p>
        </p:txBody>
      </p:sp>
      <p:sp>
        <p:nvSpPr>
          <p:cNvPr id="8" name="Espace réservé du pied de page 7">
            <a:extLst>
              <a:ext uri="{FF2B5EF4-FFF2-40B4-BE49-F238E27FC236}">
                <a16:creationId xmlns:a16="http://schemas.microsoft.com/office/drawing/2014/main" id="{87D6F9DF-A7D9-9B17-D479-438BE6432C4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E74D2F0-05F9-C6B2-A9E1-E86A921B2490}"/>
              </a:ext>
            </a:extLst>
          </p:cNvPr>
          <p:cNvSpPr>
            <a:spLocks noGrp="1"/>
          </p:cNvSpPr>
          <p:nvPr>
            <p:ph type="sldNum" sz="quarter" idx="12"/>
          </p:nvPr>
        </p:nvSpPr>
        <p:spPr/>
        <p:txBody>
          <a:bodyPr/>
          <a:lstStyle/>
          <a:p>
            <a:fld id="{788F46C1-2475-48CA-B254-93FDAFF651B2}" type="slidenum">
              <a:rPr lang="fr-FR" smtClean="0"/>
              <a:t>‹N°›</a:t>
            </a:fld>
            <a:endParaRPr lang="fr-FR"/>
          </a:p>
        </p:txBody>
      </p:sp>
    </p:spTree>
    <p:extLst>
      <p:ext uri="{BB962C8B-B14F-4D97-AF65-F5344CB8AC3E}">
        <p14:creationId xmlns:p14="http://schemas.microsoft.com/office/powerpoint/2010/main" val="3217679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EDCBA9-6E5F-2729-05E2-3DC9C591C9F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53A48F5-B614-249D-B155-EF64579286C3}"/>
              </a:ext>
            </a:extLst>
          </p:cNvPr>
          <p:cNvSpPr>
            <a:spLocks noGrp="1"/>
          </p:cNvSpPr>
          <p:nvPr>
            <p:ph type="dt" sz="half" idx="10"/>
          </p:nvPr>
        </p:nvSpPr>
        <p:spPr/>
        <p:txBody>
          <a:bodyPr/>
          <a:lstStyle/>
          <a:p>
            <a:fld id="{61E0EE70-13DD-4B99-9B26-431D276DA1D1}" type="datetimeFigureOut">
              <a:rPr lang="fr-FR" smtClean="0"/>
              <a:t>01/04/2024</a:t>
            </a:fld>
            <a:endParaRPr lang="fr-FR"/>
          </a:p>
        </p:txBody>
      </p:sp>
      <p:sp>
        <p:nvSpPr>
          <p:cNvPr id="4" name="Espace réservé du pied de page 3">
            <a:extLst>
              <a:ext uri="{FF2B5EF4-FFF2-40B4-BE49-F238E27FC236}">
                <a16:creationId xmlns:a16="http://schemas.microsoft.com/office/drawing/2014/main" id="{9F5672C0-04D6-1CF3-02BA-E846861697B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A7C7910-D67D-53DB-7918-36F65D598A15}"/>
              </a:ext>
            </a:extLst>
          </p:cNvPr>
          <p:cNvSpPr>
            <a:spLocks noGrp="1"/>
          </p:cNvSpPr>
          <p:nvPr>
            <p:ph type="sldNum" sz="quarter" idx="12"/>
          </p:nvPr>
        </p:nvSpPr>
        <p:spPr/>
        <p:txBody>
          <a:bodyPr/>
          <a:lstStyle/>
          <a:p>
            <a:fld id="{788F46C1-2475-48CA-B254-93FDAFF651B2}" type="slidenum">
              <a:rPr lang="fr-FR" smtClean="0"/>
              <a:t>‹N°›</a:t>
            </a:fld>
            <a:endParaRPr lang="fr-FR"/>
          </a:p>
        </p:txBody>
      </p:sp>
    </p:spTree>
    <p:extLst>
      <p:ext uri="{BB962C8B-B14F-4D97-AF65-F5344CB8AC3E}">
        <p14:creationId xmlns:p14="http://schemas.microsoft.com/office/powerpoint/2010/main" val="320696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ECF3B75-524F-9848-62DF-06A5F6FF9CD8}"/>
              </a:ext>
            </a:extLst>
          </p:cNvPr>
          <p:cNvSpPr>
            <a:spLocks noGrp="1"/>
          </p:cNvSpPr>
          <p:nvPr>
            <p:ph type="dt" sz="half" idx="10"/>
          </p:nvPr>
        </p:nvSpPr>
        <p:spPr/>
        <p:txBody>
          <a:bodyPr/>
          <a:lstStyle/>
          <a:p>
            <a:fld id="{61E0EE70-13DD-4B99-9B26-431D276DA1D1}" type="datetimeFigureOut">
              <a:rPr lang="fr-FR" smtClean="0"/>
              <a:t>01/04/2024</a:t>
            </a:fld>
            <a:endParaRPr lang="fr-FR"/>
          </a:p>
        </p:txBody>
      </p:sp>
      <p:sp>
        <p:nvSpPr>
          <p:cNvPr id="3" name="Espace réservé du pied de page 2">
            <a:extLst>
              <a:ext uri="{FF2B5EF4-FFF2-40B4-BE49-F238E27FC236}">
                <a16:creationId xmlns:a16="http://schemas.microsoft.com/office/drawing/2014/main" id="{127F2E01-540B-775D-7849-43A7FAA676E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C55029F-A242-D7BF-0810-C55D1EA8C91A}"/>
              </a:ext>
            </a:extLst>
          </p:cNvPr>
          <p:cNvSpPr>
            <a:spLocks noGrp="1"/>
          </p:cNvSpPr>
          <p:nvPr>
            <p:ph type="sldNum" sz="quarter" idx="12"/>
          </p:nvPr>
        </p:nvSpPr>
        <p:spPr/>
        <p:txBody>
          <a:bodyPr/>
          <a:lstStyle/>
          <a:p>
            <a:fld id="{788F46C1-2475-48CA-B254-93FDAFF651B2}" type="slidenum">
              <a:rPr lang="fr-FR" smtClean="0"/>
              <a:t>‹N°›</a:t>
            </a:fld>
            <a:endParaRPr lang="fr-FR"/>
          </a:p>
        </p:txBody>
      </p:sp>
    </p:spTree>
    <p:extLst>
      <p:ext uri="{BB962C8B-B14F-4D97-AF65-F5344CB8AC3E}">
        <p14:creationId xmlns:p14="http://schemas.microsoft.com/office/powerpoint/2010/main" val="2491015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78EE27-3C79-285A-BBDB-4AD23E116DD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BFCF06E-300A-221A-EA0B-977CCB3CDA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12A977E-B038-106A-95FE-FC30256ED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AB8BFBB-10E0-E410-3CFB-6BC8B529F253}"/>
              </a:ext>
            </a:extLst>
          </p:cNvPr>
          <p:cNvSpPr>
            <a:spLocks noGrp="1"/>
          </p:cNvSpPr>
          <p:nvPr>
            <p:ph type="dt" sz="half" idx="10"/>
          </p:nvPr>
        </p:nvSpPr>
        <p:spPr/>
        <p:txBody>
          <a:bodyPr/>
          <a:lstStyle/>
          <a:p>
            <a:fld id="{61E0EE70-13DD-4B99-9B26-431D276DA1D1}" type="datetimeFigureOut">
              <a:rPr lang="fr-FR" smtClean="0"/>
              <a:t>01/04/2024</a:t>
            </a:fld>
            <a:endParaRPr lang="fr-FR"/>
          </a:p>
        </p:txBody>
      </p:sp>
      <p:sp>
        <p:nvSpPr>
          <p:cNvPr id="6" name="Espace réservé du pied de page 5">
            <a:extLst>
              <a:ext uri="{FF2B5EF4-FFF2-40B4-BE49-F238E27FC236}">
                <a16:creationId xmlns:a16="http://schemas.microsoft.com/office/drawing/2014/main" id="{106E70F8-38DF-16CD-4F52-D705889BE6F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AF7FC64-2C1F-1DE6-2FCF-E755EBA8D23A}"/>
              </a:ext>
            </a:extLst>
          </p:cNvPr>
          <p:cNvSpPr>
            <a:spLocks noGrp="1"/>
          </p:cNvSpPr>
          <p:nvPr>
            <p:ph type="sldNum" sz="quarter" idx="12"/>
          </p:nvPr>
        </p:nvSpPr>
        <p:spPr/>
        <p:txBody>
          <a:bodyPr/>
          <a:lstStyle/>
          <a:p>
            <a:fld id="{788F46C1-2475-48CA-B254-93FDAFF651B2}" type="slidenum">
              <a:rPr lang="fr-FR" smtClean="0"/>
              <a:t>‹N°›</a:t>
            </a:fld>
            <a:endParaRPr lang="fr-FR"/>
          </a:p>
        </p:txBody>
      </p:sp>
    </p:spTree>
    <p:extLst>
      <p:ext uri="{BB962C8B-B14F-4D97-AF65-F5344CB8AC3E}">
        <p14:creationId xmlns:p14="http://schemas.microsoft.com/office/powerpoint/2010/main" val="560807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C43658-C842-1C28-388C-E08C21C76C0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0C9C2C3-DE4E-054E-94A0-6D13D619EB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583FAFA-944A-5969-53AF-64C654F64E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AF812AE-EE3E-E83D-2D3C-949FAF62169A}"/>
              </a:ext>
            </a:extLst>
          </p:cNvPr>
          <p:cNvSpPr>
            <a:spLocks noGrp="1"/>
          </p:cNvSpPr>
          <p:nvPr>
            <p:ph type="dt" sz="half" idx="10"/>
          </p:nvPr>
        </p:nvSpPr>
        <p:spPr/>
        <p:txBody>
          <a:bodyPr/>
          <a:lstStyle/>
          <a:p>
            <a:fld id="{61E0EE70-13DD-4B99-9B26-431D276DA1D1}" type="datetimeFigureOut">
              <a:rPr lang="fr-FR" smtClean="0"/>
              <a:t>01/04/2024</a:t>
            </a:fld>
            <a:endParaRPr lang="fr-FR"/>
          </a:p>
        </p:txBody>
      </p:sp>
      <p:sp>
        <p:nvSpPr>
          <p:cNvPr id="6" name="Espace réservé du pied de page 5">
            <a:extLst>
              <a:ext uri="{FF2B5EF4-FFF2-40B4-BE49-F238E27FC236}">
                <a16:creationId xmlns:a16="http://schemas.microsoft.com/office/drawing/2014/main" id="{4A1468EB-8CDF-8148-22E0-C7D93D3D4CA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C9D958E-1DB3-3CE8-157C-36EE7F8146EA}"/>
              </a:ext>
            </a:extLst>
          </p:cNvPr>
          <p:cNvSpPr>
            <a:spLocks noGrp="1"/>
          </p:cNvSpPr>
          <p:nvPr>
            <p:ph type="sldNum" sz="quarter" idx="12"/>
          </p:nvPr>
        </p:nvSpPr>
        <p:spPr/>
        <p:txBody>
          <a:bodyPr/>
          <a:lstStyle/>
          <a:p>
            <a:fld id="{788F46C1-2475-48CA-B254-93FDAFF651B2}" type="slidenum">
              <a:rPr lang="fr-FR" smtClean="0"/>
              <a:t>‹N°›</a:t>
            </a:fld>
            <a:endParaRPr lang="fr-FR"/>
          </a:p>
        </p:txBody>
      </p:sp>
    </p:spTree>
    <p:extLst>
      <p:ext uri="{BB962C8B-B14F-4D97-AF65-F5344CB8AC3E}">
        <p14:creationId xmlns:p14="http://schemas.microsoft.com/office/powerpoint/2010/main" val="2122367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4B0C062-C7DD-00FD-93A1-65717DE1DF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D6DC739-F89F-7FF1-891A-E225E7F104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CE72383-C3F0-998A-61EA-61CAF633F9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1E0EE70-13DD-4B99-9B26-431D276DA1D1}" type="datetimeFigureOut">
              <a:rPr lang="fr-FR" smtClean="0"/>
              <a:t>01/04/2024</a:t>
            </a:fld>
            <a:endParaRPr lang="fr-FR"/>
          </a:p>
        </p:txBody>
      </p:sp>
      <p:sp>
        <p:nvSpPr>
          <p:cNvPr id="5" name="Espace réservé du pied de page 4">
            <a:extLst>
              <a:ext uri="{FF2B5EF4-FFF2-40B4-BE49-F238E27FC236}">
                <a16:creationId xmlns:a16="http://schemas.microsoft.com/office/drawing/2014/main" id="{95592556-BF4D-7C20-8200-124321E7B6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DE77FF6-09D5-5758-0DDC-13812733F1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88F46C1-2475-48CA-B254-93FDAFF651B2}" type="slidenum">
              <a:rPr lang="fr-FR" smtClean="0"/>
              <a:t>‹N°›</a:t>
            </a:fld>
            <a:endParaRPr lang="fr-FR"/>
          </a:p>
        </p:txBody>
      </p:sp>
    </p:spTree>
    <p:extLst>
      <p:ext uri="{BB962C8B-B14F-4D97-AF65-F5344CB8AC3E}">
        <p14:creationId xmlns:p14="http://schemas.microsoft.com/office/powerpoint/2010/main" val="2104234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85264" y="2851156"/>
            <a:ext cx="9035977" cy="1015663"/>
          </a:xfrm>
          <a:prstGeom prst="rect">
            <a:avLst/>
          </a:prstGeom>
          <a:noFill/>
        </p:spPr>
        <p:txBody>
          <a:bodyPr wrap="square" rtlCol="0">
            <a:spAutoFit/>
          </a:bodyPr>
          <a:lstStyle/>
          <a:p>
            <a:pPr algn="r"/>
            <a:r>
              <a:rPr lang="fr-FR" sz="6000" b="1" dirty="0">
                <a:latin typeface="+mj-lt"/>
              </a:rPr>
              <a:t>Gentrification</a:t>
            </a:r>
          </a:p>
        </p:txBody>
      </p:sp>
      <p:sp>
        <p:nvSpPr>
          <p:cNvPr id="3" name="TextBox 2"/>
          <p:cNvSpPr txBox="1"/>
          <p:nvPr/>
        </p:nvSpPr>
        <p:spPr>
          <a:xfrm>
            <a:off x="5598459" y="1620050"/>
            <a:ext cx="1304794" cy="3170099"/>
          </a:xfrm>
          <a:prstGeom prst="rect">
            <a:avLst/>
          </a:prstGeom>
          <a:noFill/>
        </p:spPr>
        <p:txBody>
          <a:bodyPr wrap="square" rtlCol="0">
            <a:spAutoFit/>
          </a:bodyPr>
          <a:lstStyle/>
          <a:p>
            <a:pPr algn="r"/>
            <a:r>
              <a:rPr lang="fr-FR" sz="20000" dirty="0">
                <a:latin typeface="Garamond" panose="02020404030301010803" pitchFamily="18" charset="0"/>
              </a:rPr>
              <a:t>}</a:t>
            </a:r>
          </a:p>
        </p:txBody>
      </p:sp>
      <p:sp>
        <p:nvSpPr>
          <p:cNvPr id="2" name="TextBox 1"/>
          <p:cNvSpPr txBox="1"/>
          <p:nvPr/>
        </p:nvSpPr>
        <p:spPr>
          <a:xfrm>
            <a:off x="-3437518" y="1466161"/>
            <a:ext cx="9035977" cy="3785652"/>
          </a:xfrm>
          <a:prstGeom prst="rect">
            <a:avLst/>
          </a:prstGeom>
          <a:noFill/>
        </p:spPr>
        <p:txBody>
          <a:bodyPr wrap="square" rtlCol="0">
            <a:spAutoFit/>
          </a:bodyPr>
          <a:lstStyle/>
          <a:p>
            <a:pPr algn="r"/>
            <a:r>
              <a:rPr lang="fr-FR" sz="6000" b="1" dirty="0">
                <a:latin typeface="+mj-lt"/>
              </a:rPr>
              <a:t>Green</a:t>
            </a:r>
          </a:p>
          <a:p>
            <a:pPr algn="r"/>
            <a:r>
              <a:rPr lang="fr-FR" sz="6000" b="1" dirty="0" err="1">
                <a:latin typeface="+mj-lt"/>
              </a:rPr>
              <a:t>Environmental</a:t>
            </a:r>
            <a:endParaRPr lang="fr-FR" sz="6000" b="1" dirty="0">
              <a:latin typeface="+mj-lt"/>
            </a:endParaRPr>
          </a:p>
          <a:p>
            <a:pPr algn="r"/>
            <a:r>
              <a:rPr lang="fr-FR" sz="6000" b="1" dirty="0">
                <a:latin typeface="+mj-lt"/>
              </a:rPr>
              <a:t>Eco</a:t>
            </a:r>
          </a:p>
          <a:p>
            <a:pPr algn="r"/>
            <a:r>
              <a:rPr lang="fr-FR" sz="6000" b="1" dirty="0" err="1">
                <a:latin typeface="+mj-lt"/>
              </a:rPr>
              <a:t>Carbon</a:t>
            </a:r>
            <a:endParaRPr lang="fr-FR" sz="6000" b="1" dirty="0">
              <a:latin typeface="+mj-lt"/>
            </a:endParaRPr>
          </a:p>
        </p:txBody>
      </p:sp>
    </p:spTree>
    <p:extLst>
      <p:ext uri="{BB962C8B-B14F-4D97-AF65-F5344CB8AC3E}">
        <p14:creationId xmlns:p14="http://schemas.microsoft.com/office/powerpoint/2010/main" val="1269257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C5619D-051A-5575-28EC-129476373EB4}"/>
              </a:ext>
            </a:extLst>
          </p:cNvPr>
          <p:cNvSpPr>
            <a:spLocks noGrp="1"/>
          </p:cNvSpPr>
          <p:nvPr>
            <p:ph type="title"/>
          </p:nvPr>
        </p:nvSpPr>
        <p:spPr/>
        <p:txBody>
          <a:bodyPr/>
          <a:lstStyle/>
          <a:p>
            <a:r>
              <a:rPr lang="fr-FR" dirty="0" err="1"/>
              <a:t>Definitions</a:t>
            </a:r>
            <a:r>
              <a:rPr lang="fr-FR" dirty="0"/>
              <a:t> / Carbon gentrification</a:t>
            </a:r>
          </a:p>
        </p:txBody>
      </p:sp>
      <p:sp>
        <p:nvSpPr>
          <p:cNvPr id="3" name="Espace réservé du contenu 2">
            <a:extLst>
              <a:ext uri="{FF2B5EF4-FFF2-40B4-BE49-F238E27FC236}">
                <a16:creationId xmlns:a16="http://schemas.microsoft.com/office/drawing/2014/main" id="{CDAC1A16-362B-15D0-3191-6F6EEF9840C3}"/>
              </a:ext>
            </a:extLst>
          </p:cNvPr>
          <p:cNvSpPr>
            <a:spLocks noGrp="1"/>
          </p:cNvSpPr>
          <p:nvPr>
            <p:ph idx="1"/>
          </p:nvPr>
        </p:nvSpPr>
        <p:spPr/>
        <p:txBody>
          <a:bodyPr>
            <a:normAutofit fontScale="92500" lnSpcReduction="10000"/>
          </a:bodyPr>
          <a:lstStyle/>
          <a:p>
            <a:r>
              <a:rPr lang="en-SG" sz="2800" dirty="0">
                <a:latin typeface="+mj-lt"/>
              </a:rPr>
              <a:t>“Middle- and upper-income residents’ preference for </a:t>
            </a:r>
            <a:r>
              <a:rPr lang="en-SG" sz="2800" dirty="0" err="1">
                <a:latin typeface="+mj-lt"/>
              </a:rPr>
              <a:t>neighborhoods</a:t>
            </a:r>
            <a:r>
              <a:rPr lang="en-SG" sz="2800" dirty="0">
                <a:latin typeface="+mj-lt"/>
              </a:rPr>
              <a:t> that offer the opportunity to walk, bike and ride transit in a mixed-use, dense urban environment, as a means to lower their carbon footprint, which are often, but not always, centrally located in urban areas, leading to a rise in housing prices for those areas.” (Rice, Long, Aldana Cohen &amp; </a:t>
            </a:r>
            <a:r>
              <a:rPr lang="en-SG" sz="2800" dirty="0" err="1">
                <a:latin typeface="+mj-lt"/>
              </a:rPr>
              <a:t>Jurjevich</a:t>
            </a:r>
            <a:r>
              <a:rPr lang="en-SG" sz="2800" dirty="0">
                <a:latin typeface="+mj-lt"/>
              </a:rPr>
              <a:t>, 2019:6)</a:t>
            </a:r>
          </a:p>
          <a:p>
            <a:endParaRPr lang="en-SG" sz="2800" dirty="0">
              <a:latin typeface="+mj-lt"/>
            </a:endParaRPr>
          </a:p>
          <a:p>
            <a:r>
              <a:rPr lang="en-SG" sz="2800" dirty="0">
                <a:latin typeface="+mj-lt"/>
              </a:rPr>
              <a:t>“The idea that by biking to work, walking to dinner and living in a dense urban environment, urban residents can ‘do their part’ in the fight against climate change, may also mean that these actions are driving up housing values in </a:t>
            </a:r>
            <a:r>
              <a:rPr lang="en-SG" sz="2800" dirty="0" err="1">
                <a:latin typeface="+mj-lt"/>
              </a:rPr>
              <a:t>neighborhoods</a:t>
            </a:r>
            <a:r>
              <a:rPr lang="en-SG" sz="2800" dirty="0">
                <a:latin typeface="+mj-lt"/>
              </a:rPr>
              <a:t> perceived as being low-carbon.” (Rice, Long, Aldana Cohen &amp; </a:t>
            </a:r>
            <a:r>
              <a:rPr lang="en-SG" sz="2800" dirty="0" err="1">
                <a:latin typeface="+mj-lt"/>
              </a:rPr>
              <a:t>Jurjevich</a:t>
            </a:r>
            <a:r>
              <a:rPr lang="en-SG" sz="2800" dirty="0">
                <a:latin typeface="+mj-lt"/>
              </a:rPr>
              <a:t>, 2019:6).</a:t>
            </a:r>
          </a:p>
          <a:p>
            <a:endParaRPr lang="fr-FR" dirty="0"/>
          </a:p>
        </p:txBody>
      </p:sp>
    </p:spTree>
    <p:extLst>
      <p:ext uri="{BB962C8B-B14F-4D97-AF65-F5344CB8AC3E}">
        <p14:creationId xmlns:p14="http://schemas.microsoft.com/office/powerpoint/2010/main" val="11067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rban Design Forum">
            <a:extLst>
              <a:ext uri="{FF2B5EF4-FFF2-40B4-BE49-F238E27FC236}">
                <a16:creationId xmlns:a16="http://schemas.microsoft.com/office/drawing/2014/main" id="{4377F58B-347F-BD0B-6101-1441CE8A6B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0598" y="305923"/>
            <a:ext cx="6830804" cy="58561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4">
            <a:extLst>
              <a:ext uri="{FF2B5EF4-FFF2-40B4-BE49-F238E27FC236}">
                <a16:creationId xmlns:a16="http://schemas.microsoft.com/office/drawing/2014/main" id="{E7F9A377-0193-A39D-B21B-34546A1055FE}"/>
              </a:ext>
            </a:extLst>
          </p:cNvPr>
          <p:cNvSpPr txBox="1"/>
          <p:nvPr/>
        </p:nvSpPr>
        <p:spPr>
          <a:xfrm>
            <a:off x="2965174" y="6324848"/>
            <a:ext cx="6261652" cy="369332"/>
          </a:xfrm>
          <a:prstGeom prst="rect">
            <a:avLst/>
          </a:prstGeom>
          <a:noFill/>
        </p:spPr>
        <p:txBody>
          <a:bodyPr wrap="square">
            <a:spAutoFit/>
          </a:bodyPr>
          <a:lstStyle/>
          <a:p>
            <a:r>
              <a:rPr lang="en-GB" b="0" i="0" dirty="0">
                <a:effectLst/>
                <a:latin typeface="+mj-lt"/>
              </a:rPr>
              <a:t>Aldana-Cohen 2016 (Image credit: University of California Press)</a:t>
            </a:r>
            <a:endParaRPr lang="en-GB" dirty="0">
              <a:latin typeface="+mj-lt"/>
            </a:endParaRPr>
          </a:p>
        </p:txBody>
      </p:sp>
    </p:spTree>
    <p:extLst>
      <p:ext uri="{BB962C8B-B14F-4D97-AF65-F5344CB8AC3E}">
        <p14:creationId xmlns:p14="http://schemas.microsoft.com/office/powerpoint/2010/main" val="3141131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FC652AC-0312-8DCB-ACFD-E503FC5B9593}"/>
              </a:ext>
            </a:extLst>
          </p:cNvPr>
          <p:cNvPicPr>
            <a:picLocks noChangeAspect="1"/>
          </p:cNvPicPr>
          <p:nvPr/>
        </p:nvPicPr>
        <p:blipFill>
          <a:blip r:embed="rId2"/>
          <a:stretch>
            <a:fillRect/>
          </a:stretch>
        </p:blipFill>
        <p:spPr>
          <a:xfrm>
            <a:off x="889396" y="643466"/>
            <a:ext cx="10413207" cy="5571067"/>
          </a:xfrm>
          <a:prstGeom prst="rect">
            <a:avLst/>
          </a:prstGeom>
        </p:spPr>
      </p:pic>
    </p:spTree>
    <p:extLst>
      <p:ext uri="{BB962C8B-B14F-4D97-AF65-F5344CB8AC3E}">
        <p14:creationId xmlns:p14="http://schemas.microsoft.com/office/powerpoint/2010/main" val="1113472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FF11A6D2-0CD5-30D2-8E02-1B9FAD6815DD}"/>
              </a:ext>
            </a:extLst>
          </p:cNvPr>
          <p:cNvSpPr txBox="1"/>
          <p:nvPr/>
        </p:nvSpPr>
        <p:spPr>
          <a:xfrm>
            <a:off x="2309004" y="5874589"/>
            <a:ext cx="758836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t>Source: https://oxfamilibrary.openrepository.com/bitstream/handle/10546/621052/mb-confronting-carbon-inequality-210920-en.pdf?sequence=1&amp;isAllowed=y</a:t>
            </a:r>
            <a:endParaRPr lang="en-US" sz="1200" dirty="0">
              <a:cs typeface="Calibri"/>
            </a:endParaRPr>
          </a:p>
        </p:txBody>
      </p:sp>
      <p:pic>
        <p:nvPicPr>
          <p:cNvPr id="3" name="Picture 2" descr="Reto Knutti on X: &quot;Climate change is fundamentally unfair: The super-rich  1% were responsible the same amount of CO2 emissions (16%) as the poorest  two thirds of humanity, according to the new">
            <a:extLst>
              <a:ext uri="{FF2B5EF4-FFF2-40B4-BE49-F238E27FC236}">
                <a16:creationId xmlns:a16="http://schemas.microsoft.com/office/drawing/2014/main" id="{CF6F096C-68F1-62E2-490B-3656F20A9E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905" y="1191397"/>
            <a:ext cx="8721032" cy="4475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414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236EFC-2612-5E1A-1534-B36CA34FBD27}"/>
              </a:ext>
            </a:extLst>
          </p:cNvPr>
          <p:cNvSpPr>
            <a:spLocks noGrp="1"/>
          </p:cNvSpPr>
          <p:nvPr>
            <p:ph type="title"/>
          </p:nvPr>
        </p:nvSpPr>
        <p:spPr/>
        <p:txBody>
          <a:bodyPr/>
          <a:lstStyle/>
          <a:p>
            <a:r>
              <a:rPr lang="fr-FR" dirty="0" err="1"/>
              <a:t>Differences</a:t>
            </a:r>
            <a:r>
              <a:rPr lang="fr-FR" dirty="0"/>
              <a:t> </a:t>
            </a:r>
            <a:r>
              <a:rPr lang="fr-FR" dirty="0" err="1"/>
              <a:t>between</a:t>
            </a:r>
            <a:r>
              <a:rPr lang="fr-FR" dirty="0"/>
              <a:t> </a:t>
            </a:r>
            <a:r>
              <a:rPr lang="fr-FR" dirty="0" err="1"/>
              <a:t>carbon</a:t>
            </a:r>
            <a:r>
              <a:rPr lang="fr-FR" dirty="0"/>
              <a:t> gentrification &amp; green gentrification? (1)</a:t>
            </a:r>
          </a:p>
        </p:txBody>
      </p:sp>
      <p:sp>
        <p:nvSpPr>
          <p:cNvPr id="3" name="Espace réservé du contenu 2">
            <a:extLst>
              <a:ext uri="{FF2B5EF4-FFF2-40B4-BE49-F238E27FC236}">
                <a16:creationId xmlns:a16="http://schemas.microsoft.com/office/drawing/2014/main" id="{7A836237-49E6-ADCC-22A7-3A0B14E3EFF1}"/>
              </a:ext>
            </a:extLst>
          </p:cNvPr>
          <p:cNvSpPr>
            <a:spLocks noGrp="1"/>
          </p:cNvSpPr>
          <p:nvPr>
            <p:ph idx="1"/>
          </p:nvPr>
        </p:nvSpPr>
        <p:spPr/>
        <p:txBody>
          <a:bodyPr/>
          <a:lstStyle/>
          <a:p>
            <a:r>
              <a:rPr lang="en-SG" sz="2800" dirty="0">
                <a:latin typeface="+mj-lt"/>
              </a:rPr>
              <a:t>Linked to urban development policies oriented around decarbonisation: carbon-centred policy mechanisms in city planning (reduction targets, climate action plans…)</a:t>
            </a:r>
          </a:p>
          <a:p>
            <a:r>
              <a:rPr lang="en-SG" sz="2800" dirty="0">
                <a:latin typeface="+mj-lt"/>
              </a:rPr>
              <a:t>Carbon politics touches almost </a:t>
            </a:r>
            <a:r>
              <a:rPr lang="en-SG" sz="2800" i="1" dirty="0">
                <a:latin typeface="+mj-lt"/>
              </a:rPr>
              <a:t>all </a:t>
            </a:r>
            <a:r>
              <a:rPr lang="en-SG" sz="2800" dirty="0">
                <a:latin typeface="+mj-lt"/>
              </a:rPr>
              <a:t>aspects of urban design and urban living (not just specific greening projects or redevelopments in city – parks, gardens, brownfield remediation).</a:t>
            </a:r>
          </a:p>
          <a:p>
            <a:r>
              <a:rPr lang="en-SG" sz="2800" dirty="0">
                <a:latin typeface="+mj-lt"/>
              </a:rPr>
              <a:t>Growing popularity of walkable, bikeable, mixed-use communities, with higher levels of density: linked with climate-friendly urban lifestyles. </a:t>
            </a:r>
          </a:p>
          <a:p>
            <a:pPr marL="0" indent="0">
              <a:buNone/>
            </a:pPr>
            <a:endParaRPr lang="fr-FR" dirty="0"/>
          </a:p>
        </p:txBody>
      </p:sp>
    </p:spTree>
    <p:extLst>
      <p:ext uri="{BB962C8B-B14F-4D97-AF65-F5344CB8AC3E}">
        <p14:creationId xmlns:p14="http://schemas.microsoft.com/office/powerpoint/2010/main" val="1458511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3E1D9A-E405-F311-BEFD-C8DA39B4E3FD}"/>
              </a:ext>
            </a:extLst>
          </p:cNvPr>
          <p:cNvSpPr>
            <a:spLocks noGrp="1"/>
          </p:cNvSpPr>
          <p:nvPr>
            <p:ph type="title"/>
          </p:nvPr>
        </p:nvSpPr>
        <p:spPr/>
        <p:txBody>
          <a:bodyPr/>
          <a:lstStyle/>
          <a:p>
            <a:r>
              <a:rPr lang="fr-FR" dirty="0" err="1"/>
              <a:t>Differences</a:t>
            </a:r>
            <a:r>
              <a:rPr lang="fr-FR" dirty="0"/>
              <a:t> </a:t>
            </a:r>
            <a:r>
              <a:rPr lang="fr-FR" dirty="0" err="1"/>
              <a:t>between</a:t>
            </a:r>
            <a:r>
              <a:rPr lang="fr-FR" dirty="0"/>
              <a:t> </a:t>
            </a:r>
            <a:r>
              <a:rPr lang="fr-FR" dirty="0" err="1"/>
              <a:t>carbon</a:t>
            </a:r>
            <a:r>
              <a:rPr lang="fr-FR" dirty="0"/>
              <a:t> gentrification &amp; green gentrification? (2)</a:t>
            </a:r>
          </a:p>
        </p:txBody>
      </p:sp>
      <p:sp>
        <p:nvSpPr>
          <p:cNvPr id="3" name="Espace réservé du contenu 2">
            <a:extLst>
              <a:ext uri="{FF2B5EF4-FFF2-40B4-BE49-F238E27FC236}">
                <a16:creationId xmlns:a16="http://schemas.microsoft.com/office/drawing/2014/main" id="{F4C978B6-17AF-1DA6-EC36-0057AD1A1A18}"/>
              </a:ext>
            </a:extLst>
          </p:cNvPr>
          <p:cNvSpPr>
            <a:spLocks noGrp="1"/>
          </p:cNvSpPr>
          <p:nvPr>
            <p:ph idx="1"/>
          </p:nvPr>
        </p:nvSpPr>
        <p:spPr/>
        <p:txBody>
          <a:bodyPr/>
          <a:lstStyle/>
          <a:p>
            <a:r>
              <a:rPr lang="en-SG" sz="2800" dirty="0">
                <a:latin typeface="+mj-lt"/>
              </a:rPr>
              <a:t>“While specific greening efforts might produce displacement at a </a:t>
            </a:r>
            <a:r>
              <a:rPr lang="en-SG" sz="2800" i="1" dirty="0">
                <a:latin typeface="+mj-lt"/>
              </a:rPr>
              <a:t>proximate </a:t>
            </a:r>
            <a:r>
              <a:rPr lang="en-SG" sz="2800" dirty="0">
                <a:latin typeface="+mj-lt"/>
              </a:rPr>
              <a:t>scale, there is the potential for gentrification associated with low-carbon development to cause gentrification </a:t>
            </a:r>
            <a:r>
              <a:rPr lang="en-SG" sz="2800" i="1" dirty="0">
                <a:latin typeface="+mj-lt"/>
              </a:rPr>
              <a:t>at a much broader level</a:t>
            </a:r>
            <a:r>
              <a:rPr lang="en-SG" sz="2800" dirty="0">
                <a:latin typeface="+mj-lt"/>
              </a:rPr>
              <a:t> within and across the city.” (Rice </a:t>
            </a:r>
            <a:r>
              <a:rPr lang="en-SG" sz="2800" i="1" dirty="0">
                <a:latin typeface="+mj-lt"/>
              </a:rPr>
              <a:t>et al., </a:t>
            </a:r>
            <a:r>
              <a:rPr lang="en-SG" sz="2800" dirty="0">
                <a:latin typeface="+mj-lt"/>
              </a:rPr>
              <a:t>2019:5)</a:t>
            </a:r>
          </a:p>
          <a:p>
            <a:r>
              <a:rPr lang="en-SG" sz="2800" dirty="0">
                <a:latin typeface="+mj-lt"/>
                <a:sym typeface="Wingdings" panose="05000000000000000000" pitchFamily="2" charset="2"/>
              </a:rPr>
              <a:t>City-level dimension of carbon gentrification </a:t>
            </a:r>
          </a:p>
          <a:p>
            <a:endParaRPr lang="fr-FR" dirty="0"/>
          </a:p>
        </p:txBody>
      </p:sp>
    </p:spTree>
    <p:extLst>
      <p:ext uri="{BB962C8B-B14F-4D97-AF65-F5344CB8AC3E}">
        <p14:creationId xmlns:p14="http://schemas.microsoft.com/office/powerpoint/2010/main" val="3124143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2893" y="224287"/>
            <a:ext cx="9035977" cy="1323439"/>
          </a:xfrm>
          <a:prstGeom prst="rect">
            <a:avLst/>
          </a:prstGeom>
          <a:noFill/>
        </p:spPr>
        <p:txBody>
          <a:bodyPr wrap="square" rtlCol="0">
            <a:spAutoFit/>
          </a:bodyPr>
          <a:lstStyle/>
          <a:p>
            <a:pPr algn="ctr"/>
            <a:r>
              <a:rPr lang="fr-FR" sz="4000" b="1" dirty="0">
                <a:latin typeface="Garamond" panose="02020404030301010803" pitchFamily="18" charset="0"/>
              </a:rPr>
              <a:t>Gentrification &amp; green gentrification of Paris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7445" y="1734206"/>
            <a:ext cx="6657110" cy="4622271"/>
          </a:xfrm>
          <a:prstGeom prst="rect">
            <a:avLst/>
          </a:prstGeom>
        </p:spPr>
      </p:pic>
    </p:spTree>
    <p:extLst>
      <p:ext uri="{BB962C8B-B14F-4D97-AF65-F5344CB8AC3E}">
        <p14:creationId xmlns:p14="http://schemas.microsoft.com/office/powerpoint/2010/main" val="1686917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9995" y="330701"/>
            <a:ext cx="4572009" cy="6196597"/>
          </a:xfrm>
          <a:prstGeom prst="rect">
            <a:avLst/>
          </a:prstGeom>
        </p:spPr>
      </p:pic>
    </p:spTree>
    <p:extLst>
      <p:ext uri="{BB962C8B-B14F-4D97-AF65-F5344CB8AC3E}">
        <p14:creationId xmlns:p14="http://schemas.microsoft.com/office/powerpoint/2010/main" val="753731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667" y="943871"/>
            <a:ext cx="4976277" cy="4976277"/>
          </a:xfrm>
          <a:prstGeom prst="rect">
            <a:avLst/>
          </a:prstGeom>
        </p:spPr>
      </p:pic>
      <p:sp>
        <p:nvSpPr>
          <p:cNvPr id="3" name="TextBox 2"/>
          <p:cNvSpPr txBox="1"/>
          <p:nvPr/>
        </p:nvSpPr>
        <p:spPr>
          <a:xfrm>
            <a:off x="1319721" y="5920148"/>
            <a:ext cx="3832167" cy="461665"/>
          </a:xfrm>
          <a:prstGeom prst="rect">
            <a:avLst/>
          </a:prstGeom>
          <a:noFill/>
        </p:spPr>
        <p:txBody>
          <a:bodyPr wrap="square" rtlCol="0">
            <a:spAutoFit/>
          </a:bodyPr>
          <a:lstStyle/>
          <a:p>
            <a:pPr algn="ctr"/>
            <a:r>
              <a:rPr lang="fr-FR" sz="2400" dirty="0">
                <a:latin typeface="Garamond" panose="02020404030301010803" pitchFamily="18" charset="0"/>
              </a:rPr>
              <a:t>Jean-Pierre Garnier (2010)</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1284" y="943871"/>
            <a:ext cx="2971800" cy="4752975"/>
          </a:xfrm>
          <a:prstGeom prst="rect">
            <a:avLst/>
          </a:prstGeom>
        </p:spPr>
      </p:pic>
      <p:sp>
        <p:nvSpPr>
          <p:cNvPr id="5" name="TextBox 4"/>
          <p:cNvSpPr txBox="1"/>
          <p:nvPr/>
        </p:nvSpPr>
        <p:spPr>
          <a:xfrm>
            <a:off x="6751100" y="5920147"/>
            <a:ext cx="3832167" cy="461665"/>
          </a:xfrm>
          <a:prstGeom prst="rect">
            <a:avLst/>
          </a:prstGeom>
          <a:noFill/>
        </p:spPr>
        <p:txBody>
          <a:bodyPr wrap="square" rtlCol="0">
            <a:spAutoFit/>
          </a:bodyPr>
          <a:lstStyle/>
          <a:p>
            <a:pPr algn="ctr"/>
            <a:r>
              <a:rPr lang="fr-FR" sz="2400" dirty="0">
                <a:latin typeface="Garamond" panose="02020404030301010803" pitchFamily="18" charset="0"/>
              </a:rPr>
              <a:t>Pierre Bourdieu (1979)</a:t>
            </a:r>
          </a:p>
        </p:txBody>
      </p:sp>
      <p:sp>
        <p:nvSpPr>
          <p:cNvPr id="6" name="TextBox 5"/>
          <p:cNvSpPr txBox="1"/>
          <p:nvPr/>
        </p:nvSpPr>
        <p:spPr>
          <a:xfrm>
            <a:off x="1081600" y="482206"/>
            <a:ext cx="4308407" cy="369332"/>
          </a:xfrm>
          <a:prstGeom prst="rect">
            <a:avLst/>
          </a:prstGeom>
          <a:noFill/>
        </p:spPr>
        <p:txBody>
          <a:bodyPr wrap="square" rtlCol="0">
            <a:spAutoFit/>
          </a:bodyPr>
          <a:lstStyle/>
          <a:p>
            <a:pPr algn="ctr"/>
            <a:r>
              <a:rPr lang="fr-FR" dirty="0">
                <a:latin typeface="Garamond" panose="02020404030301010803" pitchFamily="18" charset="0"/>
              </a:rPr>
              <a:t>« Petite bourgeoisie intellectuelle »</a:t>
            </a:r>
          </a:p>
        </p:txBody>
      </p:sp>
      <p:sp>
        <p:nvSpPr>
          <p:cNvPr id="7" name="Rectangle 6"/>
          <p:cNvSpPr/>
          <p:nvPr/>
        </p:nvSpPr>
        <p:spPr>
          <a:xfrm>
            <a:off x="7232368" y="488358"/>
            <a:ext cx="2869633" cy="369332"/>
          </a:xfrm>
          <a:prstGeom prst="rect">
            <a:avLst/>
          </a:prstGeom>
        </p:spPr>
        <p:txBody>
          <a:bodyPr wrap="none">
            <a:spAutoFit/>
          </a:bodyPr>
          <a:lstStyle/>
          <a:p>
            <a:pPr algn="ctr"/>
            <a:r>
              <a:rPr lang="fr-FR" dirty="0">
                <a:latin typeface="Garamond" panose="02020404030301010803" pitchFamily="18" charset="0"/>
              </a:rPr>
              <a:t>« Petite bourgeoisie nouvelle »</a:t>
            </a:r>
          </a:p>
        </p:txBody>
      </p:sp>
    </p:spTree>
    <p:extLst>
      <p:ext uri="{BB962C8B-B14F-4D97-AF65-F5344CB8AC3E}">
        <p14:creationId xmlns:p14="http://schemas.microsoft.com/office/powerpoint/2010/main" val="3756949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8202" y="0"/>
            <a:ext cx="4671601" cy="6584038"/>
          </a:xfrm>
          <a:prstGeom prst="rect">
            <a:avLst/>
          </a:prstGeom>
        </p:spPr>
      </p:pic>
    </p:spTree>
    <p:extLst>
      <p:ext uri="{BB962C8B-B14F-4D97-AF65-F5344CB8AC3E}">
        <p14:creationId xmlns:p14="http://schemas.microsoft.com/office/powerpoint/2010/main" val="1350612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275" y="381000"/>
            <a:ext cx="8553450" cy="6096000"/>
          </a:xfrm>
          <a:prstGeom prst="rect">
            <a:avLst/>
          </a:prstGeom>
        </p:spPr>
      </p:pic>
      <p:sp>
        <p:nvSpPr>
          <p:cNvPr id="2" name="TextBox 1"/>
          <p:cNvSpPr txBox="1"/>
          <p:nvPr/>
        </p:nvSpPr>
        <p:spPr>
          <a:xfrm>
            <a:off x="1444171" y="166247"/>
            <a:ext cx="9303657" cy="1015663"/>
          </a:xfrm>
          <a:prstGeom prst="rect">
            <a:avLst/>
          </a:prstGeom>
          <a:solidFill>
            <a:schemeClr val="bg1"/>
          </a:solidFill>
        </p:spPr>
        <p:txBody>
          <a:bodyPr wrap="square" rtlCol="0">
            <a:spAutoFit/>
          </a:bodyPr>
          <a:lstStyle/>
          <a:p>
            <a:pPr algn="ctr"/>
            <a:r>
              <a:rPr lang="fr-FR" sz="6000" b="1" dirty="0" err="1"/>
              <a:t>What</a:t>
            </a:r>
            <a:r>
              <a:rPr lang="fr-FR" sz="6000" b="1" dirty="0"/>
              <a:t> </a:t>
            </a:r>
            <a:r>
              <a:rPr lang="fr-FR" sz="6000" b="1" dirty="0" err="1"/>
              <a:t>is</a:t>
            </a:r>
            <a:r>
              <a:rPr lang="fr-FR" sz="6000" b="1" dirty="0"/>
              <a:t> gentrification?</a:t>
            </a:r>
          </a:p>
        </p:txBody>
      </p:sp>
    </p:spTree>
    <p:extLst>
      <p:ext uri="{BB962C8B-B14F-4D97-AF65-F5344CB8AC3E}">
        <p14:creationId xmlns:p14="http://schemas.microsoft.com/office/powerpoint/2010/main" val="419857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p&#10;&#10;Description automatically generated">
            <a:extLst>
              <a:ext uri="{FF2B5EF4-FFF2-40B4-BE49-F238E27FC236}">
                <a16:creationId xmlns:a16="http://schemas.microsoft.com/office/drawing/2014/main" id="{741E99AD-A7E3-42EA-A634-0AA292A06D90}"/>
              </a:ext>
            </a:extLst>
          </p:cNvPr>
          <p:cNvPicPr>
            <a:picLocks noChangeAspect="1"/>
          </p:cNvPicPr>
          <p:nvPr/>
        </p:nvPicPr>
        <p:blipFill>
          <a:blip r:embed="rId2"/>
          <a:stretch>
            <a:fillRect/>
          </a:stretch>
        </p:blipFill>
        <p:spPr>
          <a:xfrm>
            <a:off x="2144889" y="643466"/>
            <a:ext cx="7902222" cy="5571067"/>
          </a:xfrm>
          <a:prstGeom prst="rect">
            <a:avLst/>
          </a:prstGeom>
        </p:spPr>
      </p:pic>
    </p:spTree>
    <p:extLst>
      <p:ext uri="{BB962C8B-B14F-4D97-AF65-F5344CB8AC3E}">
        <p14:creationId xmlns:p14="http://schemas.microsoft.com/office/powerpoint/2010/main" val="2353162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p&#10;&#10;Description automatically generated">
            <a:extLst>
              <a:ext uri="{FF2B5EF4-FFF2-40B4-BE49-F238E27FC236}">
                <a16:creationId xmlns:a16="http://schemas.microsoft.com/office/drawing/2014/main" id="{FDEE888D-8E8B-4C7C-B333-C64ED9D83A4F}"/>
              </a:ext>
            </a:extLst>
          </p:cNvPr>
          <p:cNvPicPr>
            <a:picLocks noChangeAspect="1"/>
          </p:cNvPicPr>
          <p:nvPr/>
        </p:nvPicPr>
        <p:blipFill>
          <a:blip r:embed="rId2"/>
          <a:stretch>
            <a:fillRect/>
          </a:stretch>
        </p:blipFill>
        <p:spPr>
          <a:xfrm>
            <a:off x="2186479" y="643466"/>
            <a:ext cx="7819041" cy="5571067"/>
          </a:xfrm>
          <a:prstGeom prst="rect">
            <a:avLst/>
          </a:prstGeom>
        </p:spPr>
      </p:pic>
    </p:spTree>
    <p:extLst>
      <p:ext uri="{BB962C8B-B14F-4D97-AF65-F5344CB8AC3E}">
        <p14:creationId xmlns:p14="http://schemas.microsoft.com/office/powerpoint/2010/main" val="4004397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CFA44C8-E1A1-9F4A-BCD6-2580A0F31AD7}"/>
              </a:ext>
            </a:extLst>
          </p:cNvPr>
          <p:cNvPicPr>
            <a:picLocks noChangeAspect="1"/>
          </p:cNvPicPr>
          <p:nvPr/>
        </p:nvPicPr>
        <p:blipFill>
          <a:blip r:embed="rId2"/>
          <a:stretch>
            <a:fillRect/>
          </a:stretch>
        </p:blipFill>
        <p:spPr>
          <a:xfrm>
            <a:off x="84088" y="0"/>
            <a:ext cx="12023824" cy="6858000"/>
          </a:xfrm>
          <a:prstGeom prst="rect">
            <a:avLst/>
          </a:prstGeom>
        </p:spPr>
      </p:pic>
    </p:spTree>
    <p:extLst>
      <p:ext uri="{BB962C8B-B14F-4D97-AF65-F5344CB8AC3E}">
        <p14:creationId xmlns:p14="http://schemas.microsoft.com/office/powerpoint/2010/main" val="702339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hier technique – Gares du Grand Paris Express - Filière 3e">
            <a:extLst>
              <a:ext uri="{FF2B5EF4-FFF2-40B4-BE49-F238E27FC236}">
                <a16:creationId xmlns:a16="http://schemas.microsoft.com/office/drawing/2014/main" id="{DBF6D249-AD56-6670-C3A4-044C05A3A6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14400"/>
            <a:ext cx="83820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793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exposition Métro - Le Grand Paris en mouvement à la Cité de l'architecture  - Arts in the City">
            <a:extLst>
              <a:ext uri="{FF2B5EF4-FFF2-40B4-BE49-F238E27FC236}">
                <a16:creationId xmlns:a16="http://schemas.microsoft.com/office/drawing/2014/main" id="{BF881EA7-B7CD-3B3B-92C3-95A505A0C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38113"/>
            <a:ext cx="9753600" cy="658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751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engo Kuma s'offre l'une des gares emblématiques du Grand Paris Express -  UrbaNews">
            <a:extLst>
              <a:ext uri="{FF2B5EF4-FFF2-40B4-BE49-F238E27FC236}">
                <a16:creationId xmlns:a16="http://schemas.microsoft.com/office/drawing/2014/main" id="{A4048CC2-F0BE-B4AB-244B-A22E46CE22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47663"/>
            <a:ext cx="9753600" cy="616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773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s naufragés du Grand Paris Express - Anne Clerval, Laura Wojcik -  Éditions La Découverte">
            <a:extLst>
              <a:ext uri="{FF2B5EF4-FFF2-40B4-BE49-F238E27FC236}">
                <a16:creationId xmlns:a16="http://schemas.microsoft.com/office/drawing/2014/main" id="{B63694DF-0849-782B-B87B-937A7410F2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4438" y="0"/>
            <a:ext cx="46815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324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B9ECE60-1D79-3FC6-0ADA-4958B72C447E}"/>
              </a:ext>
            </a:extLst>
          </p:cNvPr>
          <p:cNvPicPr>
            <a:picLocks noChangeAspect="1"/>
          </p:cNvPicPr>
          <p:nvPr/>
        </p:nvPicPr>
        <p:blipFill>
          <a:blip r:embed="rId2"/>
          <a:stretch>
            <a:fillRect/>
          </a:stretch>
        </p:blipFill>
        <p:spPr>
          <a:xfrm>
            <a:off x="854145" y="0"/>
            <a:ext cx="10483709" cy="6858000"/>
          </a:xfrm>
          <a:prstGeom prst="rect">
            <a:avLst/>
          </a:prstGeom>
        </p:spPr>
      </p:pic>
    </p:spTree>
    <p:extLst>
      <p:ext uri="{BB962C8B-B14F-4D97-AF65-F5344CB8AC3E}">
        <p14:creationId xmlns:p14="http://schemas.microsoft.com/office/powerpoint/2010/main" val="286128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4F46AD-D798-4A43-887C-502859D595A0}"/>
              </a:ext>
            </a:extLst>
          </p:cNvPr>
          <p:cNvSpPr>
            <a:spLocks noGrp="1"/>
          </p:cNvSpPr>
          <p:nvPr>
            <p:ph type="title"/>
          </p:nvPr>
        </p:nvSpPr>
        <p:spPr>
          <a:xfrm>
            <a:off x="836679" y="723898"/>
            <a:ext cx="6002110" cy="1495425"/>
          </a:xfrm>
        </p:spPr>
        <p:txBody>
          <a:bodyPr>
            <a:normAutofit/>
          </a:bodyPr>
          <a:lstStyle/>
          <a:p>
            <a:r>
              <a:rPr lang="en-US" sz="4000">
                <a:ea typeface="+mj-lt"/>
                <a:cs typeface="+mj-lt"/>
              </a:rPr>
              <a:t>Bicycle justice</a:t>
            </a:r>
          </a:p>
        </p:txBody>
      </p:sp>
      <p:sp>
        <p:nvSpPr>
          <p:cNvPr id="3" name="Content Placeholder 2">
            <a:extLst>
              <a:ext uri="{FF2B5EF4-FFF2-40B4-BE49-F238E27FC236}">
                <a16:creationId xmlns:a16="http://schemas.microsoft.com/office/drawing/2014/main" id="{675CAB6B-C598-489C-BD5A-BFA99A58CC13}"/>
              </a:ext>
            </a:extLst>
          </p:cNvPr>
          <p:cNvSpPr>
            <a:spLocks noGrp="1"/>
          </p:cNvSpPr>
          <p:nvPr>
            <p:ph idx="1"/>
          </p:nvPr>
        </p:nvSpPr>
        <p:spPr>
          <a:xfrm>
            <a:off x="836680" y="2405067"/>
            <a:ext cx="6002110" cy="3729034"/>
          </a:xfrm>
        </p:spPr>
        <p:txBody>
          <a:bodyPr vert="horz" lIns="91440" tIns="45720" rIns="91440" bIns="45720" rtlCol="0">
            <a:normAutofit/>
          </a:bodyPr>
          <a:lstStyle/>
          <a:p>
            <a:r>
              <a:rPr lang="en-US" sz="1600">
                <a:cs typeface="Calibri"/>
              </a:rPr>
              <a:t>Overall trend: increase in people using bicycle</a:t>
            </a:r>
          </a:p>
          <a:p>
            <a:r>
              <a:rPr lang="en-US" sz="1600">
                <a:cs typeface="Calibri"/>
              </a:rPr>
              <a:t>Factors explaining growth: </a:t>
            </a:r>
          </a:p>
          <a:p>
            <a:pPr lvl="1"/>
            <a:r>
              <a:rPr lang="en-US" sz="1600">
                <a:cs typeface="Calibri"/>
              </a:rPr>
              <a:t>Improvements in cycling infrastructure</a:t>
            </a:r>
          </a:p>
          <a:p>
            <a:pPr lvl="1"/>
            <a:r>
              <a:rPr lang="en-US" sz="1600">
                <a:cs typeface="Calibri"/>
              </a:rPr>
              <a:t>Recognition of health benefits</a:t>
            </a:r>
          </a:p>
          <a:p>
            <a:pPr lvl="1"/>
            <a:r>
              <a:rPr lang="en-US" sz="1600">
                <a:cs typeface="Calibri"/>
              </a:rPr>
              <a:t>Cultural turn toward reduced environmental impact and petroleum dependence</a:t>
            </a:r>
          </a:p>
          <a:p>
            <a:pPr lvl="1"/>
            <a:r>
              <a:rPr lang="en-US" sz="1600">
                <a:cs typeface="Calibri"/>
              </a:rPr>
              <a:t>Significant demographic and economic shifts which challenge traditional patterns of car ownership and licensure especially among younger age groups</a:t>
            </a:r>
          </a:p>
          <a:p>
            <a:r>
              <a:rPr lang="en-US" sz="1600">
                <a:ea typeface="+mn-lt"/>
                <a:cs typeface="+mn-lt"/>
              </a:rPr>
              <a:t>"A new profile of urban cycling has emerged, one associated with the middle-class whiteness that was once more at home in suburbs and SUVs, but is now venturing, mostly by choice, back into the city riding buses, trains, and bicycles” (Golub, Hoffmann, Lugo and Sandoval, 2016).</a:t>
            </a:r>
          </a:p>
          <a:p>
            <a:endParaRPr lang="en-US" sz="1600">
              <a:ea typeface="+mn-lt"/>
              <a:cs typeface="+mn-lt"/>
            </a:endParaRPr>
          </a:p>
        </p:txBody>
      </p:sp>
      <p:pic>
        <p:nvPicPr>
          <p:cNvPr id="6146" name="Picture 2" descr="Bicycle Justice and Urban Transformation: Biking for all? (Routledge  Equity, Justice and the Sustainable City series): Golub, Aaron, Hoffmann,  Melody, Lugo, Adonia, Sandoval, Gerardo: 9781138950245: Amazon.com: Books">
            <a:extLst>
              <a:ext uri="{FF2B5EF4-FFF2-40B4-BE49-F238E27FC236}">
                <a16:creationId xmlns:a16="http://schemas.microsoft.com/office/drawing/2014/main" id="{95E8290F-46C6-2A50-3523-3A0C5BAD34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06"/>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075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UK Court of Appeal confirms Deliveroo riders are self employed | Reuters">
            <a:extLst>
              <a:ext uri="{FF2B5EF4-FFF2-40B4-BE49-F238E27FC236}">
                <a16:creationId xmlns:a16="http://schemas.microsoft.com/office/drawing/2014/main" id="{F21F39D9-5066-F1B8-3761-E6B21EA6C965}"/>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1218" b="54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E97C468-2A37-47EC-84CA-12E9E6E3D69C}"/>
              </a:ext>
            </a:extLst>
          </p:cNvPr>
          <p:cNvSpPr>
            <a:spLocks noGrp="1"/>
          </p:cNvSpPr>
          <p:nvPr>
            <p:ph type="title"/>
          </p:nvPr>
        </p:nvSpPr>
        <p:spPr>
          <a:xfrm>
            <a:off x="841249" y="941832"/>
            <a:ext cx="10506456" cy="2057400"/>
          </a:xfrm>
        </p:spPr>
        <p:txBody>
          <a:bodyPr anchor="b">
            <a:normAutofit/>
          </a:bodyPr>
          <a:lstStyle/>
          <a:p>
            <a:r>
              <a:rPr lang="en-US" sz="5000">
                <a:solidFill>
                  <a:schemeClr val="bg1"/>
                </a:solidFill>
                <a:ea typeface="+mj-lt"/>
                <a:cs typeface="+mj-lt"/>
              </a:rPr>
              <a:t>Bicycle justice</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3B652F8-54CF-4E25-BAE8-B3994A0DE5A2}"/>
              </a:ext>
            </a:extLst>
          </p:cNvPr>
          <p:cNvSpPr>
            <a:spLocks noGrp="1"/>
          </p:cNvSpPr>
          <p:nvPr>
            <p:ph idx="1"/>
          </p:nvPr>
        </p:nvSpPr>
        <p:spPr>
          <a:xfrm>
            <a:off x="841248" y="3502152"/>
            <a:ext cx="10506456" cy="2670048"/>
          </a:xfrm>
        </p:spPr>
        <p:txBody>
          <a:bodyPr vert="horz" lIns="91440" tIns="45720" rIns="91440" bIns="45720" rtlCol="0">
            <a:normAutofit/>
          </a:bodyPr>
          <a:lstStyle/>
          <a:p>
            <a:pPr lvl="1"/>
            <a:r>
              <a:rPr lang="en-US" sz="2000">
                <a:solidFill>
                  <a:schemeClr val="bg1"/>
                </a:solidFill>
                <a:ea typeface="+mn-lt"/>
                <a:cs typeface="+mn-lt"/>
              </a:rPr>
              <a:t>In US: Latinos and African American represent greatest share of bicycle commuters.</a:t>
            </a:r>
          </a:p>
          <a:p>
            <a:r>
              <a:rPr lang="en-US" sz="2000">
                <a:solidFill>
                  <a:schemeClr val="bg1"/>
                </a:solidFill>
                <a:cs typeface="Calibri"/>
              </a:rPr>
              <a:t>“There are thus striking contrasts between the widely touted cycling renaissance as a signifier of being hip and the bicycle’s more realistic utilitarian character as a low-cost transport mode for a broader range of rides and needs” (Golub, Hoffmann, Lugo and Sandoval, 2016).</a:t>
            </a:r>
            <a:endParaRPr lang="en-US" sz="2000">
              <a:solidFill>
                <a:schemeClr val="bg1"/>
              </a:solidFill>
            </a:endParaRPr>
          </a:p>
          <a:p>
            <a:r>
              <a:rPr lang="en-US" sz="2000">
                <a:solidFill>
                  <a:schemeClr val="bg1"/>
                </a:solidFill>
                <a:ea typeface="+mn-lt"/>
                <a:cs typeface="+mn-lt"/>
              </a:rPr>
              <a:t>Gap between image and reality</a:t>
            </a:r>
          </a:p>
        </p:txBody>
      </p:sp>
    </p:spTree>
    <p:extLst>
      <p:ext uri="{BB962C8B-B14F-4D97-AF65-F5344CB8AC3E}">
        <p14:creationId xmlns:p14="http://schemas.microsoft.com/office/powerpoint/2010/main" val="248407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8214" y="888948"/>
            <a:ext cx="3224331" cy="4788131"/>
          </a:xfrm>
          <a:prstGeom prst="rect">
            <a:avLst/>
          </a:prstGeom>
        </p:spPr>
      </p:pic>
      <p:sp>
        <p:nvSpPr>
          <p:cNvPr id="5" name="TextBox 4"/>
          <p:cNvSpPr txBox="1"/>
          <p:nvPr/>
        </p:nvSpPr>
        <p:spPr>
          <a:xfrm>
            <a:off x="1064295" y="5677079"/>
            <a:ext cx="3832167" cy="461665"/>
          </a:xfrm>
          <a:prstGeom prst="rect">
            <a:avLst/>
          </a:prstGeom>
          <a:noFill/>
        </p:spPr>
        <p:txBody>
          <a:bodyPr wrap="square" rtlCol="0">
            <a:spAutoFit/>
          </a:bodyPr>
          <a:lstStyle/>
          <a:p>
            <a:pPr algn="ctr"/>
            <a:r>
              <a:rPr lang="fr-FR" sz="2400" dirty="0">
                <a:latin typeface="+mj-lt"/>
              </a:rPr>
              <a:t>Ruth Glass (1964)</a:t>
            </a:r>
          </a:p>
        </p:txBody>
      </p:sp>
      <p:pic>
        <p:nvPicPr>
          <p:cNvPr id="2" name="Picture 2">
            <a:extLst>
              <a:ext uri="{FF2B5EF4-FFF2-40B4-BE49-F238E27FC236}">
                <a16:creationId xmlns:a16="http://schemas.microsoft.com/office/drawing/2014/main" id="{45216506-96BE-AA93-9027-F1C453163210}"/>
              </a:ext>
            </a:extLst>
          </p:cNvPr>
          <p:cNvPicPr>
            <a:picLocks noChangeAspect="1"/>
          </p:cNvPicPr>
          <p:nvPr/>
        </p:nvPicPr>
        <p:blipFill>
          <a:blip r:embed="rId3"/>
          <a:stretch>
            <a:fillRect/>
          </a:stretch>
        </p:blipFill>
        <p:spPr>
          <a:xfrm>
            <a:off x="7062973" y="888948"/>
            <a:ext cx="3296263" cy="4788131"/>
          </a:xfrm>
          <a:prstGeom prst="rect">
            <a:avLst/>
          </a:prstGeom>
        </p:spPr>
      </p:pic>
      <p:sp>
        <p:nvSpPr>
          <p:cNvPr id="3" name="TextBox 3">
            <a:extLst>
              <a:ext uri="{FF2B5EF4-FFF2-40B4-BE49-F238E27FC236}">
                <a16:creationId xmlns:a16="http://schemas.microsoft.com/office/drawing/2014/main" id="{06BA5988-1045-CB9B-58D9-9598C0F7D66E}"/>
              </a:ext>
            </a:extLst>
          </p:cNvPr>
          <p:cNvSpPr txBox="1"/>
          <p:nvPr/>
        </p:nvSpPr>
        <p:spPr>
          <a:xfrm>
            <a:off x="6867442" y="5677078"/>
            <a:ext cx="3832167" cy="461665"/>
          </a:xfrm>
          <a:prstGeom prst="rect">
            <a:avLst/>
          </a:prstGeom>
          <a:noFill/>
        </p:spPr>
        <p:txBody>
          <a:bodyPr wrap="square" rtlCol="0">
            <a:spAutoFit/>
          </a:bodyPr>
          <a:lstStyle/>
          <a:p>
            <a:pPr algn="ctr"/>
            <a:r>
              <a:rPr lang="fr-FR" sz="2400" dirty="0">
                <a:latin typeface="+mj-lt"/>
              </a:rPr>
              <a:t>Neil Smith (1996)</a:t>
            </a:r>
          </a:p>
        </p:txBody>
      </p:sp>
    </p:spTree>
    <p:extLst>
      <p:ext uri="{BB962C8B-B14F-4D97-AF65-F5344CB8AC3E}">
        <p14:creationId xmlns:p14="http://schemas.microsoft.com/office/powerpoint/2010/main" val="1147468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3310" y="479834"/>
            <a:ext cx="3559555" cy="5373232"/>
          </a:xfrm>
          <a:prstGeom prst="rect">
            <a:avLst/>
          </a:prstGeom>
        </p:spPr>
      </p:pic>
      <p:sp>
        <p:nvSpPr>
          <p:cNvPr id="3" name="TextBox 2"/>
          <p:cNvSpPr txBox="1"/>
          <p:nvPr/>
        </p:nvSpPr>
        <p:spPr>
          <a:xfrm>
            <a:off x="4177003" y="5853066"/>
            <a:ext cx="3832167" cy="461665"/>
          </a:xfrm>
          <a:prstGeom prst="rect">
            <a:avLst/>
          </a:prstGeom>
          <a:noFill/>
        </p:spPr>
        <p:txBody>
          <a:bodyPr wrap="square" rtlCol="0">
            <a:spAutoFit/>
          </a:bodyPr>
          <a:lstStyle/>
          <a:p>
            <a:pPr algn="ctr"/>
            <a:r>
              <a:rPr lang="fr-FR" sz="2400" dirty="0">
                <a:latin typeface="Garamond" panose="02020404030301010803" pitchFamily="18" charset="0"/>
              </a:rPr>
              <a:t>Boltanski and </a:t>
            </a:r>
            <a:r>
              <a:rPr lang="fr-FR" sz="2400" dirty="0" err="1">
                <a:latin typeface="Garamond" panose="02020404030301010803" pitchFamily="18" charset="0"/>
              </a:rPr>
              <a:t>Chiapello</a:t>
            </a:r>
            <a:r>
              <a:rPr lang="fr-FR" sz="2400" dirty="0">
                <a:latin typeface="Garamond" panose="02020404030301010803" pitchFamily="18" charset="0"/>
              </a:rPr>
              <a:t> (1999)</a:t>
            </a:r>
          </a:p>
        </p:txBody>
      </p:sp>
    </p:spTree>
    <p:extLst>
      <p:ext uri="{BB962C8B-B14F-4D97-AF65-F5344CB8AC3E}">
        <p14:creationId xmlns:p14="http://schemas.microsoft.com/office/powerpoint/2010/main" val="476224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8662" y="1052512"/>
            <a:ext cx="3114675" cy="4752975"/>
          </a:xfrm>
          <a:prstGeom prst="rect">
            <a:avLst/>
          </a:prstGeom>
        </p:spPr>
      </p:pic>
      <p:sp>
        <p:nvSpPr>
          <p:cNvPr id="3" name="TextBox 2"/>
          <p:cNvSpPr txBox="1"/>
          <p:nvPr/>
        </p:nvSpPr>
        <p:spPr>
          <a:xfrm>
            <a:off x="4177003" y="5853066"/>
            <a:ext cx="3832167" cy="461665"/>
          </a:xfrm>
          <a:prstGeom prst="rect">
            <a:avLst/>
          </a:prstGeom>
          <a:noFill/>
        </p:spPr>
        <p:txBody>
          <a:bodyPr wrap="square" rtlCol="0">
            <a:spAutoFit/>
          </a:bodyPr>
          <a:lstStyle/>
          <a:p>
            <a:pPr algn="ctr"/>
            <a:r>
              <a:rPr lang="fr-FR" sz="2400" dirty="0">
                <a:latin typeface="Garamond" panose="02020404030301010803" pitchFamily="18" charset="0"/>
              </a:rPr>
              <a:t>David Harvey (2012)</a:t>
            </a:r>
          </a:p>
        </p:txBody>
      </p:sp>
    </p:spTree>
    <p:extLst>
      <p:ext uri="{BB962C8B-B14F-4D97-AF65-F5344CB8AC3E}">
        <p14:creationId xmlns:p14="http://schemas.microsoft.com/office/powerpoint/2010/main" val="2743715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6237" y="571500"/>
            <a:ext cx="3819525" cy="5715000"/>
          </a:xfrm>
          <a:prstGeom prst="rect">
            <a:avLst/>
          </a:prstGeom>
        </p:spPr>
      </p:pic>
    </p:spTree>
    <p:extLst>
      <p:ext uri="{BB962C8B-B14F-4D97-AF65-F5344CB8AC3E}">
        <p14:creationId xmlns:p14="http://schemas.microsoft.com/office/powerpoint/2010/main" val="3134863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256721" y="975014"/>
            <a:ext cx="3689458" cy="5359283"/>
          </a:xfrm>
          <a:prstGeom prst="rect">
            <a:avLst/>
          </a:prstGeom>
        </p:spPr>
      </p:pic>
      <p:sp>
        <p:nvSpPr>
          <p:cNvPr id="4" name="TextBox 3"/>
          <p:cNvSpPr txBox="1"/>
          <p:nvPr/>
        </p:nvSpPr>
        <p:spPr>
          <a:xfrm>
            <a:off x="4185367" y="6334297"/>
            <a:ext cx="3832167" cy="461665"/>
          </a:xfrm>
          <a:prstGeom prst="rect">
            <a:avLst/>
          </a:prstGeom>
          <a:noFill/>
        </p:spPr>
        <p:txBody>
          <a:bodyPr wrap="square" rtlCol="0">
            <a:spAutoFit/>
          </a:bodyPr>
          <a:lstStyle/>
          <a:p>
            <a:pPr algn="ctr"/>
            <a:r>
              <a:rPr lang="fr-FR" sz="2400" dirty="0">
                <a:latin typeface="Garamond" panose="02020404030301010803" pitchFamily="18" charset="0"/>
              </a:rPr>
              <a:t>Neil Smith (1996)</a:t>
            </a:r>
          </a:p>
        </p:txBody>
      </p:sp>
      <p:sp>
        <p:nvSpPr>
          <p:cNvPr id="7" name="TextBox 6"/>
          <p:cNvSpPr txBox="1"/>
          <p:nvPr/>
        </p:nvSpPr>
        <p:spPr>
          <a:xfrm>
            <a:off x="2419004" y="203569"/>
            <a:ext cx="7090712" cy="707886"/>
          </a:xfrm>
          <a:prstGeom prst="rect">
            <a:avLst/>
          </a:prstGeom>
          <a:noFill/>
        </p:spPr>
        <p:txBody>
          <a:bodyPr wrap="square" rtlCol="0">
            <a:spAutoFit/>
          </a:bodyPr>
          <a:lstStyle/>
          <a:p>
            <a:pPr algn="ctr"/>
            <a:r>
              <a:rPr lang="fr-FR" sz="4000" b="1" dirty="0" err="1">
                <a:latin typeface="Garamond" panose="02020404030301010803" pitchFamily="18" charset="0"/>
              </a:rPr>
              <a:t>Marxist</a:t>
            </a:r>
            <a:r>
              <a:rPr lang="fr-FR" sz="4000" b="1" dirty="0">
                <a:latin typeface="Garamond" panose="02020404030301010803" pitchFamily="18" charset="0"/>
              </a:rPr>
              <a:t> </a:t>
            </a:r>
            <a:r>
              <a:rPr lang="fr-FR" sz="4000" b="1" dirty="0" err="1">
                <a:latin typeface="Garamond" panose="02020404030301010803" pitchFamily="18" charset="0"/>
              </a:rPr>
              <a:t>geographers</a:t>
            </a:r>
            <a:endParaRPr lang="fr-FR" sz="4000" b="1" dirty="0">
              <a:latin typeface="Garamond" panose="02020404030301010803" pitchFamily="18" charset="0"/>
            </a:endParaRPr>
          </a:p>
        </p:txBody>
      </p:sp>
    </p:spTree>
    <p:extLst>
      <p:ext uri="{BB962C8B-B14F-4D97-AF65-F5344CB8AC3E}">
        <p14:creationId xmlns:p14="http://schemas.microsoft.com/office/powerpoint/2010/main" val="4164048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4156" y="1170249"/>
            <a:ext cx="3012466" cy="4838007"/>
          </a:xfrm>
          <a:prstGeom prst="rect">
            <a:avLst/>
          </a:prstGeom>
        </p:spPr>
      </p:pic>
      <p:sp>
        <p:nvSpPr>
          <p:cNvPr id="3" name="TextBox 2"/>
          <p:cNvSpPr txBox="1"/>
          <p:nvPr/>
        </p:nvSpPr>
        <p:spPr>
          <a:xfrm>
            <a:off x="6934305" y="6079111"/>
            <a:ext cx="3832167" cy="461665"/>
          </a:xfrm>
          <a:prstGeom prst="rect">
            <a:avLst/>
          </a:prstGeom>
          <a:noFill/>
        </p:spPr>
        <p:txBody>
          <a:bodyPr wrap="square" rtlCol="0">
            <a:spAutoFit/>
          </a:bodyPr>
          <a:lstStyle/>
          <a:p>
            <a:pPr algn="ctr"/>
            <a:r>
              <a:rPr lang="fr-FR" sz="2400" dirty="0">
                <a:latin typeface="+mj-lt"/>
              </a:rPr>
              <a:t>Manuel </a:t>
            </a:r>
            <a:r>
              <a:rPr lang="fr-FR" sz="2400" dirty="0" err="1">
                <a:latin typeface="+mj-lt"/>
              </a:rPr>
              <a:t>Castells</a:t>
            </a:r>
            <a:r>
              <a:rPr lang="fr-FR" sz="2400" dirty="0">
                <a:latin typeface="+mj-lt"/>
              </a:rPr>
              <a:t> (1972)</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184" y="1212764"/>
            <a:ext cx="3276600" cy="4752975"/>
          </a:xfrm>
          <a:prstGeom prst="rect">
            <a:avLst/>
          </a:prstGeom>
        </p:spPr>
      </p:pic>
      <p:sp>
        <p:nvSpPr>
          <p:cNvPr id="5" name="TextBox 4"/>
          <p:cNvSpPr txBox="1"/>
          <p:nvPr/>
        </p:nvSpPr>
        <p:spPr>
          <a:xfrm>
            <a:off x="1295400" y="6079110"/>
            <a:ext cx="3832167" cy="461665"/>
          </a:xfrm>
          <a:prstGeom prst="rect">
            <a:avLst/>
          </a:prstGeom>
          <a:noFill/>
        </p:spPr>
        <p:txBody>
          <a:bodyPr wrap="square" rtlCol="0">
            <a:spAutoFit/>
          </a:bodyPr>
          <a:lstStyle/>
          <a:p>
            <a:pPr algn="ctr"/>
            <a:r>
              <a:rPr lang="fr-FR" sz="2400" dirty="0">
                <a:latin typeface="+mj-lt"/>
              </a:rPr>
              <a:t>Henri Lefebvre (1968)</a:t>
            </a:r>
          </a:p>
        </p:txBody>
      </p:sp>
      <p:sp>
        <p:nvSpPr>
          <p:cNvPr id="6" name="TextBox 5"/>
          <p:cNvSpPr txBox="1"/>
          <p:nvPr/>
        </p:nvSpPr>
        <p:spPr>
          <a:xfrm>
            <a:off x="2419004" y="203569"/>
            <a:ext cx="7090712" cy="707886"/>
          </a:xfrm>
          <a:prstGeom prst="rect">
            <a:avLst/>
          </a:prstGeom>
          <a:noFill/>
        </p:spPr>
        <p:txBody>
          <a:bodyPr wrap="square" rtlCol="0">
            <a:spAutoFit/>
          </a:bodyPr>
          <a:lstStyle/>
          <a:p>
            <a:pPr algn="ctr"/>
            <a:r>
              <a:rPr lang="fr-FR" sz="4000" b="1" dirty="0">
                <a:latin typeface="+mj-lt"/>
              </a:rPr>
              <a:t>French/francophone </a:t>
            </a:r>
            <a:r>
              <a:rPr lang="fr-FR" sz="4000" b="1" dirty="0" err="1">
                <a:latin typeface="+mj-lt"/>
              </a:rPr>
              <a:t>Marxists</a:t>
            </a:r>
            <a:endParaRPr lang="fr-FR" sz="4000" b="1" dirty="0">
              <a:latin typeface="+mj-lt"/>
            </a:endParaRPr>
          </a:p>
        </p:txBody>
      </p:sp>
    </p:spTree>
    <p:extLst>
      <p:ext uri="{BB962C8B-B14F-4D97-AF65-F5344CB8AC3E}">
        <p14:creationId xmlns:p14="http://schemas.microsoft.com/office/powerpoint/2010/main" val="2235922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B1ED19-704D-3712-3FFE-FAE264E232E9}"/>
              </a:ext>
            </a:extLst>
          </p:cNvPr>
          <p:cNvSpPr>
            <a:spLocks noGrp="1"/>
          </p:cNvSpPr>
          <p:nvPr>
            <p:ph type="title"/>
          </p:nvPr>
        </p:nvSpPr>
        <p:spPr/>
        <p:txBody>
          <a:bodyPr/>
          <a:lstStyle/>
          <a:p>
            <a:r>
              <a:rPr lang="fr-FR" dirty="0" err="1"/>
              <a:t>Why</a:t>
            </a:r>
            <a:r>
              <a:rPr lang="fr-FR" dirty="0"/>
              <a:t> use gentrification concept? </a:t>
            </a:r>
          </a:p>
        </p:txBody>
      </p:sp>
      <p:sp>
        <p:nvSpPr>
          <p:cNvPr id="3" name="Espace réservé du contenu 2">
            <a:extLst>
              <a:ext uri="{FF2B5EF4-FFF2-40B4-BE49-F238E27FC236}">
                <a16:creationId xmlns:a16="http://schemas.microsoft.com/office/drawing/2014/main" id="{D79F66AC-C80E-8E12-BD7B-EE17BAB006B2}"/>
              </a:ext>
            </a:extLst>
          </p:cNvPr>
          <p:cNvSpPr>
            <a:spLocks noGrp="1"/>
          </p:cNvSpPr>
          <p:nvPr>
            <p:ph idx="1"/>
          </p:nvPr>
        </p:nvSpPr>
        <p:spPr/>
        <p:txBody>
          <a:bodyPr/>
          <a:lstStyle/>
          <a:p>
            <a:pPr marL="342900" indent="-342900">
              <a:buFont typeface="Arial" panose="020B0604020202020204" pitchFamily="34" charset="0"/>
              <a:buChar char="•"/>
            </a:pPr>
            <a:r>
              <a:rPr lang="en-SG" sz="2800" dirty="0">
                <a:latin typeface="+mj-lt"/>
              </a:rPr>
              <a:t>Offers dynamic vision of the social division of space</a:t>
            </a:r>
          </a:p>
          <a:p>
            <a:pPr marL="342900" indent="-342900">
              <a:buFont typeface="Arial" panose="020B0604020202020204" pitchFamily="34" charset="0"/>
              <a:buChar char="•"/>
            </a:pPr>
            <a:r>
              <a:rPr lang="en-SG" sz="2800" dirty="0">
                <a:latin typeface="+mj-lt"/>
              </a:rPr>
              <a:t>Shows importance of urban space in class/social relations</a:t>
            </a:r>
          </a:p>
          <a:p>
            <a:pPr marL="342900" indent="-342900">
              <a:buFont typeface="Arial" panose="020B0604020202020204" pitchFamily="34" charset="0"/>
              <a:buChar char="•"/>
            </a:pPr>
            <a:r>
              <a:rPr lang="en-SG" sz="2800" dirty="0">
                <a:latin typeface="+mj-lt"/>
              </a:rPr>
              <a:t>Reproduction of class domination outside workplace</a:t>
            </a:r>
          </a:p>
          <a:p>
            <a:pPr marL="342900" indent="-342900">
              <a:buFont typeface="Arial" panose="020B0604020202020204" pitchFamily="34" charset="0"/>
              <a:buChar char="•"/>
            </a:pPr>
            <a:r>
              <a:rPr lang="en-SG" sz="2800" dirty="0">
                <a:latin typeface="+mj-lt"/>
              </a:rPr>
              <a:t>Resistance by dominated classes</a:t>
            </a:r>
          </a:p>
          <a:p>
            <a:pPr marL="0" indent="0">
              <a:buNone/>
            </a:pPr>
            <a:endParaRPr lang="fr-FR" dirty="0"/>
          </a:p>
        </p:txBody>
      </p:sp>
    </p:spTree>
    <p:extLst>
      <p:ext uri="{BB962C8B-B14F-4D97-AF65-F5344CB8AC3E}">
        <p14:creationId xmlns:p14="http://schemas.microsoft.com/office/powerpoint/2010/main" val="2665378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3933" y="1516972"/>
            <a:ext cx="7144134" cy="4987768"/>
          </a:xfrm>
          <a:prstGeom prst="rect">
            <a:avLst/>
          </a:prstGeom>
        </p:spPr>
      </p:pic>
      <p:sp>
        <p:nvSpPr>
          <p:cNvPr id="2" name="TextBox 1"/>
          <p:cNvSpPr txBox="1"/>
          <p:nvPr/>
        </p:nvSpPr>
        <p:spPr>
          <a:xfrm>
            <a:off x="650324" y="0"/>
            <a:ext cx="10891349" cy="1323439"/>
          </a:xfrm>
          <a:prstGeom prst="rect">
            <a:avLst/>
          </a:prstGeom>
          <a:solidFill>
            <a:schemeClr val="bg1"/>
          </a:solidFill>
        </p:spPr>
        <p:txBody>
          <a:bodyPr wrap="square" rtlCol="0">
            <a:spAutoFit/>
          </a:bodyPr>
          <a:lstStyle/>
          <a:p>
            <a:pPr algn="ctr"/>
            <a:r>
              <a:rPr lang="fr-FR" sz="4000" b="1" dirty="0" err="1">
                <a:latin typeface="+mj-lt"/>
              </a:rPr>
              <a:t>What</a:t>
            </a:r>
            <a:r>
              <a:rPr lang="fr-FR" sz="4000" b="1" dirty="0">
                <a:latin typeface="+mj-lt"/>
              </a:rPr>
              <a:t> </a:t>
            </a:r>
            <a:r>
              <a:rPr lang="fr-FR" sz="4000" b="1" dirty="0" err="1">
                <a:latin typeface="+mj-lt"/>
              </a:rPr>
              <a:t>is</a:t>
            </a:r>
            <a:r>
              <a:rPr lang="fr-FR" sz="4000" b="1" dirty="0">
                <a:latin typeface="+mj-lt"/>
              </a:rPr>
              <a:t> green/</a:t>
            </a:r>
            <a:r>
              <a:rPr lang="fr-FR" sz="4000" b="1" dirty="0" err="1">
                <a:latin typeface="+mj-lt"/>
              </a:rPr>
              <a:t>carbon</a:t>
            </a:r>
            <a:r>
              <a:rPr lang="fr-FR" sz="4000" b="1" dirty="0">
                <a:latin typeface="+mj-lt"/>
              </a:rPr>
              <a:t>/</a:t>
            </a:r>
            <a:r>
              <a:rPr lang="fr-FR" sz="4000" b="1" dirty="0" err="1">
                <a:latin typeface="+mj-lt"/>
              </a:rPr>
              <a:t>environmental</a:t>
            </a:r>
            <a:r>
              <a:rPr lang="fr-FR" sz="4000" b="1" dirty="0">
                <a:latin typeface="+mj-lt"/>
              </a:rPr>
              <a:t> gentrification?</a:t>
            </a:r>
          </a:p>
        </p:txBody>
      </p:sp>
    </p:spTree>
    <p:extLst>
      <p:ext uri="{BB962C8B-B14F-4D97-AF65-F5344CB8AC3E}">
        <p14:creationId xmlns:p14="http://schemas.microsoft.com/office/powerpoint/2010/main" val="3892356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8A8423-0B51-521B-0EDE-E8AA132E1920}"/>
              </a:ext>
            </a:extLst>
          </p:cNvPr>
          <p:cNvSpPr>
            <a:spLocks noGrp="1"/>
          </p:cNvSpPr>
          <p:nvPr>
            <p:ph type="title"/>
          </p:nvPr>
        </p:nvSpPr>
        <p:spPr/>
        <p:txBody>
          <a:bodyPr/>
          <a:lstStyle/>
          <a:p>
            <a:r>
              <a:rPr lang="fr-FR" dirty="0" err="1"/>
              <a:t>Definitions</a:t>
            </a:r>
            <a:r>
              <a:rPr lang="fr-FR" dirty="0"/>
              <a:t> / </a:t>
            </a:r>
            <a:r>
              <a:rPr lang="fr-FR" dirty="0" err="1"/>
              <a:t>Environmental</a:t>
            </a:r>
            <a:r>
              <a:rPr lang="fr-FR" dirty="0"/>
              <a:t> gentrification</a:t>
            </a:r>
          </a:p>
        </p:txBody>
      </p:sp>
      <p:sp>
        <p:nvSpPr>
          <p:cNvPr id="3" name="Espace réservé du contenu 2">
            <a:extLst>
              <a:ext uri="{FF2B5EF4-FFF2-40B4-BE49-F238E27FC236}">
                <a16:creationId xmlns:a16="http://schemas.microsoft.com/office/drawing/2014/main" id="{40E224A5-0F06-AEFB-403E-A3468517331D}"/>
              </a:ext>
            </a:extLst>
          </p:cNvPr>
          <p:cNvSpPr>
            <a:spLocks noGrp="1"/>
          </p:cNvSpPr>
          <p:nvPr>
            <p:ph idx="1"/>
          </p:nvPr>
        </p:nvSpPr>
        <p:spPr/>
        <p:txBody>
          <a:bodyPr>
            <a:normAutofit fontScale="85000" lnSpcReduction="20000"/>
          </a:bodyPr>
          <a:lstStyle/>
          <a:p>
            <a:r>
              <a:rPr lang="en-SG" sz="2800" dirty="0">
                <a:latin typeface="+mj-lt"/>
              </a:rPr>
              <a:t>“The premiums placed on neighbourhood amenities – such as walkability, public transport and the proximity of parks, farmers’ markets and ‘greenways’ such as hiking trails and bike paths – by residents who can afford to pursue them raise the cost of living.” (</a:t>
            </a:r>
            <a:r>
              <a:rPr lang="en-SG" sz="2800" dirty="0" err="1">
                <a:latin typeface="+mj-lt"/>
              </a:rPr>
              <a:t>Wachsmuth</a:t>
            </a:r>
            <a:r>
              <a:rPr lang="en-SG" sz="2800" dirty="0">
                <a:latin typeface="+mj-lt"/>
              </a:rPr>
              <a:t>, Aldana Cohen &amp; Angelo, 2016: 392)</a:t>
            </a:r>
          </a:p>
          <a:p>
            <a:pPr marL="0" indent="0">
              <a:buNone/>
            </a:pPr>
            <a:endParaRPr lang="en-SG" sz="2800" dirty="0">
              <a:latin typeface="+mj-lt"/>
            </a:endParaRPr>
          </a:p>
          <a:p>
            <a:r>
              <a:rPr lang="en-SG" sz="2800" dirty="0">
                <a:latin typeface="+mj-lt"/>
              </a:rPr>
              <a:t>“Environmental gentrification describes the convergence of urban redevelopment, ecologically-minded initiatives and environmental justice activism in an era of advanced capitalism.” (Checker, 2011:212)</a:t>
            </a:r>
          </a:p>
          <a:p>
            <a:pPr marL="0" indent="0">
              <a:buNone/>
            </a:pPr>
            <a:endParaRPr lang="en-SG" sz="2800" dirty="0">
              <a:latin typeface="+mj-lt"/>
            </a:endParaRPr>
          </a:p>
          <a:p>
            <a:r>
              <a:rPr lang="en-SG" sz="2800" dirty="0">
                <a:latin typeface="+mj-lt"/>
              </a:rPr>
              <a:t>“Operating under the seemingly a-political rubric of sustainability, environmental gentrification builds on the material and discursive successes of the urban environmental justice movement and appropriates them to serve high-end redevelopment that displaces low  income residents.” (Checker, 2011:212)</a:t>
            </a:r>
          </a:p>
          <a:p>
            <a:endParaRPr lang="fr-FR" dirty="0"/>
          </a:p>
        </p:txBody>
      </p:sp>
    </p:spTree>
    <p:extLst>
      <p:ext uri="{BB962C8B-B14F-4D97-AF65-F5344CB8AC3E}">
        <p14:creationId xmlns:p14="http://schemas.microsoft.com/office/powerpoint/2010/main" val="3625083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93353E-09BC-16B5-82AF-0D66A5753EBD}"/>
              </a:ext>
            </a:extLst>
          </p:cNvPr>
          <p:cNvSpPr>
            <a:spLocks noGrp="1"/>
          </p:cNvSpPr>
          <p:nvPr>
            <p:ph type="title"/>
          </p:nvPr>
        </p:nvSpPr>
        <p:spPr/>
        <p:txBody>
          <a:bodyPr/>
          <a:lstStyle/>
          <a:p>
            <a:r>
              <a:rPr lang="fr-FR" dirty="0" err="1"/>
              <a:t>Definitions</a:t>
            </a:r>
            <a:r>
              <a:rPr lang="fr-FR" dirty="0"/>
              <a:t> / Green gentrification</a:t>
            </a:r>
          </a:p>
        </p:txBody>
      </p:sp>
      <p:sp>
        <p:nvSpPr>
          <p:cNvPr id="3" name="Espace réservé du contenu 2">
            <a:extLst>
              <a:ext uri="{FF2B5EF4-FFF2-40B4-BE49-F238E27FC236}">
                <a16:creationId xmlns:a16="http://schemas.microsoft.com/office/drawing/2014/main" id="{8695033F-E9FF-FEB3-DEC7-D1319E484C6D}"/>
              </a:ext>
            </a:extLst>
          </p:cNvPr>
          <p:cNvSpPr>
            <a:spLocks noGrp="1"/>
          </p:cNvSpPr>
          <p:nvPr>
            <p:ph idx="1"/>
          </p:nvPr>
        </p:nvSpPr>
        <p:spPr/>
        <p:txBody>
          <a:bodyPr/>
          <a:lstStyle/>
          <a:p>
            <a:r>
              <a:rPr lang="en-SG" dirty="0">
                <a:latin typeface="+mj-lt"/>
              </a:rPr>
              <a:t>“a subset of urban gentrification. The process of green gentrification is started by greening initiatives that create or restore environmental amenities. Environmental amenities draw in wealthier groups of residents and push out lower-income residents, thus creating gentrification.” (Gould &amp; Lewis, 2017:23)</a:t>
            </a:r>
            <a:endParaRPr lang="en-SG" sz="2800" dirty="0">
              <a:latin typeface="+mj-lt"/>
            </a:endParaRPr>
          </a:p>
        </p:txBody>
      </p:sp>
    </p:spTree>
    <p:extLst>
      <p:ext uri="{BB962C8B-B14F-4D97-AF65-F5344CB8AC3E}">
        <p14:creationId xmlns:p14="http://schemas.microsoft.com/office/powerpoint/2010/main" val="58208376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185280ba-7a00-42ea-9408-19eafd13552e}" enabled="0" method="" siteId="{185280ba-7a00-42ea-9408-19eafd13552e}" removed="1"/>
</clbl:labelList>
</file>

<file path=docProps/app.xml><?xml version="1.0" encoding="utf-8"?>
<Properties xmlns="http://schemas.openxmlformats.org/officeDocument/2006/extended-properties" xmlns:vt="http://schemas.openxmlformats.org/officeDocument/2006/docPropsVTypes">
  <TotalTime>0</TotalTime>
  <Words>831</Words>
  <Application>Microsoft Office PowerPoint</Application>
  <PresentationFormat>Grand écran</PresentationFormat>
  <Paragraphs>62</Paragraphs>
  <Slides>32</Slides>
  <Notes>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32</vt:i4>
      </vt:variant>
    </vt:vector>
  </HeadingPairs>
  <TitlesOfParts>
    <vt:vector size="39" baseType="lpstr">
      <vt:lpstr>Aptos</vt:lpstr>
      <vt:lpstr>Aptos Display</vt:lpstr>
      <vt:lpstr>Arial</vt:lpstr>
      <vt:lpstr>Calibri</vt:lpstr>
      <vt:lpstr>Garamond</vt:lpstr>
      <vt:lpstr>Times New Roman</vt:lpstr>
      <vt:lpstr>Thème Office</vt:lpstr>
      <vt:lpstr>Présentation PowerPoint</vt:lpstr>
      <vt:lpstr>Présentation PowerPoint</vt:lpstr>
      <vt:lpstr>Présentation PowerPoint</vt:lpstr>
      <vt:lpstr>Présentation PowerPoint</vt:lpstr>
      <vt:lpstr>Présentation PowerPoint</vt:lpstr>
      <vt:lpstr>Why use gentrification concept? </vt:lpstr>
      <vt:lpstr>Présentation PowerPoint</vt:lpstr>
      <vt:lpstr>Definitions / Environmental gentrification</vt:lpstr>
      <vt:lpstr>Definitions / Green gentrification</vt:lpstr>
      <vt:lpstr>Definitions / Carbon gentrification</vt:lpstr>
      <vt:lpstr>Présentation PowerPoint</vt:lpstr>
      <vt:lpstr>Présentation PowerPoint</vt:lpstr>
      <vt:lpstr>Présentation PowerPoint</vt:lpstr>
      <vt:lpstr>Differences between carbon gentrification &amp; green gentrification? (1)</vt:lpstr>
      <vt:lpstr>Differences between carbon gentrification &amp; green gentrification? (2)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Bicycle justice</vt:lpstr>
      <vt:lpstr>Bicycle justice</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Edouard Morena</dc:creator>
  <cp:lastModifiedBy>Edouard Morena</cp:lastModifiedBy>
  <cp:revision>20</cp:revision>
  <dcterms:created xsi:type="dcterms:W3CDTF">2024-03-13T08:41:20Z</dcterms:created>
  <dcterms:modified xsi:type="dcterms:W3CDTF">2024-04-01T14:11:44Z</dcterms:modified>
</cp:coreProperties>
</file>