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1"/>
  </p:sldMasterIdLst>
  <p:sldIdLst>
    <p:sldId id="256" r:id="rId2"/>
    <p:sldId id="282" r:id="rId3"/>
    <p:sldId id="283" r:id="rId4"/>
    <p:sldId id="257" r:id="rId5"/>
    <p:sldId id="259" r:id="rId6"/>
    <p:sldId id="280" r:id="rId7"/>
    <p:sldId id="281" r:id="rId8"/>
    <p:sldId id="261" r:id="rId9"/>
    <p:sldId id="262" r:id="rId10"/>
    <p:sldId id="264" r:id="rId11"/>
    <p:sldId id="263" r:id="rId12"/>
    <p:sldId id="265" r:id="rId13"/>
    <p:sldId id="266" r:id="rId14"/>
    <p:sldId id="267" r:id="rId15"/>
    <p:sldId id="269" r:id="rId16"/>
    <p:sldId id="287" r:id="rId17"/>
    <p:sldId id="271" r:id="rId18"/>
    <p:sldId id="270" r:id="rId19"/>
    <p:sldId id="288" r:id="rId20"/>
    <p:sldId id="286" r:id="rId21"/>
    <p:sldId id="272" r:id="rId22"/>
    <p:sldId id="274" r:id="rId23"/>
    <p:sldId id="275" r:id="rId24"/>
    <p:sldId id="276" r:id="rId25"/>
    <p:sldId id="277" r:id="rId26"/>
    <p:sldId id="278" r:id="rId27"/>
    <p:sldId id="285"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yree Myatt" initials="NM" lastIdx="0" clrIdx="0">
    <p:extLst>
      <p:ext uri="{19B8F6BF-5375-455C-9EA6-DF929625EA0E}">
        <p15:presenceInfo xmlns:p15="http://schemas.microsoft.com/office/powerpoint/2012/main" userId="Nyree Myat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yree Myatt" userId="S::ysw138@qmul.ac.uk::b1cb37e3-4292-437a-818a-451462e633aa" providerId="AD" clId="Web-{748D3A07-F540-15CE-BFD7-EB5ECA710390}"/>
    <pc:docChg chg="addSld modSld">
      <pc:chgData name="Nyree Myatt" userId="S::ysw138@qmul.ac.uk::b1cb37e3-4292-437a-818a-451462e633aa" providerId="AD" clId="Web-{748D3A07-F540-15CE-BFD7-EB5ECA710390}" dt="2022-02-24T09:31:37.245" v="12"/>
      <pc:docMkLst>
        <pc:docMk/>
      </pc:docMkLst>
      <pc:sldChg chg="modSp">
        <pc:chgData name="Nyree Myatt" userId="S::ysw138@qmul.ac.uk::b1cb37e3-4292-437a-818a-451462e633aa" providerId="AD" clId="Web-{748D3A07-F540-15CE-BFD7-EB5ECA710390}" dt="2022-02-24T09:30:19.243" v="3" actId="20577"/>
        <pc:sldMkLst>
          <pc:docMk/>
          <pc:sldMk cId="3213312299" sldId="269"/>
        </pc:sldMkLst>
        <pc:spChg chg="mod">
          <ac:chgData name="Nyree Myatt" userId="S::ysw138@qmul.ac.uk::b1cb37e3-4292-437a-818a-451462e633aa" providerId="AD" clId="Web-{748D3A07-F540-15CE-BFD7-EB5ECA710390}" dt="2022-02-24T09:30:19.243" v="3" actId="20577"/>
          <ac:spMkLst>
            <pc:docMk/>
            <pc:sldMk cId="3213312299" sldId="269"/>
            <ac:spMk id="4" creationId="{00000000-0000-0000-0000-000000000000}"/>
          </ac:spMkLst>
        </pc:spChg>
      </pc:sldChg>
      <pc:sldChg chg="addAnim delAnim modAnim">
        <pc:chgData name="Nyree Myatt" userId="S::ysw138@qmul.ac.uk::b1cb37e3-4292-437a-818a-451462e633aa" providerId="AD" clId="Web-{748D3A07-F540-15CE-BFD7-EB5ECA710390}" dt="2022-02-24T09:31:37.245" v="12"/>
        <pc:sldMkLst>
          <pc:docMk/>
          <pc:sldMk cId="3839278120" sldId="270"/>
        </pc:sldMkLst>
      </pc:sldChg>
      <pc:sldChg chg="modSp add replId">
        <pc:chgData name="Nyree Myatt" userId="S::ysw138@qmul.ac.uk::b1cb37e3-4292-437a-818a-451462e633aa" providerId="AD" clId="Web-{748D3A07-F540-15CE-BFD7-EB5ECA710390}" dt="2022-02-24T09:30:53.353" v="9" actId="20577"/>
        <pc:sldMkLst>
          <pc:docMk/>
          <pc:sldMk cId="819207922" sldId="287"/>
        </pc:sldMkLst>
        <pc:spChg chg="mod">
          <ac:chgData name="Nyree Myatt" userId="S::ysw138@qmul.ac.uk::b1cb37e3-4292-437a-818a-451462e633aa" providerId="AD" clId="Web-{748D3A07-F540-15CE-BFD7-EB5ECA710390}" dt="2022-02-24T09:30:53.353" v="9" actId="20577"/>
          <ac:spMkLst>
            <pc:docMk/>
            <pc:sldMk cId="819207922" sldId="287"/>
            <ac:spMk id="4" creationId="{00000000-0000-0000-0000-000000000000}"/>
          </ac:spMkLst>
        </pc:spChg>
      </pc:sldChg>
    </pc:docChg>
  </pc:docChgLst>
  <pc:docChgLst>
    <pc:chgData name="Nyree Myatt" userId="b1cb37e3-4292-437a-818a-451462e633aa" providerId="ADAL" clId="{8DBAE461-3CF7-4A35-ADF6-604F18D51D27}"/>
    <pc:docChg chg="undo custSel addSld modSld">
      <pc:chgData name="Nyree Myatt" userId="b1cb37e3-4292-437a-818a-451462e633aa" providerId="ADAL" clId="{8DBAE461-3CF7-4A35-ADF6-604F18D51D27}" dt="2023-03-28T07:26:33.890" v="444" actId="26606"/>
      <pc:docMkLst>
        <pc:docMk/>
      </pc:docMkLst>
      <pc:sldChg chg="addSp delSp modSp mod setBg">
        <pc:chgData name="Nyree Myatt" userId="b1cb37e3-4292-437a-818a-451462e633aa" providerId="ADAL" clId="{8DBAE461-3CF7-4A35-ADF6-604F18D51D27}" dt="2023-03-28T07:26:33.890" v="444" actId="26606"/>
        <pc:sldMkLst>
          <pc:docMk/>
          <pc:sldMk cId="1488553307" sldId="256"/>
        </pc:sldMkLst>
        <pc:spChg chg="mod">
          <ac:chgData name="Nyree Myatt" userId="b1cb37e3-4292-437a-818a-451462e633aa" providerId="ADAL" clId="{8DBAE461-3CF7-4A35-ADF6-604F18D51D27}" dt="2023-03-28T07:26:33.890" v="444" actId="26606"/>
          <ac:spMkLst>
            <pc:docMk/>
            <pc:sldMk cId="1488553307" sldId="256"/>
            <ac:spMk id="2" creationId="{00000000-0000-0000-0000-000000000000}"/>
          </ac:spMkLst>
        </pc:spChg>
        <pc:spChg chg="mod">
          <ac:chgData name="Nyree Myatt" userId="b1cb37e3-4292-437a-818a-451462e633aa" providerId="ADAL" clId="{8DBAE461-3CF7-4A35-ADF6-604F18D51D27}" dt="2023-03-28T07:26:33.890" v="444" actId="26606"/>
          <ac:spMkLst>
            <pc:docMk/>
            <pc:sldMk cId="1488553307" sldId="256"/>
            <ac:spMk id="3" creationId="{00000000-0000-0000-0000-000000000000}"/>
          </ac:spMkLst>
        </pc:spChg>
        <pc:spChg chg="add del">
          <ac:chgData name="Nyree Myatt" userId="b1cb37e3-4292-437a-818a-451462e633aa" providerId="ADAL" clId="{8DBAE461-3CF7-4A35-ADF6-604F18D51D27}" dt="2023-03-28T07:26:25.104" v="439" actId="26606"/>
          <ac:spMkLst>
            <pc:docMk/>
            <pc:sldMk cId="1488553307" sldId="256"/>
            <ac:spMk id="1033" creationId="{87D6777B-91DD-4D12-85FD-85A88ECC5A06}"/>
          </ac:spMkLst>
        </pc:spChg>
        <pc:spChg chg="add del">
          <ac:chgData name="Nyree Myatt" userId="b1cb37e3-4292-437a-818a-451462e633aa" providerId="ADAL" clId="{8DBAE461-3CF7-4A35-ADF6-604F18D51D27}" dt="2023-03-28T07:26:25.104" v="439" actId="26606"/>
          <ac:spMkLst>
            <pc:docMk/>
            <pc:sldMk cId="1488553307" sldId="256"/>
            <ac:spMk id="1035" creationId="{F0988C9B-C9E0-4CBD-A3E8-D4F59982E5FB}"/>
          </ac:spMkLst>
        </pc:spChg>
        <pc:spChg chg="add del">
          <ac:chgData name="Nyree Myatt" userId="b1cb37e3-4292-437a-818a-451462e633aa" providerId="ADAL" clId="{8DBAE461-3CF7-4A35-ADF6-604F18D51D27}" dt="2023-03-28T07:26:29.272" v="441" actId="26606"/>
          <ac:spMkLst>
            <pc:docMk/>
            <pc:sldMk cId="1488553307" sldId="256"/>
            <ac:spMk id="1037" creationId="{F452A527-3631-41ED-858D-3777A7D1496A}"/>
          </ac:spMkLst>
        </pc:spChg>
        <pc:spChg chg="add del">
          <ac:chgData name="Nyree Myatt" userId="b1cb37e3-4292-437a-818a-451462e633aa" providerId="ADAL" clId="{8DBAE461-3CF7-4A35-ADF6-604F18D51D27}" dt="2023-03-28T07:26:33.890" v="443" actId="26606"/>
          <ac:spMkLst>
            <pc:docMk/>
            <pc:sldMk cId="1488553307" sldId="256"/>
            <ac:spMk id="1041" creationId="{87D6777B-91DD-4D12-85FD-85A88ECC5A06}"/>
          </ac:spMkLst>
        </pc:spChg>
        <pc:spChg chg="add del">
          <ac:chgData name="Nyree Myatt" userId="b1cb37e3-4292-437a-818a-451462e633aa" providerId="ADAL" clId="{8DBAE461-3CF7-4A35-ADF6-604F18D51D27}" dt="2023-03-28T07:26:33.890" v="443" actId="26606"/>
          <ac:spMkLst>
            <pc:docMk/>
            <pc:sldMk cId="1488553307" sldId="256"/>
            <ac:spMk id="1042" creationId="{F0988C9B-C9E0-4CBD-A3E8-D4F59982E5FB}"/>
          </ac:spMkLst>
        </pc:spChg>
        <pc:spChg chg="add">
          <ac:chgData name="Nyree Myatt" userId="b1cb37e3-4292-437a-818a-451462e633aa" providerId="ADAL" clId="{8DBAE461-3CF7-4A35-ADF6-604F18D51D27}" dt="2023-03-28T07:26:33.890" v="444" actId="26606"/>
          <ac:spMkLst>
            <pc:docMk/>
            <pc:sldMk cId="1488553307" sldId="256"/>
            <ac:spMk id="1044" creationId="{F452A527-3631-41ED-858D-3777A7D1496A}"/>
          </ac:spMkLst>
        </pc:spChg>
        <pc:picChg chg="add mod ord">
          <ac:chgData name="Nyree Myatt" userId="b1cb37e3-4292-437a-818a-451462e633aa" providerId="ADAL" clId="{8DBAE461-3CF7-4A35-ADF6-604F18D51D27}" dt="2023-03-28T07:26:33.890" v="444" actId="26606"/>
          <ac:picMkLst>
            <pc:docMk/>
            <pc:sldMk cId="1488553307" sldId="256"/>
            <ac:picMk id="1026" creationId="{B87F857C-5A79-60A4-6238-A5B3640A8322}"/>
          </ac:picMkLst>
        </pc:picChg>
        <pc:cxnChg chg="add del">
          <ac:chgData name="Nyree Myatt" userId="b1cb37e3-4292-437a-818a-451462e633aa" providerId="ADAL" clId="{8DBAE461-3CF7-4A35-ADF6-604F18D51D27}" dt="2023-03-28T07:26:25.104" v="439" actId="26606"/>
          <ac:cxnSpMkLst>
            <pc:docMk/>
            <pc:sldMk cId="1488553307" sldId="256"/>
            <ac:cxnSpMk id="1031" creationId="{E832A4F0-B852-42E9-91B8-58EB9F47CAF5}"/>
          </ac:cxnSpMkLst>
        </pc:cxnChg>
        <pc:cxnChg chg="add del">
          <ac:chgData name="Nyree Myatt" userId="b1cb37e3-4292-437a-818a-451462e633aa" providerId="ADAL" clId="{8DBAE461-3CF7-4A35-ADF6-604F18D51D27}" dt="2023-03-28T07:26:29.272" v="441" actId="26606"/>
          <ac:cxnSpMkLst>
            <pc:docMk/>
            <pc:sldMk cId="1488553307" sldId="256"/>
            <ac:cxnSpMk id="1038" creationId="{D28A9C89-B313-458F-9C85-515930A51A93}"/>
          </ac:cxnSpMkLst>
        </pc:cxnChg>
        <pc:cxnChg chg="add del">
          <ac:chgData name="Nyree Myatt" userId="b1cb37e3-4292-437a-818a-451462e633aa" providerId="ADAL" clId="{8DBAE461-3CF7-4A35-ADF6-604F18D51D27}" dt="2023-03-28T07:26:33.890" v="443" actId="26606"/>
          <ac:cxnSpMkLst>
            <pc:docMk/>
            <pc:sldMk cId="1488553307" sldId="256"/>
            <ac:cxnSpMk id="1040" creationId="{E832A4F0-B852-42E9-91B8-58EB9F47CAF5}"/>
          </ac:cxnSpMkLst>
        </pc:cxnChg>
        <pc:cxnChg chg="add">
          <ac:chgData name="Nyree Myatt" userId="b1cb37e3-4292-437a-818a-451462e633aa" providerId="ADAL" clId="{8DBAE461-3CF7-4A35-ADF6-604F18D51D27}" dt="2023-03-28T07:26:33.890" v="444" actId="26606"/>
          <ac:cxnSpMkLst>
            <pc:docMk/>
            <pc:sldMk cId="1488553307" sldId="256"/>
            <ac:cxnSpMk id="1045" creationId="{D28A9C89-B313-458F-9C85-515930A51A93}"/>
          </ac:cxnSpMkLst>
        </pc:cxnChg>
      </pc:sldChg>
      <pc:sldChg chg="addSp delSp modSp new mod modAnim">
        <pc:chgData name="Nyree Myatt" userId="b1cb37e3-4292-437a-818a-451462e633aa" providerId="ADAL" clId="{8DBAE461-3CF7-4A35-ADF6-604F18D51D27}" dt="2023-03-27T15:13:11.402" v="436"/>
        <pc:sldMkLst>
          <pc:docMk/>
          <pc:sldMk cId="370262297" sldId="288"/>
        </pc:sldMkLst>
        <pc:spChg chg="mod">
          <ac:chgData name="Nyree Myatt" userId="b1cb37e3-4292-437a-818a-451462e633aa" providerId="ADAL" clId="{8DBAE461-3CF7-4A35-ADF6-604F18D51D27}" dt="2023-03-27T13:51:22.375" v="35" actId="20577"/>
          <ac:spMkLst>
            <pc:docMk/>
            <pc:sldMk cId="370262297" sldId="288"/>
            <ac:spMk id="2" creationId="{56307090-CAF6-6EEC-9B71-D5FDAD83CF0F}"/>
          </ac:spMkLst>
        </pc:spChg>
        <pc:spChg chg="del">
          <ac:chgData name="Nyree Myatt" userId="b1cb37e3-4292-437a-818a-451462e633aa" providerId="ADAL" clId="{8DBAE461-3CF7-4A35-ADF6-604F18D51D27}" dt="2023-03-27T13:51:33.372" v="37"/>
          <ac:spMkLst>
            <pc:docMk/>
            <pc:sldMk cId="370262297" sldId="288"/>
            <ac:spMk id="3" creationId="{8DA1AF6E-2BA8-F632-9B88-0B69DDF407F1}"/>
          </ac:spMkLst>
        </pc:spChg>
        <pc:spChg chg="mod">
          <ac:chgData name="Nyree Myatt" userId="b1cb37e3-4292-437a-818a-451462e633aa" providerId="ADAL" clId="{8DBAE461-3CF7-4A35-ADF6-604F18D51D27}" dt="2023-03-27T15:13:04.597" v="435" actId="20577"/>
          <ac:spMkLst>
            <pc:docMk/>
            <pc:sldMk cId="370262297" sldId="288"/>
            <ac:spMk id="4" creationId="{FFF705D1-1096-CE49-57A6-C02625A36F3C}"/>
          </ac:spMkLst>
        </pc:spChg>
        <pc:picChg chg="add mod">
          <ac:chgData name="Nyree Myatt" userId="b1cb37e3-4292-437a-818a-451462e633aa" providerId="ADAL" clId="{8DBAE461-3CF7-4A35-ADF6-604F18D51D27}" dt="2023-03-27T13:51:33.372" v="37"/>
          <ac:picMkLst>
            <pc:docMk/>
            <pc:sldMk cId="370262297" sldId="288"/>
            <ac:picMk id="5" creationId="{00A47D61-45C8-B261-337F-F45EA6732F19}"/>
          </ac:picMkLst>
        </pc:picChg>
      </pc:sldChg>
    </pc:docChg>
  </pc:docChgLst>
  <pc:docChgLst>
    <pc:chgData name="Nyree Myatt" userId="b1cb37e3-4292-437a-818a-451462e633aa" providerId="ADAL" clId="{86D5DF5E-033F-417C-BEAE-D5691293BA5F}"/>
    <pc:docChg chg="modSld">
      <pc:chgData name="Nyree Myatt" userId="b1cb37e3-4292-437a-818a-451462e633aa" providerId="ADAL" clId="{86D5DF5E-033F-417C-BEAE-D5691293BA5F}" dt="2022-02-24T09:33:15.897" v="1"/>
      <pc:docMkLst>
        <pc:docMk/>
      </pc:docMkLst>
      <pc:sldChg chg="modAnim">
        <pc:chgData name="Nyree Myatt" userId="b1cb37e3-4292-437a-818a-451462e633aa" providerId="ADAL" clId="{86D5DF5E-033F-417C-BEAE-D5691293BA5F}" dt="2022-02-24T09:32:26.009" v="0"/>
        <pc:sldMkLst>
          <pc:docMk/>
          <pc:sldMk cId="3839278120" sldId="270"/>
        </pc:sldMkLst>
      </pc:sldChg>
      <pc:sldChg chg="modAnim">
        <pc:chgData name="Nyree Myatt" userId="b1cb37e3-4292-437a-818a-451462e633aa" providerId="ADAL" clId="{86D5DF5E-033F-417C-BEAE-D5691293BA5F}" dt="2022-02-24T09:33:15.897" v="1"/>
        <pc:sldMkLst>
          <pc:docMk/>
          <pc:sldMk cId="687763262" sldId="27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21C7EF-C751-410C-B59E-28D497D0D2BD}" type="datetimeFigureOut">
              <a:rPr lang="en-GB" smtClean="0"/>
              <a:t>28/03/2023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5E7D3-2E40-4AAA-9141-5CF14DF1C0A6}"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184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21C7EF-C751-410C-B59E-28D497D0D2BD}" type="datetimeFigureOut">
              <a:rPr lang="en-GB" smtClean="0"/>
              <a:t>28/03/2023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5E7D3-2E40-4AAA-9141-5CF14DF1C0A6}" type="slidenum">
              <a:rPr lang="en-GB" smtClean="0"/>
              <a:t>‹#›</a:t>
            </a:fld>
            <a:endParaRPr lang="en-GB"/>
          </a:p>
        </p:txBody>
      </p:sp>
    </p:spTree>
    <p:extLst>
      <p:ext uri="{BB962C8B-B14F-4D97-AF65-F5344CB8AC3E}">
        <p14:creationId xmlns:p14="http://schemas.microsoft.com/office/powerpoint/2010/main" val="3160110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21C7EF-C751-410C-B59E-28D497D0D2BD}" type="datetimeFigureOut">
              <a:rPr lang="en-GB" smtClean="0"/>
              <a:t>28/03/2023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5E7D3-2E40-4AAA-9141-5CF14DF1C0A6}" type="slidenum">
              <a:rPr lang="en-GB" smtClean="0"/>
              <a:t>‹#›</a:t>
            </a:fld>
            <a:endParaRPr lang="en-GB"/>
          </a:p>
        </p:txBody>
      </p:sp>
    </p:spTree>
    <p:extLst>
      <p:ext uri="{BB962C8B-B14F-4D97-AF65-F5344CB8AC3E}">
        <p14:creationId xmlns:p14="http://schemas.microsoft.com/office/powerpoint/2010/main" val="2631768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21C7EF-C751-410C-B59E-28D497D0D2BD}" type="datetimeFigureOut">
              <a:rPr lang="en-GB" smtClean="0"/>
              <a:t>28/03/2023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5E7D3-2E40-4AAA-9141-5CF14DF1C0A6}" type="slidenum">
              <a:rPr lang="en-GB" smtClean="0"/>
              <a:t>‹#›</a:t>
            </a:fld>
            <a:endParaRPr lang="en-GB"/>
          </a:p>
        </p:txBody>
      </p:sp>
    </p:spTree>
    <p:extLst>
      <p:ext uri="{BB962C8B-B14F-4D97-AF65-F5344CB8AC3E}">
        <p14:creationId xmlns:p14="http://schemas.microsoft.com/office/powerpoint/2010/main" val="4015671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21C7EF-C751-410C-B59E-28D497D0D2BD}" type="datetimeFigureOut">
              <a:rPr lang="en-GB" smtClean="0"/>
              <a:t>28/03/2023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5E7D3-2E40-4AAA-9141-5CF14DF1C0A6}"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2337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21C7EF-C751-410C-B59E-28D497D0D2BD}" type="datetimeFigureOut">
              <a:rPr lang="en-GB" smtClean="0"/>
              <a:t>28/03/2023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B5E7D3-2E40-4AAA-9141-5CF14DF1C0A6}" type="slidenum">
              <a:rPr lang="en-GB" smtClean="0"/>
              <a:t>‹#›</a:t>
            </a:fld>
            <a:endParaRPr lang="en-GB"/>
          </a:p>
        </p:txBody>
      </p:sp>
    </p:spTree>
    <p:extLst>
      <p:ext uri="{BB962C8B-B14F-4D97-AF65-F5344CB8AC3E}">
        <p14:creationId xmlns:p14="http://schemas.microsoft.com/office/powerpoint/2010/main" val="3500852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21C7EF-C751-410C-B59E-28D497D0D2BD}" type="datetimeFigureOut">
              <a:rPr lang="en-GB" smtClean="0"/>
              <a:t>28/03/2023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B5E7D3-2E40-4AAA-9141-5CF14DF1C0A6}" type="slidenum">
              <a:rPr lang="en-GB" smtClean="0"/>
              <a:t>‹#›</a:t>
            </a:fld>
            <a:endParaRPr lang="en-GB"/>
          </a:p>
        </p:txBody>
      </p:sp>
    </p:spTree>
    <p:extLst>
      <p:ext uri="{BB962C8B-B14F-4D97-AF65-F5344CB8AC3E}">
        <p14:creationId xmlns:p14="http://schemas.microsoft.com/office/powerpoint/2010/main" val="2103626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21C7EF-C751-410C-B59E-28D497D0D2BD}" type="datetimeFigureOut">
              <a:rPr lang="en-GB" smtClean="0"/>
              <a:t>28/03/2023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B5E7D3-2E40-4AAA-9141-5CF14DF1C0A6}" type="slidenum">
              <a:rPr lang="en-GB" smtClean="0"/>
              <a:t>‹#›</a:t>
            </a:fld>
            <a:endParaRPr lang="en-GB"/>
          </a:p>
        </p:txBody>
      </p:sp>
    </p:spTree>
    <p:extLst>
      <p:ext uri="{BB962C8B-B14F-4D97-AF65-F5344CB8AC3E}">
        <p14:creationId xmlns:p14="http://schemas.microsoft.com/office/powerpoint/2010/main" val="2509782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E21C7EF-C751-410C-B59E-28D497D0D2BD}" type="datetimeFigureOut">
              <a:rPr lang="en-GB" smtClean="0"/>
              <a:t>28/03/2023</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84B5E7D3-2E40-4AAA-9141-5CF14DF1C0A6}" type="slidenum">
              <a:rPr lang="en-GB" smtClean="0"/>
              <a:t>‹#›</a:t>
            </a:fld>
            <a:endParaRPr lang="en-GB"/>
          </a:p>
        </p:txBody>
      </p:sp>
    </p:spTree>
    <p:extLst>
      <p:ext uri="{BB962C8B-B14F-4D97-AF65-F5344CB8AC3E}">
        <p14:creationId xmlns:p14="http://schemas.microsoft.com/office/powerpoint/2010/main" val="365264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E21C7EF-C751-410C-B59E-28D497D0D2BD}" type="datetimeFigureOut">
              <a:rPr lang="en-GB" smtClean="0"/>
              <a:t>28/03/2023</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4B5E7D3-2E40-4AAA-9141-5CF14DF1C0A6}" type="slidenum">
              <a:rPr lang="en-GB" smtClean="0"/>
              <a:t>‹#›</a:t>
            </a:fld>
            <a:endParaRPr lang="en-GB"/>
          </a:p>
        </p:txBody>
      </p:sp>
    </p:spTree>
    <p:extLst>
      <p:ext uri="{BB962C8B-B14F-4D97-AF65-F5344CB8AC3E}">
        <p14:creationId xmlns:p14="http://schemas.microsoft.com/office/powerpoint/2010/main" val="3598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E21C7EF-C751-410C-B59E-28D497D0D2BD}" type="datetimeFigureOut">
              <a:rPr lang="en-GB" smtClean="0"/>
              <a:t>28/03/2023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B5E7D3-2E40-4AAA-9141-5CF14DF1C0A6}" type="slidenum">
              <a:rPr lang="en-GB" smtClean="0"/>
              <a:t>‹#›</a:t>
            </a:fld>
            <a:endParaRPr lang="en-GB"/>
          </a:p>
        </p:txBody>
      </p:sp>
    </p:spTree>
    <p:extLst>
      <p:ext uri="{BB962C8B-B14F-4D97-AF65-F5344CB8AC3E}">
        <p14:creationId xmlns:p14="http://schemas.microsoft.com/office/powerpoint/2010/main" val="2983037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E21C7EF-C751-410C-B59E-28D497D0D2BD}" type="datetimeFigureOut">
              <a:rPr lang="en-GB" smtClean="0"/>
              <a:t>28/03/2023</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4B5E7D3-2E40-4AAA-9141-5CF14DF1C0A6}"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9606901"/>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bing.com/videos/search?q=muscle+contraction+actin+and+myosin&amp;&amp;view=detail&amp;mid=609A68111DE0E1D47692609A68111DE0E1D47692&amp;&amp;FORM=VRDGAR&amp;ru=%2Fvideos%2Fsearch%3Fq%3Dmuscle%2Bcontraction%2Bactin%2Band%2Bmyosin%26FORM%3DHDRSC3" TargetMode="External"/><Relationship Id="rId2" Type="http://schemas.openxmlformats.org/officeDocument/2006/relationships/image" Target="../media/image11.jp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4" name="Rectangle 1030">
            <a:extLst>
              <a:ext uri="{FF2B5EF4-FFF2-40B4-BE49-F238E27FC236}">
                <a16:creationId xmlns:a16="http://schemas.microsoft.com/office/drawing/2014/main" id="{F452A527-3631-41ED-858D-3777A7D14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730000" y="639097"/>
            <a:ext cx="4813072" cy="3686015"/>
          </a:xfrm>
        </p:spPr>
        <p:txBody>
          <a:bodyPr>
            <a:normAutofit/>
          </a:bodyPr>
          <a:lstStyle/>
          <a:p>
            <a:r>
              <a:rPr lang="en-GB" sz="5600">
                <a:solidFill>
                  <a:srgbClr val="5C5245"/>
                </a:solidFill>
              </a:rPr>
              <a:t>Musculoskeletal system</a:t>
            </a:r>
          </a:p>
        </p:txBody>
      </p:sp>
      <p:sp>
        <p:nvSpPr>
          <p:cNvPr id="3" name="Subtitle 2"/>
          <p:cNvSpPr>
            <a:spLocks noGrp="1"/>
          </p:cNvSpPr>
          <p:nvPr>
            <p:ph type="subTitle" idx="1"/>
          </p:nvPr>
        </p:nvSpPr>
        <p:spPr>
          <a:xfrm>
            <a:off x="6729999" y="4455621"/>
            <a:ext cx="4829101" cy="1238616"/>
          </a:xfrm>
        </p:spPr>
        <p:txBody>
          <a:bodyPr>
            <a:normAutofit/>
          </a:bodyPr>
          <a:lstStyle/>
          <a:p>
            <a:r>
              <a:rPr lang="en-GB">
                <a:solidFill>
                  <a:schemeClr val="tx1">
                    <a:lumMod val="85000"/>
                    <a:lumOff val="15000"/>
                  </a:schemeClr>
                </a:solidFill>
              </a:rPr>
              <a:t>Dr Nyree Myatt</a:t>
            </a:r>
          </a:p>
          <a:p>
            <a:r>
              <a:rPr lang="en-GB">
                <a:solidFill>
                  <a:schemeClr val="tx1">
                    <a:lumMod val="85000"/>
                    <a:lumOff val="15000"/>
                  </a:schemeClr>
                </a:solidFill>
              </a:rPr>
              <a:t>ccfs</a:t>
            </a:r>
          </a:p>
        </p:txBody>
      </p:sp>
      <p:pic>
        <p:nvPicPr>
          <p:cNvPr id="1026" name="Picture 2" descr="5 Ways to Maintain Muscle Mass">
            <a:extLst>
              <a:ext uri="{FF2B5EF4-FFF2-40B4-BE49-F238E27FC236}">
                <a16:creationId xmlns:a16="http://schemas.microsoft.com/office/drawing/2014/main" id="{B87F857C-5A79-60A4-6238-A5B3640A83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694" r="8972" b="-1"/>
          <a:stretch/>
        </p:blipFill>
        <p:spPr bwMode="auto">
          <a:xfrm>
            <a:off x="1" y="10"/>
            <a:ext cx="6096000" cy="6857990"/>
          </a:xfrm>
          <a:prstGeom prst="rect">
            <a:avLst/>
          </a:prstGeom>
          <a:noFill/>
          <a:extLst>
            <a:ext uri="{909E8E84-426E-40DD-AFC4-6F175D3DCCD1}">
              <a14:hiddenFill xmlns:a14="http://schemas.microsoft.com/office/drawing/2010/main">
                <a:solidFill>
                  <a:srgbClr val="FFFFFF"/>
                </a:solidFill>
              </a14:hiddenFill>
            </a:ext>
          </a:extLst>
        </p:spPr>
      </p:pic>
      <p:cxnSp>
        <p:nvCxnSpPr>
          <p:cNvPr id="1045" name="Straight Connector 1032">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343400"/>
            <a:ext cx="43891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8553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Quick questions</a:t>
            </a:r>
          </a:p>
        </p:txBody>
      </p:sp>
      <p:sp>
        <p:nvSpPr>
          <p:cNvPr id="3" name="Content Placeholder 2"/>
          <p:cNvSpPr>
            <a:spLocks noGrp="1"/>
          </p:cNvSpPr>
          <p:nvPr>
            <p:ph idx="1"/>
          </p:nvPr>
        </p:nvSpPr>
        <p:spPr/>
        <p:txBody>
          <a:bodyPr/>
          <a:lstStyle/>
          <a:p>
            <a:r>
              <a:rPr lang="en-GB" dirty="0"/>
              <a:t>What is the cell membrane called surrounding a muscle fibre?</a:t>
            </a:r>
          </a:p>
          <a:p>
            <a:r>
              <a:rPr lang="en-GB" dirty="0"/>
              <a:t>What is the muscle fibre cytoplasm called?</a:t>
            </a:r>
          </a:p>
          <a:p>
            <a:r>
              <a:rPr lang="en-GB" dirty="0"/>
              <a:t>What are T tubules?</a:t>
            </a:r>
          </a:p>
          <a:p>
            <a:r>
              <a:rPr lang="en-GB" dirty="0"/>
              <a:t>What is the role of the sarcoplasmic reticulum?</a:t>
            </a:r>
          </a:p>
          <a:p>
            <a:r>
              <a:rPr lang="en-GB" dirty="0"/>
              <a:t>Why do muscle cells have so many mitochondria? </a:t>
            </a:r>
          </a:p>
          <a:p>
            <a:r>
              <a:rPr lang="en-GB" dirty="0"/>
              <a:t>What does multinucleate mean? </a:t>
            </a:r>
          </a:p>
          <a:p>
            <a:endParaRPr lang="en-GB" dirty="0"/>
          </a:p>
        </p:txBody>
      </p:sp>
    </p:spTree>
    <p:extLst>
      <p:ext uri="{BB962C8B-B14F-4D97-AF65-F5344CB8AC3E}">
        <p14:creationId xmlns:p14="http://schemas.microsoft.com/office/powerpoint/2010/main" val="3605589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951808"/>
          </a:xfrm>
        </p:spPr>
        <p:txBody>
          <a:bodyPr>
            <a:normAutofit fontScale="90000"/>
          </a:bodyPr>
          <a:lstStyle/>
          <a:p>
            <a:r>
              <a:rPr lang="en-GB" dirty="0"/>
              <a:t>Myofibrils, actin and myosin</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97184" y="532015"/>
            <a:ext cx="7273637" cy="5852160"/>
          </a:xfrm>
        </p:spPr>
      </p:pic>
      <p:sp>
        <p:nvSpPr>
          <p:cNvPr id="4" name="Text Placeholder 3"/>
          <p:cNvSpPr>
            <a:spLocks noGrp="1"/>
          </p:cNvSpPr>
          <p:nvPr>
            <p:ph type="body" sz="half" idx="2"/>
          </p:nvPr>
        </p:nvSpPr>
        <p:spPr>
          <a:xfrm>
            <a:off x="457200" y="1820487"/>
            <a:ext cx="3200400" cy="4484717"/>
          </a:xfrm>
        </p:spPr>
        <p:txBody>
          <a:bodyPr/>
          <a:lstStyle/>
          <a:p>
            <a:r>
              <a:rPr lang="en-GB" sz="2000" dirty="0"/>
              <a:t>Myofibrils contain thick and thin myofilaments </a:t>
            </a:r>
          </a:p>
          <a:p>
            <a:r>
              <a:rPr lang="en-GB" sz="2000" b="1" dirty="0"/>
              <a:t>Thick </a:t>
            </a:r>
            <a:r>
              <a:rPr lang="en-GB" sz="2000" dirty="0"/>
              <a:t>myofilaments are </a:t>
            </a:r>
            <a:r>
              <a:rPr lang="en-GB" sz="2000" b="1" dirty="0"/>
              <a:t>myosin</a:t>
            </a:r>
          </a:p>
          <a:p>
            <a:r>
              <a:rPr lang="en-GB" sz="2000" b="1" dirty="0"/>
              <a:t>Thin</a:t>
            </a:r>
            <a:r>
              <a:rPr lang="en-GB" sz="2000" dirty="0"/>
              <a:t> myofilaments are </a:t>
            </a:r>
            <a:r>
              <a:rPr lang="en-GB" sz="2000" b="1" dirty="0"/>
              <a:t>actin</a:t>
            </a:r>
          </a:p>
          <a:p>
            <a:r>
              <a:rPr lang="en-GB" sz="2000" dirty="0"/>
              <a:t>Using a microscope, the myofibrils look like they are made up of dark and light stripy bands</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11179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951808"/>
          </a:xfrm>
        </p:spPr>
        <p:txBody>
          <a:bodyPr>
            <a:normAutofit fontScale="90000"/>
          </a:bodyPr>
          <a:lstStyle/>
          <a:p>
            <a:r>
              <a:rPr lang="en-GB" dirty="0"/>
              <a:t>Myofibrils, actin and myosin</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97184" y="532015"/>
            <a:ext cx="7273637" cy="5852160"/>
          </a:xfrm>
        </p:spPr>
      </p:pic>
      <p:sp>
        <p:nvSpPr>
          <p:cNvPr id="4" name="Text Placeholder 3"/>
          <p:cNvSpPr>
            <a:spLocks noGrp="1"/>
          </p:cNvSpPr>
          <p:nvPr>
            <p:ph type="body" sz="half" idx="2"/>
          </p:nvPr>
        </p:nvSpPr>
        <p:spPr>
          <a:xfrm>
            <a:off x="457200" y="1546167"/>
            <a:ext cx="3200400" cy="4759037"/>
          </a:xfrm>
        </p:spPr>
        <p:txBody>
          <a:bodyPr>
            <a:normAutofit fontScale="92500"/>
          </a:bodyPr>
          <a:lstStyle/>
          <a:p>
            <a:r>
              <a:rPr lang="en-GB" sz="2000" dirty="0"/>
              <a:t>D</a:t>
            </a:r>
            <a:r>
              <a:rPr lang="en-GB" sz="2000" b="1" dirty="0"/>
              <a:t>a</a:t>
            </a:r>
            <a:r>
              <a:rPr lang="en-GB" sz="2000" dirty="0"/>
              <a:t>rk bands are made of thick myosin filaments – </a:t>
            </a:r>
            <a:r>
              <a:rPr lang="en-GB" sz="2000" b="1" dirty="0"/>
              <a:t>A-bands</a:t>
            </a:r>
          </a:p>
          <a:p>
            <a:r>
              <a:rPr lang="en-GB" sz="2000" dirty="0"/>
              <a:t>L</a:t>
            </a:r>
            <a:r>
              <a:rPr lang="en-GB" sz="2000" b="1" dirty="0"/>
              <a:t>i</a:t>
            </a:r>
            <a:r>
              <a:rPr lang="en-GB" sz="2000" dirty="0"/>
              <a:t>ght bands contain th</a:t>
            </a:r>
            <a:r>
              <a:rPr lang="en-GB" sz="2000" b="1" dirty="0"/>
              <a:t>in </a:t>
            </a:r>
            <a:r>
              <a:rPr lang="en-GB" sz="2000" dirty="0"/>
              <a:t>act</a:t>
            </a:r>
            <a:r>
              <a:rPr lang="en-GB" sz="2000" b="1" dirty="0"/>
              <a:t>in </a:t>
            </a:r>
            <a:r>
              <a:rPr lang="en-GB" sz="2000" dirty="0"/>
              <a:t>filaments called </a:t>
            </a:r>
            <a:r>
              <a:rPr lang="en-GB" sz="2000" b="1" dirty="0"/>
              <a:t>I-bands</a:t>
            </a:r>
          </a:p>
          <a:p>
            <a:r>
              <a:rPr lang="en-GB" sz="2000" dirty="0"/>
              <a:t>Functional unit of myofibril is the </a:t>
            </a:r>
            <a:r>
              <a:rPr lang="en-GB" sz="2000" b="1" dirty="0"/>
              <a:t>sarcomere</a:t>
            </a:r>
          </a:p>
          <a:p>
            <a:r>
              <a:rPr lang="en-GB" sz="2000" dirty="0"/>
              <a:t>The </a:t>
            </a:r>
            <a:r>
              <a:rPr lang="en-GB" sz="2000" b="1" dirty="0"/>
              <a:t>Z-line</a:t>
            </a:r>
            <a:r>
              <a:rPr lang="en-GB" sz="2000" dirty="0"/>
              <a:t> is found at the end of each sarcomere</a:t>
            </a:r>
          </a:p>
          <a:p>
            <a:r>
              <a:rPr lang="en-GB" sz="2000" dirty="0"/>
              <a:t>The </a:t>
            </a:r>
            <a:r>
              <a:rPr lang="en-GB" sz="2000" b="1" dirty="0"/>
              <a:t>M-line</a:t>
            </a:r>
            <a:r>
              <a:rPr lang="en-GB" sz="2000" dirty="0"/>
              <a:t>  is found in the </a:t>
            </a:r>
            <a:r>
              <a:rPr lang="en-GB" sz="2000" b="1" dirty="0"/>
              <a:t>m</a:t>
            </a:r>
            <a:r>
              <a:rPr lang="en-GB" sz="2000" dirty="0"/>
              <a:t>iddle of the </a:t>
            </a:r>
            <a:r>
              <a:rPr lang="en-GB" sz="2000" b="1" dirty="0"/>
              <a:t>myosin</a:t>
            </a:r>
            <a:r>
              <a:rPr lang="en-GB" sz="2000" dirty="0"/>
              <a:t> filaments</a:t>
            </a:r>
          </a:p>
          <a:p>
            <a:r>
              <a:rPr lang="en-GB" sz="2000" dirty="0"/>
              <a:t>The </a:t>
            </a:r>
            <a:r>
              <a:rPr lang="en-GB" sz="2000" b="1" dirty="0"/>
              <a:t>H-zone </a:t>
            </a:r>
            <a:r>
              <a:rPr lang="en-GB" sz="2000" dirty="0"/>
              <a:t>surrounds the M-line and contains only myosin</a:t>
            </a:r>
          </a:p>
          <a:p>
            <a:endParaRPr lang="en-GB" dirty="0"/>
          </a:p>
        </p:txBody>
      </p:sp>
    </p:spTree>
    <p:extLst>
      <p:ext uri="{BB962C8B-B14F-4D97-AF65-F5344CB8AC3E}">
        <p14:creationId xmlns:p14="http://schemas.microsoft.com/office/powerpoint/2010/main" val="3012541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0029" y="906087"/>
            <a:ext cx="7855527" cy="4355523"/>
          </a:xfrm>
          <a:prstGeom prst="rect">
            <a:avLst/>
          </a:prstGeom>
        </p:spPr>
      </p:pic>
      <p:sp>
        <p:nvSpPr>
          <p:cNvPr id="3" name="TextBox 2"/>
          <p:cNvSpPr txBox="1"/>
          <p:nvPr/>
        </p:nvSpPr>
        <p:spPr>
          <a:xfrm>
            <a:off x="931026" y="1587730"/>
            <a:ext cx="1862051" cy="1200329"/>
          </a:xfrm>
          <a:prstGeom prst="rect">
            <a:avLst/>
          </a:prstGeom>
          <a:noFill/>
        </p:spPr>
        <p:txBody>
          <a:bodyPr wrap="square" rtlCol="0">
            <a:spAutoFit/>
          </a:bodyPr>
          <a:lstStyle/>
          <a:p>
            <a:r>
              <a:rPr lang="en-GB" sz="2400" dirty="0"/>
              <a:t>Label 1 -10 on the diagram</a:t>
            </a:r>
          </a:p>
        </p:txBody>
      </p:sp>
    </p:spTree>
    <p:extLst>
      <p:ext uri="{BB962C8B-B14F-4D97-AF65-F5344CB8AC3E}">
        <p14:creationId xmlns:p14="http://schemas.microsoft.com/office/powerpoint/2010/main" val="2668518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Muscle contraction – sliding filament theory</a:t>
            </a:r>
          </a:p>
        </p:txBody>
      </p:sp>
      <p:sp>
        <p:nvSpPr>
          <p:cNvPr id="3" name="Content Placeholder 2"/>
          <p:cNvSpPr>
            <a:spLocks noGrp="1"/>
          </p:cNvSpPr>
          <p:nvPr>
            <p:ph idx="1"/>
          </p:nvPr>
        </p:nvSpPr>
        <p:spPr/>
        <p:txBody>
          <a:bodyPr/>
          <a:lstStyle/>
          <a:p>
            <a:r>
              <a:rPr lang="en-GB" dirty="0"/>
              <a:t>Actin and myosin filaments don’t “shrink” during contraction – they slide over each other so each sarcomere shortens in length</a:t>
            </a:r>
          </a:p>
          <a:p>
            <a:r>
              <a:rPr lang="en-GB" dirty="0"/>
              <a:t>When lots of sarcomeres shorten, the muscle contracts</a:t>
            </a:r>
          </a:p>
          <a:p>
            <a:r>
              <a:rPr lang="en-GB" dirty="0"/>
              <a:t>Within the sarcomere:</a:t>
            </a:r>
          </a:p>
          <a:p>
            <a:pPr>
              <a:buFont typeface="Arial" panose="020B0604020202020204" pitchFamily="34" charset="0"/>
              <a:buChar char="•"/>
            </a:pPr>
            <a:r>
              <a:rPr lang="en-GB" dirty="0"/>
              <a:t>The A band stays the same length</a:t>
            </a:r>
          </a:p>
          <a:p>
            <a:pPr>
              <a:buFont typeface="Arial" panose="020B0604020202020204" pitchFamily="34" charset="0"/>
              <a:buChar char="•"/>
            </a:pPr>
            <a:r>
              <a:rPr lang="en-GB" dirty="0"/>
              <a:t>The I band shortens</a:t>
            </a:r>
          </a:p>
          <a:p>
            <a:pPr>
              <a:buFont typeface="Arial" panose="020B0604020202020204" pitchFamily="34" charset="0"/>
              <a:buChar char="•"/>
            </a:pPr>
            <a:r>
              <a:rPr lang="en-GB" dirty="0"/>
              <a:t>The H zone shortens</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4333" y="2365125"/>
            <a:ext cx="3669953" cy="2984578"/>
          </a:xfrm>
          <a:prstGeom prst="rect">
            <a:avLst/>
          </a:prstGeom>
        </p:spPr>
      </p:pic>
    </p:spTree>
    <p:extLst>
      <p:ext uri="{BB962C8B-B14F-4D97-AF65-F5344CB8AC3E}">
        <p14:creationId xmlns:p14="http://schemas.microsoft.com/office/powerpoint/2010/main" val="347818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3200400" cy="656705"/>
          </a:xfrm>
        </p:spPr>
        <p:txBody>
          <a:bodyPr>
            <a:normAutofit fontScale="90000"/>
          </a:bodyPr>
          <a:lstStyle/>
          <a:p>
            <a:r>
              <a:rPr lang="en-GB" dirty="0"/>
              <a:t>Actin-myosin binding site</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29447" y="731838"/>
            <a:ext cx="6500553" cy="5257800"/>
          </a:xfrm>
        </p:spPr>
      </p:pic>
      <p:sp>
        <p:nvSpPr>
          <p:cNvPr id="4" name="Text Placeholder 3"/>
          <p:cNvSpPr>
            <a:spLocks noGrp="1"/>
          </p:cNvSpPr>
          <p:nvPr>
            <p:ph type="body" sz="half" idx="2"/>
          </p:nvPr>
        </p:nvSpPr>
        <p:spPr>
          <a:xfrm>
            <a:off x="457200" y="1155469"/>
            <a:ext cx="3665914" cy="5149735"/>
          </a:xfrm>
        </p:spPr>
        <p:txBody>
          <a:bodyPr vert="horz" lIns="91440" tIns="45720" rIns="91440" bIns="45720" rtlCol="0" anchor="t">
            <a:noAutofit/>
          </a:bodyPr>
          <a:lstStyle/>
          <a:p>
            <a:r>
              <a:rPr lang="en-GB" sz="2400" dirty="0"/>
              <a:t>Actin has binding  sites for myosin – </a:t>
            </a:r>
            <a:r>
              <a:rPr lang="en-GB" sz="2400" b="1" dirty="0"/>
              <a:t>actin-myosin binding sites</a:t>
            </a:r>
            <a:endParaRPr lang="en-GB" sz="2400" b="1" dirty="0">
              <a:cs typeface="Calibri"/>
            </a:endParaRPr>
          </a:p>
          <a:p>
            <a:r>
              <a:rPr lang="en-GB" sz="2400" dirty="0"/>
              <a:t>The binding sites  are hidden by the </a:t>
            </a:r>
            <a:r>
              <a:rPr lang="en-GB" sz="2400" b="1" dirty="0"/>
              <a:t>troponin-tropomyosin complex</a:t>
            </a:r>
            <a:endParaRPr lang="en-GB" sz="2400" b="1" dirty="0">
              <a:cs typeface="Calibri"/>
            </a:endParaRPr>
          </a:p>
          <a:p>
            <a:r>
              <a:rPr lang="en-GB" sz="2400" dirty="0"/>
              <a:t>In the relaxed state, the actin-myosin binding site is covered by </a:t>
            </a:r>
            <a:r>
              <a:rPr lang="en-GB" sz="2400" b="1" dirty="0"/>
              <a:t>tropomyosin</a:t>
            </a:r>
            <a:r>
              <a:rPr lang="en-GB" sz="2400" dirty="0"/>
              <a:t> which is held there by </a:t>
            </a:r>
            <a:r>
              <a:rPr lang="en-GB" sz="2400" b="1" dirty="0"/>
              <a:t>troponin</a:t>
            </a:r>
            <a:endParaRPr lang="en-GB" sz="2400" b="1" dirty="0">
              <a:cs typeface="Calibri"/>
            </a:endParaRPr>
          </a:p>
          <a:p>
            <a:endParaRPr lang="en-GB" sz="2000" dirty="0"/>
          </a:p>
          <a:p>
            <a:endParaRPr lang="en-GB" sz="2000" dirty="0">
              <a:cs typeface="Calibri"/>
            </a:endParaRPr>
          </a:p>
          <a:p>
            <a:endParaRPr lang="en-GB" sz="2000" dirty="0"/>
          </a:p>
          <a:p>
            <a:endParaRPr lang="en-GB" sz="2000" dirty="0">
              <a:cs typeface="Calibri"/>
            </a:endParaRPr>
          </a:p>
          <a:p>
            <a:endParaRPr lang="en-GB" sz="2000" dirty="0"/>
          </a:p>
        </p:txBody>
      </p:sp>
    </p:spTree>
    <p:extLst>
      <p:ext uri="{BB962C8B-B14F-4D97-AF65-F5344CB8AC3E}">
        <p14:creationId xmlns:p14="http://schemas.microsoft.com/office/powerpoint/2010/main" val="321331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3200400" cy="656705"/>
          </a:xfrm>
        </p:spPr>
        <p:txBody>
          <a:bodyPr>
            <a:normAutofit fontScale="90000"/>
          </a:bodyPr>
          <a:lstStyle/>
          <a:p>
            <a:r>
              <a:rPr lang="en-GB" dirty="0"/>
              <a:t>Actin-myosin binding site</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29447" y="731838"/>
            <a:ext cx="6500553" cy="5257800"/>
          </a:xfrm>
        </p:spPr>
      </p:pic>
      <p:sp>
        <p:nvSpPr>
          <p:cNvPr id="4" name="Text Placeholder 3"/>
          <p:cNvSpPr>
            <a:spLocks noGrp="1"/>
          </p:cNvSpPr>
          <p:nvPr>
            <p:ph type="body" sz="half" idx="2"/>
          </p:nvPr>
        </p:nvSpPr>
        <p:spPr>
          <a:xfrm>
            <a:off x="457200" y="1155469"/>
            <a:ext cx="3665914" cy="5149735"/>
          </a:xfrm>
        </p:spPr>
        <p:txBody>
          <a:bodyPr vert="horz" lIns="91440" tIns="45720" rIns="91440" bIns="45720" rtlCol="0" anchor="t">
            <a:noAutofit/>
          </a:bodyPr>
          <a:lstStyle/>
          <a:p>
            <a:endParaRPr lang="en-GB" sz="2000" dirty="0">
              <a:cs typeface="Calibri"/>
            </a:endParaRPr>
          </a:p>
          <a:p>
            <a:r>
              <a:rPr lang="en-GB" sz="2400" dirty="0"/>
              <a:t>When a nerve impulse reaches the muscle, it triggers the release of </a:t>
            </a:r>
            <a:r>
              <a:rPr lang="en-GB" sz="2400" b="1" dirty="0"/>
              <a:t>calcium ions </a:t>
            </a:r>
            <a:r>
              <a:rPr lang="en-GB" sz="2400" dirty="0"/>
              <a:t>(more detail on next slide)</a:t>
            </a:r>
            <a:endParaRPr lang="en-GB" sz="2400" b="1">
              <a:cs typeface="Calibri"/>
            </a:endParaRPr>
          </a:p>
          <a:p>
            <a:r>
              <a:rPr lang="en-GB" sz="2400" dirty="0"/>
              <a:t>Calcium ions </a:t>
            </a:r>
            <a:r>
              <a:rPr lang="en-GB" sz="2400" b="1" dirty="0"/>
              <a:t>bind</a:t>
            </a:r>
            <a:r>
              <a:rPr lang="en-GB" sz="2400" dirty="0"/>
              <a:t> to troponin which </a:t>
            </a:r>
            <a:r>
              <a:rPr lang="en-GB" sz="2400" b="1" dirty="0"/>
              <a:t>moves</a:t>
            </a:r>
            <a:r>
              <a:rPr lang="en-GB" sz="2400" dirty="0"/>
              <a:t> the troponin-tropomyosin complex away </a:t>
            </a:r>
            <a:r>
              <a:rPr lang="en-GB" sz="2400" b="1" dirty="0"/>
              <a:t>exposing</a:t>
            </a:r>
            <a:r>
              <a:rPr lang="en-GB" sz="2400" dirty="0"/>
              <a:t> the myosin binding site</a:t>
            </a:r>
            <a:endParaRPr lang="en-GB" sz="2400" dirty="0">
              <a:cs typeface="Calibri"/>
            </a:endParaRPr>
          </a:p>
          <a:p>
            <a:endParaRPr lang="en-GB" sz="2000" dirty="0"/>
          </a:p>
        </p:txBody>
      </p:sp>
    </p:spTree>
    <p:extLst>
      <p:ext uri="{BB962C8B-B14F-4D97-AF65-F5344CB8AC3E}">
        <p14:creationId xmlns:p14="http://schemas.microsoft.com/office/powerpoint/2010/main" val="819207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Muscle contractions are stimulated by a nerve impulse (action potential)</a:t>
            </a:r>
          </a:p>
        </p:txBody>
      </p:sp>
      <p:sp>
        <p:nvSpPr>
          <p:cNvPr id="3" name="Content Placeholder 2"/>
          <p:cNvSpPr>
            <a:spLocks noGrp="1"/>
          </p:cNvSpPr>
          <p:nvPr>
            <p:ph idx="1"/>
          </p:nvPr>
        </p:nvSpPr>
        <p:spPr/>
        <p:txBody>
          <a:bodyPr/>
          <a:lstStyle/>
          <a:p>
            <a:r>
              <a:rPr lang="en-GB" dirty="0"/>
              <a:t>A </a:t>
            </a:r>
            <a:r>
              <a:rPr lang="en-GB" b="1" dirty="0"/>
              <a:t>motor </a:t>
            </a:r>
            <a:r>
              <a:rPr lang="en-GB" dirty="0"/>
              <a:t>neurone is stimulated by a </a:t>
            </a:r>
            <a:r>
              <a:rPr lang="en-GB" b="1" dirty="0"/>
              <a:t>nerve impulse</a:t>
            </a:r>
          </a:p>
          <a:p>
            <a:r>
              <a:rPr lang="en-GB" dirty="0"/>
              <a:t>The </a:t>
            </a:r>
            <a:r>
              <a:rPr lang="en-GB" b="1" dirty="0"/>
              <a:t>sarcolemma</a:t>
            </a:r>
            <a:r>
              <a:rPr lang="en-GB" dirty="0"/>
              <a:t> is </a:t>
            </a:r>
            <a:r>
              <a:rPr lang="en-GB" b="1" dirty="0"/>
              <a:t>depolarised</a:t>
            </a:r>
          </a:p>
          <a:p>
            <a:r>
              <a:rPr lang="en-GB" dirty="0"/>
              <a:t>The depolarisation spreads down the </a:t>
            </a:r>
            <a:r>
              <a:rPr lang="en-GB" b="1" dirty="0"/>
              <a:t>T-tubules</a:t>
            </a:r>
            <a:r>
              <a:rPr lang="en-GB" dirty="0"/>
              <a:t> to the </a:t>
            </a:r>
            <a:r>
              <a:rPr lang="en-GB" b="1" dirty="0"/>
              <a:t>sarcoplasmic reticulum</a:t>
            </a:r>
          </a:p>
          <a:p>
            <a:r>
              <a:rPr lang="en-GB" dirty="0"/>
              <a:t>The sarcoplasmic reticulum releases its store of </a:t>
            </a:r>
            <a:r>
              <a:rPr lang="en-GB" b="1" dirty="0"/>
              <a:t>calcium ions </a:t>
            </a:r>
            <a:r>
              <a:rPr lang="en-GB" dirty="0"/>
              <a:t>into the </a:t>
            </a:r>
            <a:r>
              <a:rPr lang="en-GB" b="1" dirty="0"/>
              <a:t>sarcoplasm</a:t>
            </a:r>
          </a:p>
          <a:p>
            <a:pPr marL="0" indent="0">
              <a:buNone/>
            </a:pPr>
            <a:r>
              <a:rPr lang="en-GB" dirty="0"/>
              <a:t>  </a:t>
            </a:r>
            <a:r>
              <a:rPr lang="en-GB" b="1" dirty="0"/>
              <a:t>Calcium  ions </a:t>
            </a:r>
            <a:r>
              <a:rPr lang="en-GB" dirty="0"/>
              <a:t>bind to </a:t>
            </a:r>
            <a:r>
              <a:rPr lang="en-GB" b="1" dirty="0"/>
              <a:t>troponin </a:t>
            </a:r>
            <a:r>
              <a:rPr lang="en-GB" dirty="0"/>
              <a:t>causing a shape change which pulls </a:t>
            </a:r>
            <a:r>
              <a:rPr lang="en-GB" b="1" dirty="0"/>
              <a:t>tropomyosin</a:t>
            </a:r>
            <a:r>
              <a:rPr lang="en-GB" dirty="0"/>
              <a:t> away from the     myosin binding site</a:t>
            </a:r>
          </a:p>
          <a:p>
            <a:pPr marL="0" indent="0">
              <a:buNone/>
            </a:pPr>
            <a:r>
              <a:rPr lang="en-GB" dirty="0"/>
              <a:t>   The </a:t>
            </a:r>
            <a:r>
              <a:rPr lang="en-GB" b="1" dirty="0"/>
              <a:t>myosin head </a:t>
            </a:r>
            <a:r>
              <a:rPr lang="en-GB" dirty="0"/>
              <a:t>can bind to the actin filament </a:t>
            </a:r>
          </a:p>
          <a:p>
            <a:pPr marL="0" indent="0">
              <a:buNone/>
            </a:pPr>
            <a:r>
              <a:rPr lang="en-GB" dirty="0"/>
              <a:t>   and forms an </a:t>
            </a:r>
            <a:r>
              <a:rPr lang="en-GB" b="1" dirty="0"/>
              <a:t>actin-myosin cross bridge </a:t>
            </a:r>
          </a:p>
          <a:p>
            <a:pPr marL="0" indent="0">
              <a:buNone/>
            </a:pPr>
            <a:endParaRPr lang="en-GB" dirty="0"/>
          </a:p>
          <a:p>
            <a:endParaRPr lang="en-GB"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8660" r="33189" b="69339"/>
          <a:stretch/>
        </p:blipFill>
        <p:spPr>
          <a:xfrm>
            <a:off x="6966066" y="4056611"/>
            <a:ext cx="4056610" cy="2211185"/>
          </a:xfrm>
          <a:prstGeom prst="rect">
            <a:avLst/>
          </a:prstGeom>
        </p:spPr>
      </p:pic>
    </p:spTree>
    <p:extLst>
      <p:ext uri="{BB962C8B-B14F-4D97-AF65-F5344CB8AC3E}">
        <p14:creationId xmlns:p14="http://schemas.microsoft.com/office/powerpoint/2010/main" val="29754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852056"/>
          </a:xfrm>
        </p:spPr>
        <p:txBody>
          <a:bodyPr>
            <a:normAutofit fontScale="90000"/>
          </a:bodyPr>
          <a:lstStyle/>
          <a:p>
            <a:r>
              <a:rPr lang="en-GB" dirty="0"/>
              <a:t>Muscle contraction</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0600" y="224444"/>
            <a:ext cx="7061662" cy="6242858"/>
          </a:xfrm>
        </p:spPr>
      </p:pic>
      <p:sp>
        <p:nvSpPr>
          <p:cNvPr id="4" name="Text Placeholder 3"/>
          <p:cNvSpPr>
            <a:spLocks noGrp="1"/>
          </p:cNvSpPr>
          <p:nvPr>
            <p:ph type="body" sz="half" idx="2"/>
          </p:nvPr>
        </p:nvSpPr>
        <p:spPr>
          <a:xfrm>
            <a:off x="457200" y="1446415"/>
            <a:ext cx="3424844" cy="4858789"/>
          </a:xfrm>
        </p:spPr>
        <p:txBody>
          <a:bodyPr>
            <a:normAutofit fontScale="47500" lnSpcReduction="20000"/>
          </a:bodyPr>
          <a:lstStyle/>
          <a:p>
            <a:r>
              <a:rPr lang="en-GB" sz="4500" dirty="0"/>
              <a:t>Once myosin is bound to actin, it goes through a </a:t>
            </a:r>
            <a:r>
              <a:rPr lang="en-GB" sz="4500" b="1" dirty="0"/>
              <a:t>power stroke </a:t>
            </a:r>
            <a:r>
              <a:rPr lang="en-GB" sz="4500" dirty="0"/>
              <a:t>by moving its head and moves the actin filament towards the  </a:t>
            </a:r>
            <a:r>
              <a:rPr lang="en-GB" sz="4500" b="1" dirty="0"/>
              <a:t>M line</a:t>
            </a:r>
          </a:p>
          <a:p>
            <a:r>
              <a:rPr lang="en-GB" sz="4500" dirty="0"/>
              <a:t>ADP was attached to the myosin head but it is released after the </a:t>
            </a:r>
            <a:r>
              <a:rPr lang="en-GB" sz="4500" b="1" dirty="0"/>
              <a:t>power stroke</a:t>
            </a:r>
          </a:p>
          <a:p>
            <a:r>
              <a:rPr lang="en-GB" sz="4500" b="1" dirty="0"/>
              <a:t>New ATP </a:t>
            </a:r>
            <a:r>
              <a:rPr lang="en-GB" sz="4500" dirty="0"/>
              <a:t>binds to the myosin which causes </a:t>
            </a:r>
            <a:r>
              <a:rPr lang="en-GB" sz="4500" b="1" dirty="0"/>
              <a:t>unbinding</a:t>
            </a:r>
            <a:r>
              <a:rPr lang="en-GB" sz="4500" dirty="0"/>
              <a:t> of the myosin and actin</a:t>
            </a:r>
          </a:p>
          <a:p>
            <a:r>
              <a:rPr lang="en-GB" sz="4500" dirty="0"/>
              <a:t>ATP is hydrolysed by ATPase and this causes the myosin head  to  </a:t>
            </a:r>
            <a:r>
              <a:rPr lang="en-GB" sz="4500" b="1" dirty="0"/>
              <a:t>reposition</a:t>
            </a:r>
            <a:r>
              <a:rPr lang="en-GB" sz="4500" dirty="0"/>
              <a:t> itself ready to form a </a:t>
            </a:r>
            <a:r>
              <a:rPr lang="en-GB" sz="4500" b="1" dirty="0"/>
              <a:t>new cross bridge</a:t>
            </a:r>
          </a:p>
          <a:p>
            <a:r>
              <a:rPr lang="en-GB" sz="4000" dirty="0">
                <a:hlinkClick r:id="rId3"/>
              </a:rPr>
              <a:t>Video</a:t>
            </a:r>
            <a:endParaRPr lang="en-GB" sz="4000" dirty="0"/>
          </a:p>
        </p:txBody>
      </p:sp>
    </p:spTree>
    <p:extLst>
      <p:ext uri="{BB962C8B-B14F-4D97-AF65-F5344CB8AC3E}">
        <p14:creationId xmlns:p14="http://schemas.microsoft.com/office/powerpoint/2010/main" val="383927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07090-CAF6-6EEC-9B71-D5FDAD83CF0F}"/>
              </a:ext>
            </a:extLst>
          </p:cNvPr>
          <p:cNvSpPr>
            <a:spLocks noGrp="1"/>
          </p:cNvSpPr>
          <p:nvPr>
            <p:ph type="title"/>
          </p:nvPr>
        </p:nvSpPr>
        <p:spPr>
          <a:xfrm>
            <a:off x="457200" y="594359"/>
            <a:ext cx="3200400" cy="982771"/>
          </a:xfrm>
        </p:spPr>
        <p:txBody>
          <a:bodyPr/>
          <a:lstStyle/>
          <a:p>
            <a:r>
              <a:rPr lang="en-GB" dirty="0"/>
              <a:t>Rigor Mortis</a:t>
            </a:r>
          </a:p>
        </p:txBody>
      </p:sp>
      <p:sp>
        <p:nvSpPr>
          <p:cNvPr id="4" name="Text Placeholder 3">
            <a:extLst>
              <a:ext uri="{FF2B5EF4-FFF2-40B4-BE49-F238E27FC236}">
                <a16:creationId xmlns:a16="http://schemas.microsoft.com/office/drawing/2014/main" id="{FFF705D1-1096-CE49-57A6-C02625A36F3C}"/>
              </a:ext>
            </a:extLst>
          </p:cNvPr>
          <p:cNvSpPr>
            <a:spLocks noGrp="1"/>
          </p:cNvSpPr>
          <p:nvPr>
            <p:ph type="body" sz="half" idx="2"/>
          </p:nvPr>
        </p:nvSpPr>
        <p:spPr>
          <a:xfrm>
            <a:off x="457200" y="1744910"/>
            <a:ext cx="3536302" cy="4560294"/>
          </a:xfrm>
        </p:spPr>
        <p:txBody>
          <a:bodyPr>
            <a:normAutofit/>
          </a:bodyPr>
          <a:lstStyle/>
          <a:p>
            <a:r>
              <a:rPr lang="en-GB" sz="2000" dirty="0"/>
              <a:t>In death, ATP production stops</a:t>
            </a:r>
          </a:p>
          <a:p>
            <a:r>
              <a:rPr lang="en-GB" sz="2000" dirty="0"/>
              <a:t>Without ATP, myosin cannot detach from the actin</a:t>
            </a:r>
          </a:p>
          <a:p>
            <a:r>
              <a:rPr lang="en-GB" sz="2000" dirty="0"/>
              <a:t>Myosin – actin cross-bridge cannot separate</a:t>
            </a:r>
          </a:p>
          <a:p>
            <a:r>
              <a:rPr lang="en-GB" sz="2000" dirty="0"/>
              <a:t>Also, in death, cells start to breakdown and calcium is released</a:t>
            </a:r>
          </a:p>
          <a:p>
            <a:r>
              <a:rPr lang="en-GB" sz="2000" dirty="0"/>
              <a:t>Calcium binds to the troponin-tropomyosin complex revealing the actin binding site to myosin</a:t>
            </a:r>
          </a:p>
          <a:p>
            <a:r>
              <a:rPr lang="en-GB" sz="2000" dirty="0"/>
              <a:t>Muscles relax once enzymes start to break down the tissue</a:t>
            </a:r>
          </a:p>
        </p:txBody>
      </p:sp>
      <p:pic>
        <p:nvPicPr>
          <p:cNvPr id="5" name="Content Placeholder 4">
            <a:extLst>
              <a:ext uri="{FF2B5EF4-FFF2-40B4-BE49-F238E27FC236}">
                <a16:creationId xmlns:a16="http://schemas.microsoft.com/office/drawing/2014/main" id="{00A47D61-45C8-B261-337F-F45EA6732F1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0600" y="814378"/>
            <a:ext cx="6492875" cy="5092720"/>
          </a:xfrm>
        </p:spPr>
      </p:pic>
    </p:spTree>
    <p:extLst>
      <p:ext uri="{BB962C8B-B14F-4D97-AF65-F5344CB8AC3E}">
        <p14:creationId xmlns:p14="http://schemas.microsoft.com/office/powerpoint/2010/main" val="37026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objective</a:t>
            </a:r>
          </a:p>
        </p:txBody>
      </p:sp>
      <p:sp>
        <p:nvSpPr>
          <p:cNvPr id="3" name="Content Placeholder 2"/>
          <p:cNvSpPr>
            <a:spLocks noGrp="1"/>
          </p:cNvSpPr>
          <p:nvPr>
            <p:ph idx="1"/>
          </p:nvPr>
        </p:nvSpPr>
        <p:spPr/>
        <p:txBody>
          <a:bodyPr/>
          <a:lstStyle/>
          <a:p>
            <a:r>
              <a:rPr lang="en-GB" dirty="0"/>
              <a:t>“Students should demonstrate an understanding of the three different types of muscle tissue, their roles and locations in the body.  Should be describe how muscle contraction takes place and the role of the neuromuscular junction.”</a:t>
            </a:r>
          </a:p>
        </p:txBody>
      </p:sp>
    </p:spTree>
    <p:extLst>
      <p:ext uri="{BB962C8B-B14F-4D97-AF65-F5344CB8AC3E}">
        <p14:creationId xmlns:p14="http://schemas.microsoft.com/office/powerpoint/2010/main" val="2231577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Recap</a:t>
            </a:r>
          </a:p>
        </p:txBody>
      </p:sp>
      <p:sp>
        <p:nvSpPr>
          <p:cNvPr id="3" name="Content Placeholder 2"/>
          <p:cNvSpPr>
            <a:spLocks noGrp="1"/>
          </p:cNvSpPr>
          <p:nvPr>
            <p:ph idx="1"/>
          </p:nvPr>
        </p:nvSpPr>
        <p:spPr/>
        <p:txBody>
          <a:bodyPr>
            <a:normAutofit/>
          </a:bodyPr>
          <a:lstStyle/>
          <a:p>
            <a:r>
              <a:rPr lang="en-GB" sz="2800" dirty="0"/>
              <a:t>Summarise the previous three slides on the actin-myosin binding site and the sequence of </a:t>
            </a:r>
            <a:r>
              <a:rPr lang="en-GB" sz="2800"/>
              <a:t>events in a muscle contraction</a:t>
            </a:r>
            <a:endParaRPr lang="en-GB" sz="2800" dirty="0"/>
          </a:p>
        </p:txBody>
      </p:sp>
    </p:spTree>
    <p:extLst>
      <p:ext uri="{BB962C8B-B14F-4D97-AF65-F5344CB8AC3E}">
        <p14:creationId xmlns:p14="http://schemas.microsoft.com/office/powerpoint/2010/main" val="1664332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Calcium ions and contraction</a:t>
            </a:r>
          </a:p>
        </p:txBody>
      </p:sp>
      <p:sp>
        <p:nvSpPr>
          <p:cNvPr id="3" name="Content Placeholder 2"/>
          <p:cNvSpPr>
            <a:spLocks noGrp="1"/>
          </p:cNvSpPr>
          <p:nvPr>
            <p:ph idx="1"/>
          </p:nvPr>
        </p:nvSpPr>
        <p:spPr/>
        <p:txBody>
          <a:bodyPr/>
          <a:lstStyle/>
          <a:p>
            <a:r>
              <a:rPr lang="en-GB" sz="2400" dirty="0"/>
              <a:t>The muscle contraction cycle will continue while calcium ions are present and bound to troponin</a:t>
            </a:r>
          </a:p>
          <a:p>
            <a:r>
              <a:rPr lang="en-GB" sz="2400" dirty="0"/>
              <a:t>Calcium ions are also needed to activate the ATPase</a:t>
            </a:r>
          </a:p>
          <a:p>
            <a:r>
              <a:rPr lang="en-GB" sz="2400" dirty="0"/>
              <a:t>BUT – once the muscle stops receiving nerve impulses, calcium ions leave troponin and the myosin binding site is hidden again</a:t>
            </a:r>
          </a:p>
          <a:p>
            <a:r>
              <a:rPr lang="en-GB" sz="2400" dirty="0"/>
              <a:t>Calcium ions are </a:t>
            </a:r>
            <a:r>
              <a:rPr lang="en-GB" sz="2400" u="sng" dirty="0"/>
              <a:t>actively</a:t>
            </a:r>
            <a:r>
              <a:rPr lang="en-GB" sz="2400" dirty="0"/>
              <a:t> transported back to the sarcoplasmic reticulum (needs ATP)</a:t>
            </a:r>
          </a:p>
          <a:p>
            <a:r>
              <a:rPr lang="en-GB" sz="2400" dirty="0"/>
              <a:t>No more cross bridges form so actin filaments return to the relaxed position and sarcomeres lengthen </a:t>
            </a:r>
          </a:p>
          <a:p>
            <a:endParaRPr lang="en-GB" dirty="0"/>
          </a:p>
        </p:txBody>
      </p:sp>
    </p:spTree>
    <p:extLst>
      <p:ext uri="{BB962C8B-B14F-4D97-AF65-F5344CB8AC3E}">
        <p14:creationId xmlns:p14="http://schemas.microsoft.com/office/powerpoint/2010/main" val="356337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time  </a:t>
            </a:r>
          </a:p>
        </p:txBody>
      </p:sp>
      <p:sp>
        <p:nvSpPr>
          <p:cNvPr id="3" name="Content Placeholder 2"/>
          <p:cNvSpPr>
            <a:spLocks noGrp="1"/>
          </p:cNvSpPr>
          <p:nvPr>
            <p:ph idx="1"/>
          </p:nvPr>
        </p:nvSpPr>
        <p:spPr/>
        <p:txBody>
          <a:bodyPr/>
          <a:lstStyle/>
          <a:p>
            <a:r>
              <a:rPr lang="en-GB" dirty="0"/>
              <a:t>What are myofibrils composed of?</a:t>
            </a:r>
          </a:p>
          <a:p>
            <a:r>
              <a:rPr lang="en-GB" dirty="0"/>
              <a:t>Which bands on the sarcomere shorten during contraction?</a:t>
            </a:r>
          </a:p>
          <a:p>
            <a:r>
              <a:rPr lang="en-GB" dirty="0"/>
              <a:t>Which molecule blocks binding of the actin-myosin binding site in resting muscle?</a:t>
            </a:r>
          </a:p>
          <a:p>
            <a:r>
              <a:rPr lang="en-GB" dirty="0"/>
              <a:t>Which bond is formed when a myosin head binds to actin?</a:t>
            </a:r>
          </a:p>
          <a:p>
            <a:r>
              <a:rPr lang="en-GB" dirty="0"/>
              <a:t>What is rigor mortis? Why does a lack of ATP lead to muscles not relaxing after death? </a:t>
            </a:r>
          </a:p>
        </p:txBody>
      </p:sp>
      <p:pic>
        <p:nvPicPr>
          <p:cNvPr id="4" name="Content Placeholder 5"/>
          <p:cNvPicPr>
            <a:picLocks noChangeAspect="1"/>
          </p:cNvPicPr>
          <p:nvPr/>
        </p:nvPicPr>
        <p:blipFill rotWithShape="1">
          <a:blip r:embed="rId2">
            <a:extLst>
              <a:ext uri="{28A0092B-C50C-407E-A947-70E740481C1C}">
                <a14:useLocalDpi xmlns:a14="http://schemas.microsoft.com/office/drawing/2010/main" val="0"/>
              </a:ext>
            </a:extLst>
          </a:blip>
          <a:srcRect l="10294" t="5905" r="18521" b="4666"/>
          <a:stretch/>
        </p:blipFill>
        <p:spPr bwMode="auto">
          <a:xfrm>
            <a:off x="9601200" y="56017"/>
            <a:ext cx="2011680" cy="1911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019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Energy for muscle contraction</a:t>
            </a:r>
          </a:p>
        </p:txBody>
      </p:sp>
      <p:sp>
        <p:nvSpPr>
          <p:cNvPr id="3" name="Content Placeholder 2"/>
          <p:cNvSpPr>
            <a:spLocks noGrp="1"/>
          </p:cNvSpPr>
          <p:nvPr>
            <p:ph idx="1"/>
          </p:nvPr>
        </p:nvSpPr>
        <p:spPr/>
        <p:txBody>
          <a:bodyPr/>
          <a:lstStyle/>
          <a:p>
            <a:r>
              <a:rPr lang="en-GB" dirty="0"/>
              <a:t>Muscle cells contain lots of mitochondria as they need lots of ATP</a:t>
            </a:r>
          </a:p>
          <a:p>
            <a:r>
              <a:rPr lang="en-GB" dirty="0"/>
              <a:t>ATP is produced in three main ways:</a:t>
            </a:r>
          </a:p>
          <a:p>
            <a:pPr marL="457200" indent="-457200">
              <a:buFont typeface="+mj-lt"/>
              <a:buAutoNum type="arabicPeriod"/>
            </a:pPr>
            <a:r>
              <a:rPr lang="en-GB" dirty="0"/>
              <a:t>Aerobic respiration via oxidative phosphorylation in mitochondria. Oxygen is needed for this</a:t>
            </a:r>
          </a:p>
          <a:p>
            <a:pPr marL="457200" indent="-457200">
              <a:buFont typeface="+mj-lt"/>
              <a:buAutoNum type="arabicPeriod"/>
            </a:pPr>
            <a:r>
              <a:rPr lang="en-GB" dirty="0"/>
              <a:t>Anaerobic respiration via glycolysis. End product is pyruvate which is converted to lactate by lactate fermentation. Lactate builds  up quickly and causes muscle fatigue.</a:t>
            </a:r>
          </a:p>
          <a:p>
            <a:pPr marL="457200" indent="-457200">
              <a:buFont typeface="+mj-lt"/>
              <a:buAutoNum type="arabicPeriod"/>
            </a:pPr>
            <a:r>
              <a:rPr lang="en-GB" dirty="0"/>
              <a:t>ATP-</a:t>
            </a:r>
            <a:r>
              <a:rPr lang="en-GB" dirty="0" err="1"/>
              <a:t>creatine</a:t>
            </a:r>
            <a:r>
              <a:rPr lang="en-GB" dirty="0"/>
              <a:t> phosphate system (ATP-CP). ATP is made by adding a phosphate group from </a:t>
            </a:r>
            <a:r>
              <a:rPr lang="en-GB" dirty="0" err="1"/>
              <a:t>creatine</a:t>
            </a:r>
            <a:r>
              <a:rPr lang="en-GB" dirty="0"/>
              <a:t> phosphate to ADP (phosphorylation). </a:t>
            </a:r>
            <a:r>
              <a:rPr lang="en-GB" dirty="0" err="1"/>
              <a:t>Creatine</a:t>
            </a:r>
            <a:r>
              <a:rPr lang="en-GB" dirty="0"/>
              <a:t> phosphate is stored in cells so ATP can be generated quickly but it runs out quickly. ATP – CP system is anaerobic and </a:t>
            </a:r>
            <a:r>
              <a:rPr lang="en-GB" dirty="0" err="1"/>
              <a:t>alactic</a:t>
            </a:r>
            <a:r>
              <a:rPr lang="en-GB" dirty="0"/>
              <a:t> so oxygen not needed and no lactic acid build up.</a:t>
            </a:r>
          </a:p>
          <a:p>
            <a:endParaRPr lang="en-GB" dirty="0"/>
          </a:p>
        </p:txBody>
      </p:sp>
    </p:spTree>
    <p:extLst>
      <p:ext uri="{BB962C8B-B14F-4D97-AF65-F5344CB8AC3E}">
        <p14:creationId xmlns:p14="http://schemas.microsoft.com/office/powerpoint/2010/main" val="145161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943496"/>
          </a:xfrm>
        </p:spPr>
        <p:txBody>
          <a:bodyPr>
            <a:normAutofit fontScale="90000"/>
          </a:bodyPr>
          <a:lstStyle/>
          <a:p>
            <a:r>
              <a:rPr lang="en-GB" dirty="0"/>
              <a:t>Neuromuscular junction</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2988" r="2082"/>
          <a:stretch/>
        </p:blipFill>
        <p:spPr>
          <a:xfrm>
            <a:off x="5494713" y="1097281"/>
            <a:ext cx="5494712" cy="5285232"/>
          </a:xfrm>
        </p:spPr>
      </p:pic>
      <p:sp>
        <p:nvSpPr>
          <p:cNvPr id="4" name="Text Placeholder 3"/>
          <p:cNvSpPr>
            <a:spLocks noGrp="1"/>
          </p:cNvSpPr>
          <p:nvPr>
            <p:ph type="body" sz="half" idx="2"/>
          </p:nvPr>
        </p:nvSpPr>
        <p:spPr>
          <a:xfrm>
            <a:off x="457200" y="1745673"/>
            <a:ext cx="3200400" cy="4559531"/>
          </a:xfrm>
        </p:spPr>
        <p:txBody>
          <a:bodyPr>
            <a:normAutofit/>
          </a:bodyPr>
          <a:lstStyle/>
          <a:p>
            <a:r>
              <a:rPr lang="en-GB" sz="2000" dirty="0"/>
              <a:t>The interface of the nervous system and muscle </a:t>
            </a:r>
          </a:p>
          <a:p>
            <a:r>
              <a:rPr lang="en-GB" sz="2000" dirty="0"/>
              <a:t>The neuromuscular junction is the synapse between a motor neurone and a muscle cell</a:t>
            </a:r>
          </a:p>
          <a:p>
            <a:r>
              <a:rPr lang="en-GB" sz="2000" dirty="0"/>
              <a:t>Neuromuscular junctions use acetylcholine as the transmitter</a:t>
            </a:r>
          </a:p>
          <a:p>
            <a:r>
              <a:rPr lang="en-GB" sz="2000" dirty="0"/>
              <a:t>Acetylcholine binds to nicotinic cholinergic receptors</a:t>
            </a:r>
          </a:p>
        </p:txBody>
      </p:sp>
    </p:spTree>
    <p:extLst>
      <p:ext uri="{BB962C8B-B14F-4D97-AF65-F5344CB8AC3E}">
        <p14:creationId xmlns:p14="http://schemas.microsoft.com/office/powerpoint/2010/main" val="249218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943496"/>
          </a:xfrm>
        </p:spPr>
        <p:txBody>
          <a:bodyPr>
            <a:normAutofit fontScale="90000"/>
          </a:bodyPr>
          <a:lstStyle/>
          <a:p>
            <a:r>
              <a:rPr lang="en-GB" dirty="0"/>
              <a:t>Neuromuscular junction</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2988" r="2082"/>
          <a:stretch/>
        </p:blipFill>
        <p:spPr>
          <a:xfrm>
            <a:off x="5494713" y="1097281"/>
            <a:ext cx="5494712" cy="5285232"/>
          </a:xfrm>
        </p:spPr>
      </p:pic>
      <p:sp>
        <p:nvSpPr>
          <p:cNvPr id="4" name="Text Placeholder 3"/>
          <p:cNvSpPr>
            <a:spLocks noGrp="1"/>
          </p:cNvSpPr>
          <p:nvPr>
            <p:ph type="body" sz="half" idx="2"/>
          </p:nvPr>
        </p:nvSpPr>
        <p:spPr>
          <a:xfrm>
            <a:off x="457200" y="1745673"/>
            <a:ext cx="3200400" cy="4559531"/>
          </a:xfrm>
        </p:spPr>
        <p:txBody>
          <a:bodyPr>
            <a:normAutofit/>
          </a:bodyPr>
          <a:lstStyle/>
          <a:p>
            <a:r>
              <a:rPr lang="en-GB" sz="2000" dirty="0"/>
              <a:t>Once the nerve impulse has crossed the synaptic cleft, it triggers depolarisation in the post-synaptic muscle cell</a:t>
            </a:r>
          </a:p>
          <a:p>
            <a:r>
              <a:rPr lang="en-GB" sz="2000" dirty="0"/>
              <a:t>Acetylcholinesterase breaks down acetyl choline so that the muscle cell is not repeatedly stimulated</a:t>
            </a:r>
          </a:p>
          <a:p>
            <a:r>
              <a:rPr lang="en-GB" sz="2000" dirty="0"/>
              <a:t>Some drugs stop release of neurotransmitter or block acetyl choline receptors on muscle cell – what could the result be?</a:t>
            </a:r>
          </a:p>
        </p:txBody>
      </p:sp>
    </p:spTree>
    <p:extLst>
      <p:ext uri="{BB962C8B-B14F-4D97-AF65-F5344CB8AC3E}">
        <p14:creationId xmlns:p14="http://schemas.microsoft.com/office/powerpoint/2010/main" val="68776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Muscle and neuromuscular junctions</a:t>
            </a:r>
          </a:p>
        </p:txBody>
      </p:sp>
      <p:sp>
        <p:nvSpPr>
          <p:cNvPr id="3" name="Content Placeholder 2"/>
          <p:cNvSpPr>
            <a:spLocks noGrp="1"/>
          </p:cNvSpPr>
          <p:nvPr>
            <p:ph idx="1"/>
          </p:nvPr>
        </p:nvSpPr>
        <p:spPr/>
        <p:txBody>
          <a:bodyPr/>
          <a:lstStyle/>
          <a:p>
            <a:r>
              <a:rPr lang="en-GB" dirty="0"/>
              <a:t>What sort of drugs act on the neuromuscular junction? </a:t>
            </a:r>
          </a:p>
          <a:p>
            <a:r>
              <a:rPr lang="en-GB" dirty="0"/>
              <a:t>What is tetanus?</a:t>
            </a:r>
          </a:p>
          <a:p>
            <a:r>
              <a:rPr lang="en-GB" dirty="0"/>
              <a:t>What causes it? </a:t>
            </a:r>
          </a:p>
          <a:p>
            <a:r>
              <a:rPr lang="en-GB" dirty="0"/>
              <a:t>What are the symptoms? </a:t>
            </a:r>
          </a:p>
          <a:p>
            <a:endParaRPr lang="en-GB" dirty="0"/>
          </a:p>
          <a:p>
            <a:endParaRPr lang="en-GB" dirty="0"/>
          </a:p>
          <a:p>
            <a:endParaRPr lang="en-GB" dirty="0"/>
          </a:p>
          <a:p>
            <a:endParaRPr lang="en-GB" dirty="0"/>
          </a:p>
          <a:p>
            <a:r>
              <a:rPr lang="en-GB" dirty="0"/>
              <a:t> </a:t>
            </a:r>
            <a:r>
              <a:rPr lang="en-GB" sz="1600" dirty="0" err="1"/>
              <a:t>Opisthotonus</a:t>
            </a:r>
            <a:r>
              <a:rPr lang="en-GB" sz="1600" dirty="0"/>
              <a:t> in tetanus patient (Sir Charles Bell, 1809)</a:t>
            </a:r>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0429" y="2460567"/>
            <a:ext cx="5394960" cy="3516901"/>
          </a:xfrm>
          <a:prstGeom prst="rect">
            <a:avLst/>
          </a:prstGeom>
        </p:spPr>
      </p:pic>
    </p:spTree>
    <p:extLst>
      <p:ext uri="{BB962C8B-B14F-4D97-AF65-F5344CB8AC3E}">
        <p14:creationId xmlns:p14="http://schemas.microsoft.com/office/powerpoint/2010/main" val="3334386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p>
        </p:txBody>
      </p:sp>
      <p:sp>
        <p:nvSpPr>
          <p:cNvPr id="3" name="Content Placeholder 2"/>
          <p:cNvSpPr>
            <a:spLocks noGrp="1"/>
          </p:cNvSpPr>
          <p:nvPr>
            <p:ph idx="1"/>
          </p:nvPr>
        </p:nvSpPr>
        <p:spPr/>
        <p:txBody>
          <a:bodyPr/>
          <a:lstStyle/>
          <a:p>
            <a:r>
              <a:rPr lang="en-GB" dirty="0"/>
              <a:t>What are the three methods for ATP production?</a:t>
            </a:r>
          </a:p>
          <a:p>
            <a:r>
              <a:rPr lang="en-GB" dirty="0"/>
              <a:t>What is the neuromuscular junction?</a:t>
            </a:r>
          </a:p>
          <a:p>
            <a:r>
              <a:rPr lang="en-GB" dirty="0"/>
              <a:t>Which neurotransmitter is used at the neuromuscular junction?</a:t>
            </a:r>
          </a:p>
          <a:p>
            <a:r>
              <a:rPr lang="en-GB" dirty="0"/>
              <a:t>How is </a:t>
            </a:r>
            <a:r>
              <a:rPr lang="en-GB"/>
              <a:t>it broken down? </a:t>
            </a:r>
            <a:endParaRPr lang="en-GB" dirty="0"/>
          </a:p>
        </p:txBody>
      </p:sp>
    </p:spTree>
    <p:extLst>
      <p:ext uri="{BB962C8B-B14F-4D97-AF65-F5344CB8AC3E}">
        <p14:creationId xmlns:p14="http://schemas.microsoft.com/office/powerpoint/2010/main" val="11643022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Lesson aims</a:t>
            </a:r>
          </a:p>
        </p:txBody>
      </p:sp>
      <p:sp>
        <p:nvSpPr>
          <p:cNvPr id="3" name="Content Placeholder 2"/>
          <p:cNvSpPr>
            <a:spLocks noGrp="1"/>
          </p:cNvSpPr>
          <p:nvPr>
            <p:ph idx="1"/>
          </p:nvPr>
        </p:nvSpPr>
        <p:spPr/>
        <p:txBody>
          <a:bodyPr/>
          <a:lstStyle/>
          <a:p>
            <a:r>
              <a:rPr lang="en-GB" dirty="0"/>
              <a:t>By the end of the lesson, students will be able to:</a:t>
            </a:r>
          </a:p>
          <a:p>
            <a:r>
              <a:rPr lang="en-GB" dirty="0"/>
              <a:t>1. describe the role and location of the three different types of muscle tissue</a:t>
            </a:r>
          </a:p>
          <a:p>
            <a:r>
              <a:rPr lang="en-GB" dirty="0"/>
              <a:t>2. describe the sequence of events in muscle contraction, together with the role of calcium ions and ATP</a:t>
            </a:r>
          </a:p>
          <a:p>
            <a:r>
              <a:rPr lang="en-GB" dirty="0"/>
              <a:t>3. Describe the role of the neuromuscular junction</a:t>
            </a:r>
          </a:p>
        </p:txBody>
      </p:sp>
    </p:spTree>
    <p:extLst>
      <p:ext uri="{BB962C8B-B14F-4D97-AF65-F5344CB8AC3E}">
        <p14:creationId xmlns:p14="http://schemas.microsoft.com/office/powerpoint/2010/main" val="4133486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Lesson aims</a:t>
            </a:r>
          </a:p>
        </p:txBody>
      </p:sp>
      <p:sp>
        <p:nvSpPr>
          <p:cNvPr id="3" name="Content Placeholder 2"/>
          <p:cNvSpPr>
            <a:spLocks noGrp="1"/>
          </p:cNvSpPr>
          <p:nvPr>
            <p:ph idx="1"/>
          </p:nvPr>
        </p:nvSpPr>
        <p:spPr/>
        <p:txBody>
          <a:bodyPr/>
          <a:lstStyle/>
          <a:p>
            <a:r>
              <a:rPr lang="en-GB" dirty="0"/>
              <a:t>By the end of the lesson, students will be able to:</a:t>
            </a:r>
          </a:p>
          <a:p>
            <a:r>
              <a:rPr lang="en-GB" dirty="0"/>
              <a:t>1. describe the role and location of the three different types of muscle tissue</a:t>
            </a:r>
          </a:p>
          <a:p>
            <a:r>
              <a:rPr lang="en-GB" dirty="0"/>
              <a:t>2. describe the sequence of events in muscle contraction, together with the role of calcium ions and ATP</a:t>
            </a:r>
          </a:p>
          <a:p>
            <a:r>
              <a:rPr lang="en-GB" dirty="0"/>
              <a:t>3. Describe the role of the neuromuscular junction</a:t>
            </a:r>
          </a:p>
        </p:txBody>
      </p:sp>
    </p:spTree>
    <p:extLst>
      <p:ext uri="{BB962C8B-B14F-4D97-AF65-F5344CB8AC3E}">
        <p14:creationId xmlns:p14="http://schemas.microsoft.com/office/powerpoint/2010/main" val="3830744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Muscle tissue</a:t>
            </a:r>
          </a:p>
        </p:txBody>
      </p:sp>
      <p:sp>
        <p:nvSpPr>
          <p:cNvPr id="3" name="Content Placeholder 2"/>
          <p:cNvSpPr>
            <a:spLocks noGrp="1"/>
          </p:cNvSpPr>
          <p:nvPr>
            <p:ph idx="1"/>
          </p:nvPr>
        </p:nvSpPr>
        <p:spPr/>
        <p:txBody>
          <a:bodyPr/>
          <a:lstStyle/>
          <a:p>
            <a:r>
              <a:rPr lang="en-GB" dirty="0"/>
              <a:t>Tissues are groups of cells that are adapted or specialised to work together</a:t>
            </a:r>
          </a:p>
          <a:p>
            <a:r>
              <a:rPr lang="en-GB" dirty="0"/>
              <a:t>Muscle tissue - composed of bundles of long cells called muscle fibres</a:t>
            </a:r>
          </a:p>
          <a:p>
            <a:r>
              <a:rPr lang="en-GB" dirty="0"/>
              <a:t>Three basic types of muscle tissue:</a:t>
            </a:r>
          </a:p>
          <a:p>
            <a:pPr>
              <a:buFont typeface="Arial" panose="020B0604020202020204" pitchFamily="34" charset="0"/>
              <a:buChar char="•"/>
            </a:pPr>
            <a:r>
              <a:rPr lang="en-GB" dirty="0"/>
              <a:t>Skeletal (also known as striated [“striped”]or voluntary) – this is for movement you control</a:t>
            </a:r>
          </a:p>
          <a:p>
            <a:pPr>
              <a:buFont typeface="Arial" panose="020B0604020202020204" pitchFamily="34" charset="0"/>
              <a:buChar char="•"/>
            </a:pPr>
            <a:r>
              <a:rPr lang="en-GB" dirty="0"/>
              <a:t>Smooth (also known as involuntary or </a:t>
            </a:r>
            <a:r>
              <a:rPr lang="en-GB" dirty="0" err="1"/>
              <a:t>unstriated</a:t>
            </a:r>
            <a:r>
              <a:rPr lang="en-GB" dirty="0"/>
              <a:t>) – this is found in wall of hollow organs (gut, bladder, uterus), blood vessels, iris, respiratory system</a:t>
            </a:r>
          </a:p>
          <a:p>
            <a:pPr>
              <a:buFont typeface="Arial" panose="020B0604020202020204" pitchFamily="34" charset="0"/>
              <a:buChar char="•"/>
            </a:pPr>
            <a:r>
              <a:rPr lang="en-GB" dirty="0"/>
              <a:t>Cardiac – found in the heart </a:t>
            </a:r>
          </a:p>
        </p:txBody>
      </p:sp>
    </p:spTree>
    <p:extLst>
      <p:ext uri="{BB962C8B-B14F-4D97-AF65-F5344CB8AC3E}">
        <p14:creationId xmlns:p14="http://schemas.microsoft.com/office/powerpoint/2010/main" val="846064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6618" y="137160"/>
            <a:ext cx="7614458" cy="6583680"/>
          </a:xfrm>
          <a:prstGeom prst="rect">
            <a:avLst/>
          </a:prstGeom>
        </p:spPr>
      </p:pic>
    </p:spTree>
    <p:extLst>
      <p:ext uri="{BB962C8B-B14F-4D97-AF65-F5344CB8AC3E}">
        <p14:creationId xmlns:p14="http://schemas.microsoft.com/office/powerpoint/2010/main" val="2677549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Involuntary or smooth muscle</a:t>
            </a:r>
          </a:p>
        </p:txBody>
      </p:sp>
      <p:sp>
        <p:nvSpPr>
          <p:cNvPr id="3" name="Content Placeholder 2"/>
          <p:cNvSpPr>
            <a:spLocks noGrp="1"/>
          </p:cNvSpPr>
          <p:nvPr>
            <p:ph idx="1"/>
          </p:nvPr>
        </p:nvSpPr>
        <p:spPr/>
        <p:txBody>
          <a:bodyPr/>
          <a:lstStyle/>
          <a:p>
            <a:r>
              <a:rPr lang="en-GB" dirty="0"/>
              <a:t>Contracts without you thinking about it</a:t>
            </a:r>
          </a:p>
          <a:p>
            <a:r>
              <a:rPr lang="en-GB" dirty="0"/>
              <a:t>Smooth appearance</a:t>
            </a:r>
          </a:p>
          <a:p>
            <a:r>
              <a:rPr lang="en-GB" dirty="0"/>
              <a:t>Each muscle fibre has one nucleus, centrally placed</a:t>
            </a:r>
          </a:p>
          <a:p>
            <a:r>
              <a:rPr lang="en-GB" dirty="0"/>
              <a:t>Muscle fibres vary in length (10 - 600µm), spindle-shaped (fat in the middle and gets thinner towards each end)</a:t>
            </a:r>
          </a:p>
          <a:p>
            <a:r>
              <a:rPr lang="en-GB" dirty="0"/>
              <a:t>Muscle fibres contract slowly and do not get tired easily</a:t>
            </a:r>
          </a:p>
          <a:p>
            <a:r>
              <a:rPr lang="en-GB" dirty="0"/>
              <a:t>Contain actin and myosin contractile filaments</a:t>
            </a:r>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2400" y="3674224"/>
            <a:ext cx="3983614" cy="2194869"/>
          </a:xfrm>
          <a:prstGeom prst="rect">
            <a:avLst/>
          </a:prstGeom>
        </p:spPr>
      </p:pic>
    </p:spTree>
    <p:extLst>
      <p:ext uri="{BB962C8B-B14F-4D97-AF65-F5344CB8AC3E}">
        <p14:creationId xmlns:p14="http://schemas.microsoft.com/office/powerpoint/2010/main" val="53816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Cardiac muscle</a:t>
            </a:r>
          </a:p>
        </p:txBody>
      </p:sp>
      <p:sp>
        <p:nvSpPr>
          <p:cNvPr id="3" name="Content Placeholder 2"/>
          <p:cNvSpPr>
            <a:spLocks noGrp="1"/>
          </p:cNvSpPr>
          <p:nvPr>
            <p:ph idx="1"/>
          </p:nvPr>
        </p:nvSpPr>
        <p:spPr/>
        <p:txBody>
          <a:bodyPr/>
          <a:lstStyle/>
          <a:p>
            <a:r>
              <a:rPr lang="en-GB" dirty="0"/>
              <a:t>Will contract on its own – myogenic</a:t>
            </a:r>
          </a:p>
          <a:p>
            <a:r>
              <a:rPr lang="en-GB" dirty="0"/>
              <a:t>Found in walls of heart</a:t>
            </a:r>
          </a:p>
          <a:p>
            <a:r>
              <a:rPr lang="en-GB" dirty="0"/>
              <a:t>Striated (but not as obvious as skeletal muscle); involuntary; about 100µm in length</a:t>
            </a:r>
          </a:p>
          <a:p>
            <a:r>
              <a:rPr lang="en-GB" dirty="0"/>
              <a:t>Branching, cylindrical muscle fibres (</a:t>
            </a:r>
            <a:r>
              <a:rPr lang="en-GB" dirty="0" err="1"/>
              <a:t>cardiomyocytes</a:t>
            </a:r>
            <a:r>
              <a:rPr lang="en-GB" dirty="0"/>
              <a:t>), connected to each other by intercalated discs</a:t>
            </a:r>
          </a:p>
          <a:p>
            <a:r>
              <a:rPr lang="en-GB" dirty="0"/>
              <a:t>Intercalated discs have low electrical resistance which makes it easier for nerve impulses to pass between muscle cells.</a:t>
            </a:r>
          </a:p>
          <a:p>
            <a:r>
              <a:rPr lang="en-GB" dirty="0"/>
              <a:t>Being branched helps the nerve impulses to spread quickly around the heart</a:t>
            </a:r>
          </a:p>
          <a:p>
            <a:r>
              <a:rPr lang="en-GB" dirty="0"/>
              <a:t>Contracts rhythmically, doesn’t get easily tired</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683" t="12566" r="3597" b="13874"/>
          <a:stretch/>
        </p:blipFill>
        <p:spPr>
          <a:xfrm>
            <a:off x="7232073" y="407324"/>
            <a:ext cx="4114800" cy="2335876"/>
          </a:xfrm>
          <a:prstGeom prst="rect">
            <a:avLst/>
          </a:prstGeom>
        </p:spPr>
      </p:pic>
    </p:spTree>
    <p:extLst>
      <p:ext uri="{BB962C8B-B14F-4D97-AF65-F5344CB8AC3E}">
        <p14:creationId xmlns:p14="http://schemas.microsoft.com/office/powerpoint/2010/main" val="250258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968434"/>
          </a:xfrm>
        </p:spPr>
        <p:txBody>
          <a:bodyPr/>
          <a:lstStyle/>
          <a:p>
            <a:r>
              <a:rPr lang="en-GB" dirty="0"/>
              <a:t>Skeletal muscle</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0600" y="781397"/>
            <a:ext cx="6895407" cy="5178828"/>
          </a:xfrm>
        </p:spPr>
      </p:pic>
      <p:sp>
        <p:nvSpPr>
          <p:cNvPr id="4" name="Text Placeholder 3"/>
          <p:cNvSpPr>
            <a:spLocks noGrp="1"/>
          </p:cNvSpPr>
          <p:nvPr>
            <p:ph type="body" sz="half" idx="2"/>
          </p:nvPr>
        </p:nvSpPr>
        <p:spPr>
          <a:xfrm>
            <a:off x="457200" y="1803862"/>
            <a:ext cx="3200400" cy="4501342"/>
          </a:xfrm>
        </p:spPr>
        <p:txBody>
          <a:bodyPr/>
          <a:lstStyle/>
          <a:p>
            <a:r>
              <a:rPr lang="en-GB" sz="2000" dirty="0"/>
              <a:t>Skeletal muscle  - made up of long muscle fibres (large bundle of long cells)</a:t>
            </a:r>
          </a:p>
          <a:p>
            <a:r>
              <a:rPr lang="en-GB" sz="2000" dirty="0"/>
              <a:t>Muscle fibre cells are surrounded by a membrane called the </a:t>
            </a:r>
            <a:r>
              <a:rPr lang="en-GB" sz="2000" b="1" dirty="0"/>
              <a:t>sarcolemma </a:t>
            </a:r>
          </a:p>
          <a:p>
            <a:r>
              <a:rPr lang="en-GB" sz="2000" dirty="0"/>
              <a:t>Cytoplasm in the muscle fibre cells is known as </a:t>
            </a:r>
            <a:r>
              <a:rPr lang="en-GB" sz="2000" b="1" dirty="0"/>
              <a:t>sarcoplasm </a:t>
            </a:r>
          </a:p>
          <a:p>
            <a:r>
              <a:rPr lang="en-GB" sz="2000" b="1" dirty="0"/>
              <a:t>T tubules </a:t>
            </a:r>
            <a:r>
              <a:rPr lang="en-GB" sz="2000" dirty="0"/>
              <a:t>are areas of the </a:t>
            </a:r>
            <a:r>
              <a:rPr lang="en-GB" sz="2000" b="1" dirty="0"/>
              <a:t>sarcolemma</a:t>
            </a:r>
            <a:r>
              <a:rPr lang="en-GB" sz="2000" dirty="0"/>
              <a:t> which are folded across the muscle fibre and enter the </a:t>
            </a:r>
            <a:r>
              <a:rPr lang="en-GB" sz="2000" b="1" dirty="0"/>
              <a:t>sarcoplasm</a:t>
            </a:r>
          </a:p>
          <a:p>
            <a:endParaRPr lang="en-GB" dirty="0"/>
          </a:p>
        </p:txBody>
      </p:sp>
    </p:spTree>
    <p:extLst>
      <p:ext uri="{BB962C8B-B14F-4D97-AF65-F5344CB8AC3E}">
        <p14:creationId xmlns:p14="http://schemas.microsoft.com/office/powerpoint/2010/main" val="137035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19"/>
            <a:ext cx="3200400" cy="640080"/>
          </a:xfrm>
        </p:spPr>
        <p:txBody>
          <a:bodyPr/>
          <a:lstStyle/>
          <a:p>
            <a:r>
              <a:rPr lang="en-GB" dirty="0"/>
              <a:t>Skeletal muscle</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0600" y="781397"/>
            <a:ext cx="6895407" cy="5178828"/>
          </a:xfrm>
        </p:spPr>
      </p:pic>
      <p:sp>
        <p:nvSpPr>
          <p:cNvPr id="4" name="Text Placeholder 3"/>
          <p:cNvSpPr>
            <a:spLocks noGrp="1"/>
          </p:cNvSpPr>
          <p:nvPr>
            <p:ph type="body" sz="half" idx="2"/>
          </p:nvPr>
        </p:nvSpPr>
        <p:spPr>
          <a:xfrm>
            <a:off x="457200" y="781397"/>
            <a:ext cx="3200400" cy="5523807"/>
          </a:xfrm>
        </p:spPr>
        <p:txBody>
          <a:bodyPr>
            <a:normAutofit lnSpcReduction="10000"/>
          </a:bodyPr>
          <a:lstStyle/>
          <a:p>
            <a:r>
              <a:rPr lang="en-GB" sz="2000" dirty="0"/>
              <a:t>Within the muscle fibre is a network of membranes called the </a:t>
            </a:r>
            <a:r>
              <a:rPr lang="en-GB" sz="2000" b="1" dirty="0"/>
              <a:t>sarcoplasmic reticulum</a:t>
            </a:r>
          </a:p>
          <a:p>
            <a:r>
              <a:rPr lang="en-GB" sz="2000" dirty="0"/>
              <a:t>The </a:t>
            </a:r>
            <a:r>
              <a:rPr lang="en-GB" sz="2000" b="1" dirty="0"/>
              <a:t>sarcoplasmic reticulum  </a:t>
            </a:r>
            <a:r>
              <a:rPr lang="en-GB" sz="2000" dirty="0"/>
              <a:t>stores and releases calcium ions</a:t>
            </a:r>
          </a:p>
          <a:p>
            <a:r>
              <a:rPr lang="en-GB" sz="2000" b="1" dirty="0"/>
              <a:t>Calcium ions </a:t>
            </a:r>
            <a:r>
              <a:rPr lang="en-GB" sz="2000" dirty="0"/>
              <a:t>are </a:t>
            </a:r>
            <a:r>
              <a:rPr lang="en-GB" sz="2000" b="1" dirty="0"/>
              <a:t>essential </a:t>
            </a:r>
            <a:r>
              <a:rPr lang="en-GB" sz="2000" dirty="0"/>
              <a:t>for</a:t>
            </a:r>
            <a:r>
              <a:rPr lang="en-GB" sz="2000" b="1" dirty="0"/>
              <a:t>  muscle contraction</a:t>
            </a:r>
          </a:p>
          <a:p>
            <a:r>
              <a:rPr lang="en-GB" sz="2000" dirty="0"/>
              <a:t>Muscle fibres have loads of </a:t>
            </a:r>
            <a:r>
              <a:rPr lang="en-GB" sz="2000" b="1" dirty="0"/>
              <a:t>mitochondria </a:t>
            </a:r>
            <a:r>
              <a:rPr lang="en-GB" sz="2000" dirty="0"/>
              <a:t>– why?</a:t>
            </a:r>
          </a:p>
          <a:p>
            <a:r>
              <a:rPr lang="en-GB" sz="2000" dirty="0"/>
              <a:t>Muscle fibres are described as </a:t>
            </a:r>
            <a:r>
              <a:rPr lang="en-GB" sz="2000" b="1" dirty="0"/>
              <a:t>multinucleate</a:t>
            </a:r>
            <a:r>
              <a:rPr lang="en-GB" sz="2000" dirty="0"/>
              <a:t> – why?</a:t>
            </a:r>
          </a:p>
          <a:p>
            <a:r>
              <a:rPr lang="en-GB" sz="2000" dirty="0"/>
              <a:t>Muscle fibres are composed of long, cylindrical organelles called </a:t>
            </a:r>
            <a:r>
              <a:rPr lang="en-GB" sz="2000" b="1" dirty="0"/>
              <a:t>myofibrils</a:t>
            </a:r>
            <a:r>
              <a:rPr lang="en-GB" sz="2000" dirty="0"/>
              <a:t> - contraction</a:t>
            </a:r>
          </a:p>
          <a:p>
            <a:endParaRPr lang="en-GB" dirty="0"/>
          </a:p>
        </p:txBody>
      </p:sp>
    </p:spTree>
    <p:extLst>
      <p:ext uri="{BB962C8B-B14F-4D97-AF65-F5344CB8AC3E}">
        <p14:creationId xmlns:p14="http://schemas.microsoft.com/office/powerpoint/2010/main" val="361577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520</TotalTime>
  <Words>1475</Words>
  <Application>Microsoft Office PowerPoint</Application>
  <PresentationFormat>Widescreen</PresentationFormat>
  <Paragraphs>154</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Retrospect</vt:lpstr>
      <vt:lpstr>Musculoskeletal system</vt:lpstr>
      <vt:lpstr>Learning objective</vt:lpstr>
      <vt:lpstr>Lesson aims</vt:lpstr>
      <vt:lpstr>Muscle tissue</vt:lpstr>
      <vt:lpstr>PowerPoint Presentation</vt:lpstr>
      <vt:lpstr>Involuntary or smooth muscle</vt:lpstr>
      <vt:lpstr>Cardiac muscle</vt:lpstr>
      <vt:lpstr>Skeletal muscle</vt:lpstr>
      <vt:lpstr>Skeletal muscle</vt:lpstr>
      <vt:lpstr>Quick questions</vt:lpstr>
      <vt:lpstr>Myofibrils, actin and myosin</vt:lpstr>
      <vt:lpstr>Myofibrils, actin and myosin</vt:lpstr>
      <vt:lpstr>PowerPoint Presentation</vt:lpstr>
      <vt:lpstr>Muscle contraction – sliding filament theory</vt:lpstr>
      <vt:lpstr>Actin-myosin binding site</vt:lpstr>
      <vt:lpstr>Actin-myosin binding site</vt:lpstr>
      <vt:lpstr>Muscle contractions are stimulated by a nerve impulse (action potential)</vt:lpstr>
      <vt:lpstr>Muscle contraction</vt:lpstr>
      <vt:lpstr>Rigor Mortis</vt:lpstr>
      <vt:lpstr>Recap</vt:lpstr>
      <vt:lpstr>Calcium ions and contraction</vt:lpstr>
      <vt:lpstr>Question time  </vt:lpstr>
      <vt:lpstr>Energy for muscle contraction</vt:lpstr>
      <vt:lpstr>Neuromuscular junction</vt:lpstr>
      <vt:lpstr>Neuromuscular junction</vt:lpstr>
      <vt:lpstr>Muscle and neuromuscular junctions</vt:lpstr>
      <vt:lpstr>Questions</vt:lpstr>
      <vt:lpstr>Lesson aims</vt:lpstr>
    </vt:vector>
  </TitlesOfParts>
  <Company>Queen Mary, University of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Musculoskeletal system</dc:title>
  <dc:creator>Nyree Myatt</dc:creator>
  <cp:lastModifiedBy>Nyree Myatt</cp:lastModifiedBy>
  <cp:revision>66</cp:revision>
  <dcterms:created xsi:type="dcterms:W3CDTF">2020-01-27T13:38:22Z</dcterms:created>
  <dcterms:modified xsi:type="dcterms:W3CDTF">2023-03-28T07:26:44Z</dcterms:modified>
</cp:coreProperties>
</file>