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7"/>
  </p:handoutMasterIdLst>
  <p:sldIdLst>
    <p:sldId id="259" r:id="rId2"/>
    <p:sldId id="260" r:id="rId3"/>
    <p:sldId id="261" r:id="rId4"/>
    <p:sldId id="262" r:id="rId5"/>
    <p:sldId id="263" r:id="rId6"/>
    <p:sldId id="270" r:id="rId7"/>
    <p:sldId id="264" r:id="rId8"/>
    <p:sldId id="272" r:id="rId9"/>
    <p:sldId id="273" r:id="rId10"/>
    <p:sldId id="274" r:id="rId11"/>
    <p:sldId id="275" r:id="rId12"/>
    <p:sldId id="265" r:id="rId13"/>
    <p:sldId id="269" r:id="rId14"/>
    <p:sldId id="271" r:id="rId15"/>
    <p:sldId id="268" r:id="rId16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26ED2-B5B8-4C6D-81C2-99A4AA800758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DB936-B145-438C-BA68-7CA5809A3E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861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C5ACB-B994-400C-957A-7CC8419D0817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ED308-B960-4CB6-938A-5ADEAC0DFE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5/9/2018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7" name="Picture 2" descr="NEW BANNER_NIGEL copy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678487"/>
            <a:ext cx="9144000" cy="11795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tutorbartsandthelondon.org.uk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j.manzano@qmul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Year 3 GP Teaching Overview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QMUL/</a:t>
            </a:r>
            <a:r>
              <a:rPr lang="en-GB" dirty="0" err="1"/>
              <a:t>Barts</a:t>
            </a:r>
            <a:r>
              <a:rPr lang="en-GB" dirty="0"/>
              <a:t> and the London</a:t>
            </a:r>
          </a:p>
          <a:p>
            <a:endParaRPr lang="en-GB" dirty="0"/>
          </a:p>
          <a:p>
            <a:r>
              <a:rPr lang="en-GB" dirty="0"/>
              <a:t>Dr Jenny Blythe </a:t>
            </a:r>
          </a:p>
          <a:p>
            <a:endParaRPr lang="en-GB" dirty="0"/>
          </a:p>
          <a:p>
            <a:r>
              <a:rPr lang="en-GB" dirty="0"/>
              <a:t>Year 3 Module lead CBME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Suggested Activities for MA3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Taking Histories</a:t>
            </a:r>
          </a:p>
          <a:p>
            <a:r>
              <a:rPr lang="en-GB" dirty="0"/>
              <a:t>Examining Patients</a:t>
            </a:r>
          </a:p>
          <a:p>
            <a:r>
              <a:rPr lang="en-GB" dirty="0"/>
              <a:t>Clinical Skills</a:t>
            </a:r>
          </a:p>
          <a:p>
            <a:r>
              <a:rPr lang="en-GB" dirty="0"/>
              <a:t>Observing and Observed clinics</a:t>
            </a:r>
          </a:p>
          <a:p>
            <a:r>
              <a:rPr lang="en-GB" dirty="0"/>
              <a:t>Specialist Nurse Clinics</a:t>
            </a:r>
          </a:p>
          <a:p>
            <a:r>
              <a:rPr lang="en-GB" dirty="0"/>
              <a:t>Other MDT Working</a:t>
            </a:r>
          </a:p>
          <a:p>
            <a:r>
              <a:rPr lang="en-GB" dirty="0" smtClean="0"/>
              <a:t>Cases on </a:t>
            </a:r>
            <a:r>
              <a:rPr lang="en-GB" dirty="0" err="1" smtClean="0"/>
              <a:t>QMPlus</a:t>
            </a:r>
            <a:r>
              <a:rPr lang="en-GB" dirty="0" smtClean="0"/>
              <a:t> will be covered centrally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053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MA3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Attendance at all activities-GP, DN, central </a:t>
            </a:r>
            <a:r>
              <a:rPr lang="en-GB" dirty="0" err="1" smtClean="0"/>
              <a:t>uni</a:t>
            </a:r>
            <a:endParaRPr lang="en-GB" dirty="0" smtClean="0"/>
          </a:p>
          <a:p>
            <a:r>
              <a:rPr lang="en-GB" dirty="0" smtClean="0"/>
              <a:t>Professionalism</a:t>
            </a:r>
          </a:p>
          <a:p>
            <a:r>
              <a:rPr lang="en-GB" dirty="0" smtClean="0"/>
              <a:t>Logbooks sign-off activities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295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students like doing?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Surveyed Student Preference  (in order)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Direct Patient contact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Clinical skills practice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Home visits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Tutor/Peer observation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Case based discussions (on </a:t>
            </a:r>
            <a:r>
              <a:rPr lang="en-GB" dirty="0" err="1"/>
              <a:t>QMPlus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/>
              <a:t>Tutor/Student led tutorials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869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Student Feedback on ‘Good’ Teaching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Students allowed to see patients on their own, then go with patient to see GP and present their findings and suggest how to manage patient. </a:t>
            </a:r>
          </a:p>
          <a:p>
            <a:r>
              <a:rPr lang="en-GB" dirty="0"/>
              <a:t>Students given logins to computer system and encouraged to use computer system to make notes and retrieve information when interviewing patients.</a:t>
            </a:r>
          </a:p>
          <a:p>
            <a:r>
              <a:rPr lang="en-GB" dirty="0"/>
              <a:t>Students encouraged to carry out examinations and then doctors carried out same examination to confirm findings and help guide students in what to look and listen for.</a:t>
            </a:r>
          </a:p>
          <a:p>
            <a:r>
              <a:rPr lang="en-GB" dirty="0"/>
              <a:t>Tutorials run by GP where diagnosis, investigation and management of important conditions is explored.</a:t>
            </a:r>
          </a:p>
          <a:p>
            <a:r>
              <a:rPr lang="en-GB" dirty="0"/>
              <a:t>Going on home visits with GP.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534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 Resources</a:t>
            </a:r>
          </a:p>
          <a:p>
            <a:r>
              <a:rPr lang="en-GB" sz="2400" dirty="0" err="1" smtClean="0"/>
              <a:t>QMPlus</a:t>
            </a:r>
            <a:r>
              <a:rPr lang="en-GB" sz="2400" dirty="0" smtClean="0"/>
              <a:t>-module handbooks for each module</a:t>
            </a:r>
          </a:p>
          <a:p>
            <a:r>
              <a:rPr lang="en-GB" sz="2400" dirty="0" smtClean="0"/>
              <a:t>CBME handbook in Year 3 CBME area </a:t>
            </a:r>
            <a:r>
              <a:rPr lang="en-GB" sz="2400" dirty="0" err="1" smtClean="0"/>
              <a:t>QMplus</a:t>
            </a:r>
            <a:endParaRPr lang="en-GB" sz="2400" dirty="0" smtClean="0"/>
          </a:p>
          <a:p>
            <a:r>
              <a:rPr lang="en-GB" sz="2400" dirty="0" smtClean="0"/>
              <a:t>Links to resources </a:t>
            </a:r>
            <a:r>
              <a:rPr lang="en-GB" sz="2400" dirty="0" err="1" smtClean="0"/>
              <a:t>eg</a:t>
            </a:r>
            <a:r>
              <a:rPr lang="en-GB" sz="2400" dirty="0" smtClean="0"/>
              <a:t> relevant NICE guidelines</a:t>
            </a:r>
          </a:p>
          <a:p>
            <a:endParaRPr lang="en-GB" dirty="0"/>
          </a:p>
          <a:p>
            <a:r>
              <a:rPr lang="en-GB" dirty="0" smtClean="0"/>
              <a:t>Tutor Resources</a:t>
            </a:r>
          </a:p>
          <a:p>
            <a:r>
              <a:rPr lang="en-GB" sz="2400" dirty="0" smtClean="0">
                <a:hlinkClick r:id="rId2"/>
              </a:rPr>
              <a:t>www.gptutorbartsandthelondon.org.uk</a:t>
            </a:r>
            <a:endParaRPr lang="en-GB" sz="2400" dirty="0" smtClean="0"/>
          </a:p>
          <a:p>
            <a:r>
              <a:rPr lang="en-GB" sz="2400" dirty="0" smtClean="0"/>
              <a:t>Contact admin for access to student </a:t>
            </a:r>
            <a:r>
              <a:rPr lang="en-GB" sz="2400" dirty="0" err="1" smtClean="0"/>
              <a:t>QMPlus</a:t>
            </a:r>
            <a:r>
              <a:rPr lang="en-GB" sz="2400" dirty="0" smtClean="0"/>
              <a:t> site.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65144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Contacts at CBME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Administrators:</a:t>
            </a:r>
          </a:p>
          <a:p>
            <a:r>
              <a:rPr lang="en-GB" sz="2800" dirty="0" smtClean="0"/>
              <a:t>Esi </a:t>
            </a:r>
            <a:r>
              <a:rPr lang="en-GB" sz="2800" dirty="0" err="1" smtClean="0"/>
              <a:t>Amankwe</a:t>
            </a:r>
            <a:r>
              <a:rPr lang="en-GB" sz="2800" dirty="0" smtClean="0"/>
              <a:t> (Mon-Wed) e.amankwe@qmul.ac.uk</a:t>
            </a:r>
          </a:p>
          <a:p>
            <a:r>
              <a:rPr lang="en-GB" sz="2800" dirty="0" smtClean="0"/>
              <a:t>Jim Manzano (Thurs &amp; Fri) </a:t>
            </a:r>
            <a:r>
              <a:rPr lang="en-GB" sz="2800" dirty="0" smtClean="0">
                <a:hlinkClick r:id="rId2"/>
              </a:rPr>
              <a:t>j.manzano@qmul.ac.uk</a:t>
            </a:r>
            <a:endParaRPr lang="en-GB" sz="2800" dirty="0" smtClean="0"/>
          </a:p>
          <a:p>
            <a:endParaRPr lang="en-GB" sz="2800" dirty="0"/>
          </a:p>
          <a:p>
            <a:r>
              <a:rPr lang="en-GB" sz="2800" dirty="0" smtClean="0"/>
              <a:t>Year 3 GP Module Lead </a:t>
            </a:r>
          </a:p>
          <a:p>
            <a:r>
              <a:rPr lang="en-GB" sz="2800" dirty="0" smtClean="0"/>
              <a:t>Dr Jenny Blythe j.blythe@qmul.ac.uk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255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GP Teaching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Year 1 – Med </a:t>
            </a:r>
            <a:r>
              <a:rPr lang="en-US" dirty="0" err="1" smtClean="0"/>
              <a:t>Soc</a:t>
            </a:r>
            <a:endParaRPr lang="en-US" dirty="0" smtClean="0"/>
          </a:p>
          <a:p>
            <a:r>
              <a:rPr lang="en-US" dirty="0" smtClean="0"/>
              <a:t>Year 2 – Extending Patient Contact</a:t>
            </a:r>
          </a:p>
          <a:p>
            <a:r>
              <a:rPr lang="en-US" dirty="0" smtClean="0"/>
              <a:t>Central Teaching with GP involvement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Year 3 Teaching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Three terms of nine </a:t>
            </a:r>
            <a:r>
              <a:rPr lang="en-GB" dirty="0" smtClean="0"/>
              <a:t>weeks in Year 3.</a:t>
            </a:r>
            <a:endParaRPr lang="en-GB" dirty="0"/>
          </a:p>
          <a:p>
            <a:r>
              <a:rPr lang="en-GB" dirty="0" smtClean="0"/>
              <a:t>One module per term:</a:t>
            </a:r>
            <a:endParaRPr lang="en-GB" dirty="0"/>
          </a:p>
          <a:p>
            <a:r>
              <a:rPr lang="en-GB" dirty="0"/>
              <a:t>(Met 3A) </a:t>
            </a:r>
            <a:r>
              <a:rPr lang="en-GB" dirty="0" smtClean="0"/>
              <a:t>Surgery, Gastro &amp; Oncology</a:t>
            </a:r>
            <a:endParaRPr lang="en-GB" dirty="0"/>
          </a:p>
          <a:p>
            <a:r>
              <a:rPr lang="en-GB" dirty="0"/>
              <a:t>(Met 3B) Renal &amp; Endocrine </a:t>
            </a:r>
            <a:r>
              <a:rPr lang="en-GB" dirty="0" smtClean="0"/>
              <a:t>(1 week Breast </a:t>
            </a:r>
            <a:r>
              <a:rPr lang="en-GB" dirty="0"/>
              <a:t>&amp; </a:t>
            </a:r>
            <a:r>
              <a:rPr lang="en-GB" dirty="0" smtClean="0"/>
              <a:t>1 week Urology teaching during the term) ENT</a:t>
            </a:r>
            <a:endParaRPr lang="en-GB" dirty="0"/>
          </a:p>
          <a:p>
            <a:r>
              <a:rPr lang="en-GB" dirty="0"/>
              <a:t>(CR3) Cardiorespiratory and Haematology </a:t>
            </a:r>
            <a:endParaRPr lang="en-GB" dirty="0" smtClean="0"/>
          </a:p>
          <a:p>
            <a:r>
              <a:rPr lang="en-GB" dirty="0" smtClean="0"/>
              <a:t>Students rotate around-also end of term ICA.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675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 of Year 3 GP Teaching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Met 3A </a:t>
            </a:r>
          </a:p>
          <a:p>
            <a:r>
              <a:rPr lang="en-GB" sz="2400" dirty="0" smtClean="0"/>
              <a:t>4 </a:t>
            </a:r>
            <a:r>
              <a:rPr lang="en-GB" sz="2400" dirty="0"/>
              <a:t>days over 1 </a:t>
            </a:r>
            <a:r>
              <a:rPr lang="en-GB" sz="2400" dirty="0" smtClean="0"/>
              <a:t>week allocated to GP</a:t>
            </a:r>
          </a:p>
          <a:p>
            <a:r>
              <a:rPr lang="en-GB" sz="2400" dirty="0" smtClean="0"/>
              <a:t>2 days GP (either Mon/Tues or Thurs/Fri)</a:t>
            </a:r>
          </a:p>
          <a:p>
            <a:r>
              <a:rPr lang="en-GB" sz="2400" dirty="0" smtClean="0"/>
              <a:t>1 day District Nurses, 1 day central teaching</a:t>
            </a:r>
          </a:p>
          <a:p>
            <a:endParaRPr lang="en-GB" sz="2400" dirty="0"/>
          </a:p>
          <a:p>
            <a:r>
              <a:rPr lang="en-GB" dirty="0" smtClean="0"/>
              <a:t>GP3</a:t>
            </a:r>
          </a:p>
          <a:p>
            <a:r>
              <a:rPr lang="en-GB" sz="2400" dirty="0" smtClean="0"/>
              <a:t>1 day a week for 7-9 weeks in Met 3B term</a:t>
            </a:r>
          </a:p>
          <a:p>
            <a:r>
              <a:rPr lang="en-GB" sz="2400" dirty="0" smtClean="0"/>
              <a:t>Incorporates both CR3 and Met 3B themes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929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Rationale for Change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Students asking for longer blocks in GP.</a:t>
            </a:r>
          </a:p>
          <a:p>
            <a:r>
              <a:rPr lang="en-GB" dirty="0" smtClean="0"/>
              <a:t>Move towards integrated learning across systems.</a:t>
            </a:r>
            <a:endParaRPr lang="en-GB" dirty="0"/>
          </a:p>
          <a:p>
            <a:r>
              <a:rPr lang="en-GB" dirty="0" smtClean="0"/>
              <a:t>Opportunity for MDT experience &amp; introduction to </a:t>
            </a:r>
            <a:r>
              <a:rPr lang="en-GB" dirty="0" err="1" smtClean="0"/>
              <a:t>multimorbidity</a:t>
            </a:r>
            <a:r>
              <a:rPr lang="en-GB" dirty="0" smtClean="0"/>
              <a:t>.</a:t>
            </a:r>
            <a:endParaRPr lang="en-GB" dirty="0"/>
          </a:p>
          <a:p>
            <a:r>
              <a:rPr lang="en-GB" dirty="0" smtClean="0"/>
              <a:t>Parity of experience for students.</a:t>
            </a:r>
          </a:p>
          <a:p>
            <a:r>
              <a:rPr lang="en-GB" dirty="0" smtClean="0"/>
              <a:t>Overall increase in GP time in curriculum.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4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GP3 Teaching Themes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Cardiovascular</a:t>
            </a:r>
            <a:endParaRPr lang="en-GB" dirty="0"/>
          </a:p>
          <a:p>
            <a:r>
              <a:rPr lang="en-GB" dirty="0" smtClean="0"/>
              <a:t>Respiratory</a:t>
            </a:r>
            <a:endParaRPr lang="en-GB" dirty="0"/>
          </a:p>
          <a:p>
            <a:r>
              <a:rPr lang="en-GB" dirty="0" smtClean="0"/>
              <a:t>Haematology </a:t>
            </a:r>
          </a:p>
          <a:p>
            <a:r>
              <a:rPr lang="en-GB" dirty="0" smtClean="0"/>
              <a:t>Renal</a:t>
            </a:r>
          </a:p>
          <a:p>
            <a:r>
              <a:rPr lang="en-GB" dirty="0" smtClean="0"/>
              <a:t>Endocrine</a:t>
            </a:r>
          </a:p>
          <a:p>
            <a:r>
              <a:rPr lang="en-GB" dirty="0" smtClean="0"/>
              <a:t>Intro to Infection &amp; ENT</a:t>
            </a:r>
          </a:p>
          <a:p>
            <a:r>
              <a:rPr lang="en-GB" dirty="0" smtClean="0"/>
              <a:t>Breast </a:t>
            </a:r>
          </a:p>
          <a:p>
            <a:r>
              <a:rPr lang="en-GB" dirty="0" smtClean="0"/>
              <a:t>Urology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54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Suggested Activities for GP3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Taking Histories</a:t>
            </a:r>
          </a:p>
          <a:p>
            <a:r>
              <a:rPr lang="en-GB" dirty="0" smtClean="0"/>
              <a:t>Examining Patients</a:t>
            </a:r>
          </a:p>
          <a:p>
            <a:r>
              <a:rPr lang="en-GB" dirty="0" smtClean="0"/>
              <a:t>Clinical Skills</a:t>
            </a:r>
          </a:p>
          <a:p>
            <a:r>
              <a:rPr lang="en-GB" dirty="0" smtClean="0"/>
              <a:t>Observing and Observed clinics</a:t>
            </a:r>
          </a:p>
          <a:p>
            <a:r>
              <a:rPr lang="en-GB" dirty="0" smtClean="0"/>
              <a:t>Specialist Nurse Clinics</a:t>
            </a:r>
          </a:p>
          <a:p>
            <a:r>
              <a:rPr lang="en-GB" dirty="0" smtClean="0"/>
              <a:t>Other MDT Working</a:t>
            </a:r>
          </a:p>
          <a:p>
            <a:r>
              <a:rPr lang="en-GB" dirty="0" smtClean="0"/>
              <a:t>Opportunities for Audit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2102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GP3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Attendance and Professionalism</a:t>
            </a:r>
          </a:p>
          <a:p>
            <a:r>
              <a:rPr lang="en-GB" dirty="0" smtClean="0"/>
              <a:t>Logbook sign-offs of </a:t>
            </a:r>
            <a:r>
              <a:rPr lang="en-GB" dirty="0" err="1" smtClean="0"/>
              <a:t>Hx</a:t>
            </a:r>
            <a:r>
              <a:rPr lang="en-GB" dirty="0" smtClean="0"/>
              <a:t>, Ex, Clinical Skills</a:t>
            </a:r>
          </a:p>
          <a:p>
            <a:r>
              <a:rPr lang="en-GB" dirty="0" smtClean="0"/>
              <a:t>Logbook continuity exercise</a:t>
            </a:r>
          </a:p>
          <a:p>
            <a:r>
              <a:rPr lang="en-GB" dirty="0" smtClean="0"/>
              <a:t>Met 3B </a:t>
            </a:r>
            <a:r>
              <a:rPr lang="en-GB" smtClean="0"/>
              <a:t>PBLs on haematuria &amp; diabetes with logbook sign-off</a:t>
            </a:r>
          </a:p>
          <a:p>
            <a:r>
              <a:rPr lang="en-GB" smtClean="0"/>
              <a:t>SSC3a </a:t>
            </a:r>
            <a:r>
              <a:rPr lang="en-GB" dirty="0" smtClean="0"/>
              <a:t>can be done in Primary Care </a:t>
            </a:r>
          </a:p>
          <a:p>
            <a:r>
              <a:rPr lang="en-GB" dirty="0" smtClean="0"/>
              <a:t>Note ICA for each term based on lecture week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458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MA3 Teaching Themes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Surgery including vascular</a:t>
            </a:r>
          </a:p>
          <a:p>
            <a:r>
              <a:rPr lang="en-GB" dirty="0" smtClean="0"/>
              <a:t>Gastroenterology</a:t>
            </a:r>
          </a:p>
          <a:p>
            <a:r>
              <a:rPr lang="en-GB" dirty="0" smtClean="0"/>
              <a:t>Cancer</a:t>
            </a:r>
          </a:p>
          <a:p>
            <a:r>
              <a:rPr lang="en-GB" dirty="0" smtClean="0"/>
              <a:t>Palliative Care (note a half day in hospice)</a:t>
            </a:r>
          </a:p>
          <a:p>
            <a:endParaRPr lang="en-GB" dirty="0"/>
          </a:p>
          <a:p>
            <a:r>
              <a:rPr lang="en-GB" dirty="0" smtClean="0"/>
              <a:t>All ‘inner’ placements are 2 days GP, 2DN 1 central. All resources on </a:t>
            </a:r>
            <a:r>
              <a:rPr lang="en-GB" dirty="0" err="1" smtClean="0"/>
              <a:t>QMPlus</a:t>
            </a:r>
            <a:r>
              <a:rPr lang="en-GB" dirty="0" smtClean="0"/>
              <a:t> for others.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941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558</Words>
  <Application>Microsoft Office PowerPoint</Application>
  <PresentationFormat>On-screen Show (4:3)</PresentationFormat>
  <Paragraphs>110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Year 3 GP Teaching Overview</vt:lpstr>
      <vt:lpstr>Previous GP Teaching</vt:lpstr>
      <vt:lpstr>Overview of Year 3 Teaching </vt:lpstr>
      <vt:lpstr>Overview of Year 3 GP Teaching </vt:lpstr>
      <vt:lpstr>Rationale for Change </vt:lpstr>
      <vt:lpstr>GP3 Teaching Themes</vt:lpstr>
      <vt:lpstr>Suggested Activities for GP3</vt:lpstr>
      <vt:lpstr>GP3 Assessment</vt:lpstr>
      <vt:lpstr>MA3 Teaching Themes </vt:lpstr>
      <vt:lpstr>Suggested Activities for MA3</vt:lpstr>
      <vt:lpstr>MA3 Assessment</vt:lpstr>
      <vt:lpstr>What do students like doing? </vt:lpstr>
      <vt:lpstr>Student Feedback on ‘Good’ Teaching</vt:lpstr>
      <vt:lpstr>Resources</vt:lpstr>
      <vt:lpstr>Contacts at CBME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rwspiring</dc:creator>
  <cp:lastModifiedBy>Daisy Campion</cp:lastModifiedBy>
  <cp:revision>27</cp:revision>
  <cp:lastPrinted>2016-09-14T10:02:32Z</cp:lastPrinted>
  <dcterms:created xsi:type="dcterms:W3CDTF">2012-06-20T14:30:50Z</dcterms:created>
  <dcterms:modified xsi:type="dcterms:W3CDTF">2018-05-09T11:38:41Z</dcterms:modified>
</cp:coreProperties>
</file>