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866" r:id="rId2"/>
    <p:sldMasterId id="2147483886" r:id="rId3"/>
    <p:sldMasterId id="2147483843" r:id="rId4"/>
  </p:sldMasterIdLst>
  <p:notesMasterIdLst>
    <p:notesMasterId r:id="rId36"/>
  </p:notesMasterIdLst>
  <p:handoutMasterIdLst>
    <p:handoutMasterId r:id="rId37"/>
  </p:handoutMasterIdLst>
  <p:sldIdLst>
    <p:sldId id="258" r:id="rId5"/>
    <p:sldId id="333" r:id="rId6"/>
    <p:sldId id="306" r:id="rId7"/>
    <p:sldId id="334" r:id="rId8"/>
    <p:sldId id="336" r:id="rId9"/>
    <p:sldId id="337" r:id="rId10"/>
    <p:sldId id="338" r:id="rId11"/>
    <p:sldId id="311" r:id="rId12"/>
    <p:sldId id="312" r:id="rId13"/>
    <p:sldId id="313" r:id="rId14"/>
    <p:sldId id="314" r:id="rId15"/>
    <p:sldId id="315" r:id="rId16"/>
    <p:sldId id="316" r:id="rId17"/>
    <p:sldId id="323" r:id="rId18"/>
    <p:sldId id="321" r:id="rId19"/>
    <p:sldId id="317" r:id="rId20"/>
    <p:sldId id="318" r:id="rId21"/>
    <p:sldId id="319" r:id="rId22"/>
    <p:sldId id="320" r:id="rId23"/>
    <p:sldId id="322" r:id="rId24"/>
    <p:sldId id="324" r:id="rId25"/>
    <p:sldId id="325" r:id="rId26"/>
    <p:sldId id="326" r:id="rId27"/>
    <p:sldId id="327" r:id="rId28"/>
    <p:sldId id="328" r:id="rId29"/>
    <p:sldId id="329" r:id="rId30"/>
    <p:sldId id="331" r:id="rId31"/>
    <p:sldId id="340" r:id="rId32"/>
    <p:sldId id="332" r:id="rId33"/>
    <p:sldId id="341" r:id="rId34"/>
    <p:sldId id="294" r:id="rId35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D0B69D-9948-46F3-B07D-8BF81D90CAFD}">
          <p14:sldIdLst>
            <p14:sldId id="258"/>
            <p14:sldId id="333"/>
            <p14:sldId id="306"/>
            <p14:sldId id="334"/>
            <p14:sldId id="336"/>
            <p14:sldId id="337"/>
            <p14:sldId id="338"/>
            <p14:sldId id="311"/>
            <p14:sldId id="312"/>
            <p14:sldId id="313"/>
            <p14:sldId id="314"/>
            <p14:sldId id="315"/>
            <p14:sldId id="316"/>
            <p14:sldId id="323"/>
            <p14:sldId id="321"/>
            <p14:sldId id="317"/>
            <p14:sldId id="318"/>
            <p14:sldId id="319"/>
            <p14:sldId id="320"/>
            <p14:sldId id="322"/>
            <p14:sldId id="324"/>
            <p14:sldId id="325"/>
            <p14:sldId id="326"/>
            <p14:sldId id="327"/>
            <p14:sldId id="328"/>
            <p14:sldId id="329"/>
            <p14:sldId id="331"/>
            <p14:sldId id="340"/>
            <p14:sldId id="332"/>
            <p14:sldId id="341"/>
          </p14:sldIdLst>
        </p14:section>
        <p14:section name="Untitled Section" id="{BC207CB5-D627-4B15-B03B-ED7A53E19D7E}">
          <p14:sldIdLst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D74"/>
    <a:srgbClr val="8D3786"/>
    <a:srgbClr val="EC008C"/>
    <a:srgbClr val="2DB8C5"/>
    <a:srgbClr val="73B82B"/>
    <a:srgbClr val="F18500"/>
    <a:srgbClr val="10746A"/>
    <a:srgbClr val="CDA60C"/>
    <a:srgbClr val="2DB862"/>
    <a:srgbClr val="009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 autoAdjust="0"/>
    <p:restoredTop sz="94695" autoAdjust="0"/>
  </p:normalViewPr>
  <p:slideViewPr>
    <p:cSldViewPr snapToGrid="0" snapToObjects="1">
      <p:cViewPr varScale="1">
        <p:scale>
          <a:sx n="110" d="100"/>
          <a:sy n="110" d="100"/>
        </p:scale>
        <p:origin x="101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1" d="100"/>
          <a:sy n="41" d="100"/>
        </p:scale>
        <p:origin x="24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4 Tex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>
                <a:latin typeface="4 Text"/>
              </a:rPr>
              <a:t>29/09/2021</a:t>
            </a:fld>
            <a:endParaRPr lang="en-GB" dirty="0">
              <a:latin typeface="4 Tex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4 Tex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>
                <a:latin typeface="4 Text"/>
              </a:rPr>
              <a:t>‹#›</a:t>
            </a:fld>
            <a:endParaRPr lang="en-GB" dirty="0">
              <a:latin typeface="4 Text"/>
            </a:endParaRPr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4 Tex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4 Text"/>
              </a:defRPr>
            </a:lvl1pPr>
          </a:lstStyle>
          <a:p>
            <a:fld id="{A4AD6F77-CFCE-A445-8E2C-54D16F9EECCC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4 Tex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4 Text"/>
              </a:defRPr>
            </a:lvl1pPr>
          </a:lstStyle>
          <a:p>
            <a:fld id="{00942D00-D33B-6747-961F-9152114FB4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4 Tex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4 Tex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4 Tex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4 Tex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4 Tex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AK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6E61A2D-598E-47A4-953C-93AD8CCDF83F}" type="slidenum">
              <a:rPr lang="en-GB" altLang="en-US" smtClean="0">
                <a:latin typeface="Arial" panose="020B0604020202020204" pitchFamily="34" charset="0"/>
                <a:ea typeface="MS PGothic" panose="020B0600070205080204" pitchFamily="34" charset="-128"/>
              </a:rPr>
              <a:pPr/>
              <a:t>3</a:t>
            </a:fld>
            <a:endParaRPr lang="en-GB" altLang="en-US" smtClean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1707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AK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C4A913-C9DB-4D84-BB1A-D33248C5082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982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FCD06-2AD3-4DD6-B400-E62DF799FC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37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FCD06-2AD3-4DD6-B400-E62DF799FC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775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FCD06-2AD3-4DD6-B400-E62DF799FC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045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FCD06-2AD3-4DD6-B400-E62DF799FC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57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FCD06-2AD3-4DD6-B400-E62DF799FC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FCD06-2AD3-4DD6-B400-E62DF799FC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795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FCD06-2AD3-4DD6-B400-E62DF799FC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270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FCD06-2AD3-4DD6-B400-E62DF799FC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528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FCD06-2AD3-4DD6-B400-E62DF799FC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89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AK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6E61A2D-598E-47A4-953C-93AD8CCDF83F}" type="slidenum">
              <a:rPr lang="en-GB" altLang="en-US" smtClean="0">
                <a:latin typeface="Arial" panose="020B0604020202020204" pitchFamily="34" charset="0"/>
                <a:ea typeface="MS PGothic" panose="020B0600070205080204" pitchFamily="34" charset="-128"/>
              </a:rPr>
              <a:pPr/>
              <a:t>4</a:t>
            </a:fld>
            <a:endParaRPr lang="en-GB" altLang="en-US" smtClean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5052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FCD06-2AD3-4DD6-B400-E62DF799FC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40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377E5-8DEA-4233-867D-CB0E5B70A13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2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AK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6E61A2D-598E-47A4-953C-93AD8CCDF83F}" type="slidenum">
              <a:rPr lang="en-GB" altLang="en-US" smtClean="0">
                <a:latin typeface="Arial" panose="020B0604020202020204" pitchFamily="34" charset="0"/>
                <a:ea typeface="MS PGothic" panose="020B0600070205080204" pitchFamily="34" charset="-128"/>
              </a:rPr>
              <a:pPr/>
              <a:t>5</a:t>
            </a:fld>
            <a:endParaRPr lang="en-GB" altLang="en-US" smtClean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771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AK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6E61A2D-598E-47A4-953C-93AD8CCDF83F}" type="slidenum">
              <a:rPr lang="en-GB" altLang="en-US" smtClean="0">
                <a:latin typeface="Arial" panose="020B0604020202020204" pitchFamily="34" charset="0"/>
                <a:ea typeface="MS PGothic" panose="020B0600070205080204" pitchFamily="34" charset="-128"/>
              </a:rPr>
              <a:pPr/>
              <a:t>6</a:t>
            </a:fld>
            <a:endParaRPr lang="en-GB" altLang="en-US" smtClean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217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AK</a:t>
            </a:r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6E61A2D-598E-47A4-953C-93AD8CCDF83F}" type="slidenum">
              <a:rPr lang="en-GB" altLang="en-US" smtClean="0">
                <a:latin typeface="Arial" panose="020B0604020202020204" pitchFamily="34" charset="0"/>
                <a:ea typeface="MS PGothic" panose="020B0600070205080204" pitchFamily="34" charset="-128"/>
              </a:rPr>
              <a:pPr/>
              <a:t>7</a:t>
            </a:fld>
            <a:endParaRPr lang="en-GB" altLang="en-US" smtClean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9333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DV</a:t>
            </a:r>
          </a:p>
        </p:txBody>
      </p:sp>
    </p:spTree>
    <p:extLst>
      <p:ext uri="{BB962C8B-B14F-4D97-AF65-F5344CB8AC3E}">
        <p14:creationId xmlns:p14="http://schemas.microsoft.com/office/powerpoint/2010/main" val="3720318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Afua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FCD06-2AD3-4DD6-B400-E62DF799FC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748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AK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C4A913-C9DB-4D84-BB1A-D33248C5082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82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FCD06-2AD3-4DD6-B400-E62DF799FC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156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 flip="none" rotWithShape="1">
          <a:gsLst>
            <a:gs pos="50000">
              <a:srgbClr val="8D3786"/>
            </a:gs>
            <a:gs pos="0">
              <a:srgbClr val="1C3D7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24373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36594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B8344-2BB4-46AC-BF67-24F417DE55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1886" y="1680830"/>
            <a:ext cx="3628402" cy="33472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4006D1-B55A-40FB-96F4-3E101622A8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02966" y="458789"/>
            <a:ext cx="3111456" cy="56389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School </a:t>
            </a:r>
          </a:p>
          <a:p>
            <a:r>
              <a:rPr lang="en-US" dirty="0"/>
              <a:t>name here</a:t>
            </a:r>
          </a:p>
        </p:txBody>
      </p:sp>
    </p:spTree>
    <p:extLst>
      <p:ext uri="{BB962C8B-B14F-4D97-AF65-F5344CB8AC3E}">
        <p14:creationId xmlns:p14="http://schemas.microsoft.com/office/powerpoint/2010/main" val="3193694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86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58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00150"/>
            <a:ext cx="3524250" cy="336946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0500" y="1200150"/>
            <a:ext cx="3524250" cy="336946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895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570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EA152-3642-44D0-89B2-3EEF29B53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A5B13-1742-42BB-83FC-824C072F96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47C19-F1E0-479B-9F93-2EF79BA9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69887-83E8-4454-A738-3B0A4398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53F7B-03E0-4180-9D7D-5898471F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672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DB4A-7836-4B71-81CA-5EC10D9DA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357AD-6D4D-49CA-8583-3F477CCDE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BD1F9-79FA-499A-91F2-DFEAC9C6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F8603-CE69-4B68-AF8D-76184DBCC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59A42-60EB-4AC1-8006-D6EBBD617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139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898A-AC4C-4C2B-850E-BD587048E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B8B3A-B2A8-405D-BC54-3F6312D7F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9669F-E61B-4931-9CC0-551640E78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AC7A4-EDC0-45ED-8ACF-FB0AF98D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B1D74-288E-43F4-9AA6-A93533D9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63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681E7-FD52-4107-A184-ECF34CABF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7937C-8D12-4EE9-B93C-141160F6F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530BA-52BB-4D44-AB25-1C87F2BA3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9A9A7-1297-4CCF-A1D2-BE2907E9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B7F3F-4FD2-4254-AAC7-1A9D2805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EE02E-45F4-4E04-8E6D-4B031E6D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754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D86C0-D758-4E40-B7B9-BA0320DC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1A037-E39E-48F8-A62A-3C55B7422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523F4-5E76-465B-AB35-91A72CCC3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0798F-09B0-4251-B790-2EC94F382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290861-E823-4DA2-AF2A-7B6191035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EEC7E4-8111-48DA-9097-F9FF82620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87188-7A6E-4AE4-A347-C52C16E6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B0B0EB-9D69-4899-96A8-735831722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544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5DE7-7FB0-46DB-9405-63B0634B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1D54A-8BFE-4A66-8C01-C3A0E8D85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89A05A-BA7F-4E56-A9F9-0DD742EB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D9B10-2680-4BF9-B3DE-581043C4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246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B994D4-AB6C-4CAB-A899-D8F8607D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BA159-9074-4ECF-8A91-5B3378A0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425A4-00FD-496D-843E-6768B4BF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634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66C9D-D52C-4D5E-BCB4-DEB2F57C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50D34-CCC7-4F29-802F-262714A27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E0F2B-9C6E-4C20-8966-6DFDA4751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0B045-964C-4063-BBFA-6B83C7E7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9FE1F-97B5-4CB3-98FA-126A5398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BBF1B-9535-4ADC-9034-24B5DE02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88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102203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10C8-ACFA-4B66-BA88-C02835BB9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18768-BA3C-4C85-A881-C2D742D376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1BA98-947C-4F30-81FA-E75089E74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536A2-429C-4E79-B977-267EAD08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8B88E-AC5B-4457-B246-5D80D0F9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EDF89-B6B4-461A-A5B2-7AEA5C98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842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2BE90-E10F-453C-A574-3138DD5A5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A689D1-5BAE-4CA1-805C-240740ACE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B1ADD-A7F9-4415-BC8A-C2DB995BD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94382-1FE3-4611-98AB-36B456145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CFCA8-8C69-4A1C-8ED2-B872F589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29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5AC67C-C8CF-40D1-8156-8B9F9BBD1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D5E88-ADF8-493E-91B1-184CC4D84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852B4-90C0-4ACD-B3E3-49FE0C23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3609A-6240-463F-A7C1-3B71C27DB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E0658-84C6-4AC3-83AC-5FC9D58D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539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gradFill>
          <a:gsLst>
            <a:gs pos="50000">
              <a:srgbClr val="8D3786"/>
            </a:gs>
            <a:gs pos="0">
              <a:srgbClr val="1C3D7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3228967"/>
            <a:ext cx="4335556" cy="1158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282511" y="1820461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gradFill>
          <a:gsLst>
            <a:gs pos="50000">
              <a:srgbClr val="8D3786"/>
            </a:gs>
            <a:gs pos="0">
              <a:srgbClr val="1C3D7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1954745"/>
            <a:ext cx="4335556" cy="11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88" y="373575"/>
            <a:ext cx="2489200" cy="6653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58" userDrawn="1">
          <p15:clr>
            <a:srgbClr val="F26B43"/>
          </p15:clr>
        </p15:guide>
        <p15:guide id="3" pos="176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5585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orient="horz" pos="554" userDrawn="1">
          <p15:clr>
            <a:srgbClr val="F26B43"/>
          </p15:clr>
        </p15:guide>
        <p15:guide id="8" orient="horz" pos="690" userDrawn="1">
          <p15:clr>
            <a:srgbClr val="F26B43"/>
          </p15:clr>
        </p15:guide>
        <p15:guide id="9" orient="horz" pos="826" userDrawn="1">
          <p15:clr>
            <a:srgbClr val="F26B43"/>
          </p15:clr>
        </p15:guide>
        <p15:guide id="10" pos="2812" userDrawn="1">
          <p15:clr>
            <a:srgbClr val="F26B43"/>
          </p15:clr>
        </p15:guide>
        <p15:guide id="11" pos="2948" userDrawn="1">
          <p15:clr>
            <a:srgbClr val="F26B43"/>
          </p15:clr>
        </p15:guide>
        <p15:guide id="12" pos="1474" userDrawn="1">
          <p15:clr>
            <a:srgbClr val="F26B43"/>
          </p15:clr>
        </p15:guide>
        <p15:guide id="13" pos="4263" userDrawn="1">
          <p15:clr>
            <a:srgbClr val="F26B43"/>
          </p15:clr>
        </p15:guide>
        <p15:guide id="14" orient="horz" pos="2822" userDrawn="1">
          <p15:clr>
            <a:srgbClr val="F26B43"/>
          </p15:clr>
        </p15:guide>
        <p15:guide id="15" orient="horz" pos="2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21D3F9-65FD-49A6-AA0B-E7C74E8AAD9A}"/>
              </a:ext>
            </a:extLst>
          </p:cNvPr>
          <p:cNvSpPr/>
          <p:nvPr userDrawn="1"/>
        </p:nvSpPr>
        <p:spPr>
          <a:xfrm>
            <a:off x="10188" y="4469587"/>
            <a:ext cx="9144000" cy="673913"/>
          </a:xfrm>
          <a:prstGeom prst="rect">
            <a:avLst/>
          </a:prstGeom>
          <a:gradFill>
            <a:gsLst>
              <a:gs pos="0">
                <a:srgbClr val="1C3D74"/>
              </a:gs>
              <a:gs pos="50000">
                <a:srgbClr val="8D3786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B903A-F407-4E66-81D1-1411B4A219A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6062812" y="4694920"/>
            <a:ext cx="2490540" cy="22975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2B76A7-7179-4A91-AA9E-970D6FA45E62}"/>
              </a:ext>
            </a:extLst>
          </p:cNvPr>
          <p:cNvSpPr txBox="1">
            <a:spLocks/>
          </p:cNvSpPr>
          <p:nvPr userDrawn="1"/>
        </p:nvSpPr>
        <p:spPr>
          <a:xfrm>
            <a:off x="2315776" y="2836473"/>
            <a:ext cx="4512447" cy="145660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School of English </a:t>
            </a:r>
          </a:p>
          <a:p>
            <a:r>
              <a:rPr lang="en-US" dirty="0"/>
              <a:t>and Drama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A5C0C06-AD89-4D25-91E5-1356D874D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0139" y="467682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School name here</a:t>
            </a:r>
          </a:p>
        </p:txBody>
      </p:sp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99" r:id="rId18"/>
    <p:sldLayoutId id="2147483900" r:id="rId19"/>
    <p:sldLayoutId id="214748390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BC66D-BE54-4920-9914-BD36CA85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18FDC-784E-4C98-AA5C-9ECF79CEA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E0225-1097-4F02-9BD3-9B761C516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4 Text"/>
              </a:defRPr>
            </a:lvl1pPr>
          </a:lstStyle>
          <a:p>
            <a:fld id="{5946B71F-C445-4550-BC73-994E346A1C33}" type="datetimeFigureOut">
              <a:rPr lang="en-GB" smtClean="0"/>
              <a:pPr/>
              <a:t>29/09/2021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53A7A-E74E-4E87-BE9D-45DB6FF9E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4 Tex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667C0-0302-4CCC-A683-58E9DAF26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4 Text"/>
              </a:defRPr>
            </a:lvl1pPr>
          </a:lstStyle>
          <a:p>
            <a:fld id="{E05CC1B7-8AD3-4D86-AEC8-A4A3278C65F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001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4 Tex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4 Tex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4 Tex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4 Tex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4 Tex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rstandardsboard.org.uk/training-qualification/becoming-a-barrister/transferring-lawyers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bpp.com/courses/law/legal-training/btt-bar-transfer-test#download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rstandardsboard.org.uk/news-publications/research-and-statistics/statistics-about-the-bar.html" TargetMode="External"/><Relationship Id="rId2" Type="http://schemas.openxmlformats.org/officeDocument/2006/relationships/hyperlink" Target="https://www.barstandardsboard.org.uk/media-centre/research-and-statistics/statistics" TargetMode="Externa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barstandardsboard.org.uk/media-centre/research-and-statistics/statistic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wsociety.org.uk/support-services/research-trends/annual-statistics-report-2017/" TargetMode="External"/><Relationship Id="rId2" Type="http://schemas.openxmlformats.org/officeDocument/2006/relationships/hyperlink" Target="https://www.lawsociety.org.uk/career-advice/becoming-a-solicitor/entry-trends/" TargetMode="Externa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ra.org.uk/students/sq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mbersstudent.co.uk/law-schools/how-to-fund-law-schoo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legalcheek.com/2020/10/future-pinsent-masons-trainee-to-fund-law-scholarship-with-proceeds-of-new-book/" TargetMode="External"/><Relationship Id="rId4" Type="http://schemas.openxmlformats.org/officeDocument/2006/relationships/hyperlink" Target="https://www.allaboutlaw.co.uk/law-careers/financial-support-for-international-students/scholarships-for-international-student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wcareers.net/solicitors/advancedsearch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totumpartners.com/" TargetMode="External"/><Relationship Id="rId5" Type="http://schemas.openxmlformats.org/officeDocument/2006/relationships/hyperlink" Target="https://accutrainee.com/clients-firms/?gclid=EAIaIQobChMIq4nwhdmQ7AIViuntCh1BTAOeEAAYASAAEgJXXfD_BwE" TargetMode="External"/><Relationship Id="rId4" Type="http://schemas.openxmlformats.org/officeDocument/2006/relationships/hyperlink" Target="https://flex.legal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lkround.com/?cid=A_SE_Google_MI-Brand-Exact_c_Brand-Pure_milkround_249095291998_e_41222819452_kwd-308710871__PCqeQFSw&amp;gclid=EAIaIQobChMIzunt4au63AIVZbXtCh1KBAdjEAAYASAAEgIvGfD_BwE" TargetMode="External"/><Relationship Id="rId3" Type="http://schemas.openxmlformats.org/officeDocument/2006/relationships/hyperlink" Target="https://www.lawcareers.net/" TargetMode="External"/><Relationship Id="rId7" Type="http://schemas.openxmlformats.org/officeDocument/2006/relationships/hyperlink" Target="http://debut.careers/guide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targetjobs.co.uk/careers-advice/career-planning" TargetMode="External"/><Relationship Id="rId5" Type="http://schemas.openxmlformats.org/officeDocument/2006/relationships/hyperlink" Target="https://www.chambersstudent.co.uk/" TargetMode="External"/><Relationship Id="rId10" Type="http://schemas.openxmlformats.org/officeDocument/2006/relationships/hyperlink" Target="https://www.qmul.ac.uk/careers/downloads/industry-guides/" TargetMode="External"/><Relationship Id="rId4" Type="http://schemas.openxmlformats.org/officeDocument/2006/relationships/hyperlink" Target="https://www.prospects.ac.uk/careers-advice/what-can-i-do-with-my-degree" TargetMode="External"/><Relationship Id="rId9" Type="http://schemas.openxmlformats.org/officeDocument/2006/relationships/hyperlink" Target="https://magnet.me/?country=gb&amp;lang=en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wcareers.net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qmplus.qmul.ac.uk/course/view.php?id=12157" TargetMode="External"/><Relationship Id="rId5" Type="http://schemas.openxmlformats.org/officeDocument/2006/relationships/hyperlink" Target="https://www.thelawyer.com/lawyer-2b/" TargetMode="External"/><Relationship Id="rId4" Type="http://schemas.openxmlformats.org/officeDocument/2006/relationships/hyperlink" Target="http://www.chambersstudent.co.uk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xology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lawcareers.net/commercial-awareness" TargetMode="External"/><Relationship Id="rId4" Type="http://schemas.openxmlformats.org/officeDocument/2006/relationships/hyperlink" Target="https://www.bbc.co.uk/news/busines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careers@qmul.ac.uk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qmul.ac.uk/careers/event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0C466D-AFD2-4612-98EB-B28E84FC16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43599" y="2437395"/>
            <a:ext cx="7870825" cy="1171575"/>
          </a:xfrm>
        </p:spPr>
        <p:txBody>
          <a:bodyPr/>
          <a:lstStyle/>
          <a:p>
            <a:r>
              <a:rPr lang="en-GB" dirty="0"/>
              <a:t>Entering the UK Job Market and Legal Training Pathways</a:t>
            </a:r>
          </a:p>
          <a:p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B3EFF6F-2781-4F5D-97C6-E4322216ADD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43598" y="3659437"/>
            <a:ext cx="7870825" cy="1171575"/>
          </a:xfrm>
        </p:spPr>
        <p:txBody>
          <a:bodyPr/>
          <a:lstStyle/>
          <a:p>
            <a:r>
              <a:rPr lang="en-GB" dirty="0" smtClean="0"/>
              <a:t>September 2021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BD83B4-A554-43D7-822D-5911805342B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02966" y="458789"/>
            <a:ext cx="3111456" cy="56389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Centre for Commercial Law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9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214586" y="2084567"/>
            <a:ext cx="2499306" cy="89830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013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85911" y="2160903"/>
            <a:ext cx="2556658" cy="745629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>
              <a:defRPr/>
            </a:pPr>
            <a:r>
              <a:rPr lang="en-GB" sz="2250" dirty="0">
                <a:solidFill>
                  <a:sysClr val="window" lastClr="FFFFFF">
                    <a:lumMod val="95000"/>
                  </a:sysClr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I want to be a lawyer</a:t>
            </a:r>
          </a:p>
        </p:txBody>
      </p:sp>
      <p:sp>
        <p:nvSpPr>
          <p:cNvPr id="5" name="Down Arrow 4"/>
          <p:cNvSpPr/>
          <p:nvPr/>
        </p:nvSpPr>
        <p:spPr>
          <a:xfrm rot="5808924">
            <a:off x="2521153" y="2169660"/>
            <a:ext cx="374368" cy="728116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E7E6E6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4350">
              <a:defRPr/>
            </a:pPr>
            <a:endParaRPr lang="en-GB" sz="1013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 rot="7893054">
            <a:off x="3505680" y="1359765"/>
            <a:ext cx="374368" cy="728116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E7E6E6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4350">
              <a:defRPr/>
            </a:pPr>
            <a:endParaRPr lang="en-GB" sz="1013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2581071">
            <a:off x="3375805" y="3012690"/>
            <a:ext cx="374368" cy="728116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E7E6E6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4350">
              <a:defRPr/>
            </a:pPr>
            <a:endParaRPr lang="en-GB" sz="1013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 rot="19761718">
            <a:off x="5215370" y="3043625"/>
            <a:ext cx="374368" cy="702339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E7E6E6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4350">
              <a:defRPr/>
            </a:pPr>
            <a:endParaRPr lang="en-GB" sz="1013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 rot="12949996">
            <a:off x="4811278" y="1315776"/>
            <a:ext cx="374368" cy="728116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E7E6E6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4350">
              <a:defRPr/>
            </a:pPr>
            <a:endParaRPr lang="en-GB" sz="1013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379496" y="2345499"/>
            <a:ext cx="1107785" cy="338486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563"/>
              </a:spcBef>
              <a:buNone/>
              <a:defRPr/>
            </a:pPr>
            <a:r>
              <a:rPr lang="en-GB" sz="2025" dirty="0">
                <a:solidFill>
                  <a:sysClr val="windowText" lastClr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Where?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896714" y="3219615"/>
            <a:ext cx="1289196" cy="572720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563"/>
              </a:spcBef>
              <a:buNone/>
              <a:defRPr/>
            </a:pPr>
            <a:r>
              <a:rPr lang="en-GB" sz="2025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Type </a:t>
            </a:r>
          </a:p>
          <a:p>
            <a:pPr marL="0" indent="0" defTabSz="514350">
              <a:spcBef>
                <a:spcPts val="563"/>
              </a:spcBef>
              <a:buNone/>
              <a:defRPr/>
            </a:pPr>
            <a:r>
              <a:rPr lang="en-GB" sz="2025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of client?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748603" y="3718043"/>
            <a:ext cx="2126524" cy="330029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563"/>
              </a:spcBef>
              <a:buNone/>
              <a:defRPr/>
            </a:pPr>
            <a:r>
              <a:rPr lang="en-GB" sz="2025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Practice area?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253473" y="930550"/>
            <a:ext cx="1695786" cy="918305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563"/>
              </a:spcBef>
              <a:buNone/>
              <a:defRPr/>
            </a:pPr>
            <a:r>
              <a:rPr lang="en-GB" sz="2025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Type of organisation?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885149" y="796724"/>
            <a:ext cx="1519001" cy="668421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563"/>
              </a:spcBef>
              <a:buNone/>
              <a:defRPr/>
            </a:pPr>
            <a:r>
              <a:rPr lang="en-GB" sz="225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What type </a:t>
            </a:r>
          </a:p>
          <a:p>
            <a:pPr marL="0" indent="0" defTabSz="514350">
              <a:spcBef>
                <a:spcPts val="563"/>
              </a:spcBef>
              <a:buNone/>
              <a:defRPr/>
            </a:pPr>
            <a:r>
              <a:rPr lang="en-GB" sz="225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of lawyer?</a:t>
            </a:r>
          </a:p>
        </p:txBody>
      </p:sp>
    </p:spTree>
    <p:extLst>
      <p:ext uri="{BB962C8B-B14F-4D97-AF65-F5344CB8AC3E}">
        <p14:creationId xmlns:p14="http://schemas.microsoft.com/office/powerpoint/2010/main" val="19596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4603" y="228015"/>
            <a:ext cx="608367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37"/>
            <a:r>
              <a:rPr lang="en-GB" altLang="en-US" sz="2500" b="1" dirty="0">
                <a:solidFill>
                  <a:srgbClr val="1C3D74"/>
                </a:solidFill>
                <a:latin typeface="Arial"/>
              </a:rPr>
              <a:t>Practising as a UK qualified lawyer</a:t>
            </a:r>
            <a:endParaRPr lang="en-GB" sz="2500" b="1" kern="0" dirty="0">
              <a:solidFill>
                <a:srgbClr val="1C3D74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94014" y="911243"/>
            <a:ext cx="14984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37">
              <a:spcBef>
                <a:spcPct val="0"/>
              </a:spcBef>
              <a:buNone/>
              <a:defRPr/>
            </a:pPr>
            <a:r>
              <a:rPr lang="en-GB" altLang="en-US" sz="1800" b="1" dirty="0">
                <a:solidFill>
                  <a:srgbClr val="1C3D74"/>
                </a:solidFill>
              </a:rPr>
              <a:t>Solicitor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80051" y="905942"/>
            <a:ext cx="1499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37">
              <a:spcBef>
                <a:spcPct val="0"/>
              </a:spcBef>
              <a:buNone/>
              <a:defRPr/>
            </a:pPr>
            <a:r>
              <a:rPr lang="en-GB" altLang="en-US" sz="1800" b="1" dirty="0">
                <a:solidFill>
                  <a:srgbClr val="1C3D74"/>
                </a:solidFill>
              </a:rPr>
              <a:t>Barrister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749402" y="911243"/>
            <a:ext cx="729555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9pPr>
          </a:lstStyle>
          <a:p>
            <a:pPr defTabSz="514337">
              <a:spcBef>
                <a:spcPct val="0"/>
              </a:spcBef>
              <a:buNone/>
            </a:pPr>
            <a:r>
              <a:rPr lang="en-GB" altLang="en-US" sz="1575" dirty="0">
                <a:solidFill>
                  <a:srgbClr val="1C3D74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or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4" t="24802" r="38580" b="13602"/>
          <a:stretch>
            <a:fillRect/>
          </a:stretch>
        </p:blipFill>
        <p:spPr bwMode="auto">
          <a:xfrm>
            <a:off x="2094014" y="1390221"/>
            <a:ext cx="1085850" cy="159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1" t="26901" r="35431" b="16400"/>
          <a:stretch>
            <a:fillRect/>
          </a:stretch>
        </p:blipFill>
        <p:spPr bwMode="auto">
          <a:xfrm>
            <a:off x="4532865" y="1384395"/>
            <a:ext cx="1512689" cy="165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18655" y="3126582"/>
            <a:ext cx="36294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9pPr>
          </a:lstStyle>
          <a:p>
            <a:pPr defTabSz="514337">
              <a:buNone/>
            </a:pPr>
            <a:r>
              <a:rPr lang="en-GB" altLang="en-US" sz="1800" dirty="0">
                <a:solidFill>
                  <a:srgbClr val="1C3D74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2020, SRA: </a:t>
            </a:r>
            <a:r>
              <a:rPr lang="en-GB" altLang="en-US" sz="1800" b="1" dirty="0">
                <a:solidFill>
                  <a:srgbClr val="1C3D74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149,621 </a:t>
            </a:r>
            <a:r>
              <a:rPr lang="en-GB" altLang="en-US" sz="1800" dirty="0">
                <a:solidFill>
                  <a:srgbClr val="1C3D74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practising solicitors in England &amp; Wales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045956" y="3117280"/>
            <a:ext cx="3999195" cy="66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9pPr>
          </a:lstStyle>
          <a:p>
            <a:pPr defTabSz="514337">
              <a:buNone/>
            </a:pPr>
            <a:r>
              <a:rPr lang="en-US" altLang="en-US" sz="1800" dirty="0">
                <a:solidFill>
                  <a:srgbClr val="1C3D74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2020, BSB: </a:t>
            </a:r>
            <a:r>
              <a:rPr lang="en-GB" altLang="en-US" sz="1800" b="1" dirty="0">
                <a:solidFill>
                  <a:srgbClr val="1C3D74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16,258</a:t>
            </a:r>
            <a:r>
              <a:rPr lang="en-US" altLang="en-US" sz="1800" b="1" dirty="0">
                <a:solidFill>
                  <a:srgbClr val="1C3D74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C3D74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practising</a:t>
            </a:r>
            <a:r>
              <a:rPr lang="en-US" altLang="en-US" sz="1800" dirty="0">
                <a:solidFill>
                  <a:srgbClr val="1C3D74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barristers in England &amp; Wales 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20436" y="3779792"/>
            <a:ext cx="23307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9pPr>
          </a:lstStyle>
          <a:p>
            <a:pPr defTabSz="514337">
              <a:spcBef>
                <a:spcPct val="0"/>
              </a:spcBef>
              <a:buNone/>
            </a:pPr>
            <a:r>
              <a:rPr lang="en-GB" altLang="en-US" sz="1100" i="1" dirty="0">
                <a:solidFill>
                  <a:srgbClr val="1C3D74"/>
                </a:solidFill>
                <a:latin typeface="Verdana" panose="020B0604030504040204" pitchFamily="34" charset="0"/>
              </a:rPr>
              <a:t>Image by Markus Winkler on </a:t>
            </a:r>
            <a:r>
              <a:rPr lang="en-GB" altLang="en-US" sz="1100" i="1" dirty="0" err="1">
                <a:solidFill>
                  <a:srgbClr val="1C3D74"/>
                </a:solidFill>
                <a:latin typeface="Verdana" panose="020B0604030504040204" pitchFamily="34" charset="0"/>
              </a:rPr>
              <a:t>Unsplash</a:t>
            </a:r>
            <a:endParaRPr lang="en-GB" altLang="en-US" sz="1100" i="1" dirty="0">
              <a:solidFill>
                <a:srgbClr val="1C3D74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045956" y="3785654"/>
            <a:ext cx="282541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9pPr>
          </a:lstStyle>
          <a:p>
            <a:pPr defTabSz="514337">
              <a:spcBef>
                <a:spcPct val="0"/>
              </a:spcBef>
              <a:buNone/>
            </a:pPr>
            <a:r>
              <a:rPr lang="en-GB" altLang="en-US" sz="1100" i="1" dirty="0">
                <a:solidFill>
                  <a:srgbClr val="1C3D74"/>
                </a:solidFill>
                <a:latin typeface="Verdana" panose="020B0604030504040204" pitchFamily="34" charset="0"/>
              </a:rPr>
              <a:t>Image by </a:t>
            </a:r>
            <a:r>
              <a:rPr lang="en-GB" altLang="en-US" sz="1100" i="1" dirty="0" err="1">
                <a:solidFill>
                  <a:srgbClr val="1C3D74"/>
                </a:solidFill>
                <a:latin typeface="Verdana" panose="020B0604030504040204" pitchFamily="34" charset="0"/>
              </a:rPr>
              <a:t>Tingey</a:t>
            </a:r>
            <a:r>
              <a:rPr lang="en-GB" altLang="en-US" sz="1100" i="1" dirty="0">
                <a:solidFill>
                  <a:srgbClr val="1C3D74"/>
                </a:solidFill>
                <a:latin typeface="Verdana" panose="020B0604030504040204" pitchFamily="34" charset="0"/>
              </a:rPr>
              <a:t> Injury Law Firm on </a:t>
            </a:r>
            <a:r>
              <a:rPr lang="en-GB" altLang="en-US" sz="1100" i="1" dirty="0" err="1">
                <a:solidFill>
                  <a:srgbClr val="1C3D74"/>
                </a:solidFill>
                <a:latin typeface="Verdana" panose="020B0604030504040204" pitchFamily="34" charset="0"/>
              </a:rPr>
              <a:t>Unsplash</a:t>
            </a:r>
            <a:endParaRPr lang="en-GB" altLang="en-US" sz="1100" i="1" dirty="0">
              <a:solidFill>
                <a:srgbClr val="1C3D74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GB" altLang="en-US" b="0" dirty="0" smtClean="0">
                <a:solidFill>
                  <a:srgbClr val="660066"/>
                </a:solidFill>
                <a:latin typeface="+mn-lt"/>
              </a:rPr>
              <a:t> </a:t>
            </a:r>
            <a:br>
              <a:rPr lang="en-GB" altLang="en-US" b="0" dirty="0" smtClean="0">
                <a:solidFill>
                  <a:srgbClr val="660066"/>
                </a:solidFill>
                <a:latin typeface="+mn-lt"/>
              </a:rPr>
            </a:br>
            <a:endParaRPr lang="en-GB" altLang="en-US" b="0" dirty="0" smtClean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16387" name="Content Placeholder 4"/>
          <p:cNvSpPr>
            <a:spLocks noGrp="1"/>
          </p:cNvSpPr>
          <p:nvPr>
            <p:ph idx="1"/>
          </p:nvPr>
        </p:nvSpPr>
        <p:spPr>
          <a:xfrm>
            <a:off x="3066108" y="887901"/>
            <a:ext cx="4537852" cy="2749362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GB" altLang="en-US" sz="1800" dirty="0">
                <a:solidFill>
                  <a:srgbClr val="1C3D74"/>
                </a:solidFill>
              </a:rPr>
              <a:t>Provide one-off advocacy or specialist technical advice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1800" dirty="0">
              <a:solidFill>
                <a:srgbClr val="1C3D74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1800" dirty="0">
                <a:solidFill>
                  <a:srgbClr val="1C3D74"/>
                </a:solidFill>
              </a:rPr>
              <a:t>Primarily work in courts or tribunals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1800" dirty="0">
              <a:solidFill>
                <a:srgbClr val="1C3D74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1800" dirty="0">
                <a:solidFill>
                  <a:srgbClr val="1C3D74"/>
                </a:solidFill>
              </a:rPr>
              <a:t> Are self- employed but grouped within a ‘set of Chambers’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en-GB" altLang="en-US" sz="1800" dirty="0">
              <a:solidFill>
                <a:srgbClr val="1C3D74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1800" dirty="0">
                <a:solidFill>
                  <a:srgbClr val="1C3D74"/>
                </a:solidFill>
              </a:rPr>
              <a:t>A minority (c.20%) work at the  ‘employed bar’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n-US" dirty="0" smtClean="0"/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6" t="30400" r="40157" b="12900"/>
          <a:stretch>
            <a:fillRect/>
          </a:stretch>
        </p:blipFill>
        <p:spPr bwMode="auto">
          <a:xfrm>
            <a:off x="652706" y="887901"/>
            <a:ext cx="1536800" cy="234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621214" y="3517720"/>
            <a:ext cx="156829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9pPr>
          </a:lstStyle>
          <a:p>
            <a:pPr defTabSz="514337">
              <a:spcBef>
                <a:spcPct val="0"/>
              </a:spcBef>
              <a:buNone/>
            </a:pPr>
            <a:r>
              <a:rPr lang="en-GB" altLang="en-US" sz="1100" i="1" dirty="0">
                <a:solidFill>
                  <a:srgbClr val="1C3D74"/>
                </a:solidFill>
                <a:latin typeface="Verdana" panose="020B0604030504040204" pitchFamily="34" charset="0"/>
              </a:rPr>
              <a:t>Image by </a:t>
            </a:r>
            <a:r>
              <a:rPr lang="en-GB" altLang="en-US" sz="1100" i="1" dirty="0" err="1">
                <a:solidFill>
                  <a:srgbClr val="1C3D74"/>
                </a:solidFill>
                <a:latin typeface="Verdana" panose="020B0604030504040204" pitchFamily="34" charset="0"/>
              </a:rPr>
              <a:t>Tingey</a:t>
            </a:r>
            <a:r>
              <a:rPr lang="en-GB" altLang="en-US" sz="1100" i="1" dirty="0">
                <a:solidFill>
                  <a:srgbClr val="1C3D74"/>
                </a:solidFill>
                <a:latin typeface="Verdana" panose="020B0604030504040204" pitchFamily="34" charset="0"/>
              </a:rPr>
              <a:t> Injury Law Firm on </a:t>
            </a:r>
            <a:r>
              <a:rPr lang="en-GB" altLang="en-US" sz="1100" i="1" dirty="0" err="1">
                <a:solidFill>
                  <a:srgbClr val="1C3D74"/>
                </a:solidFill>
                <a:latin typeface="Verdana" panose="020B0604030504040204" pitchFamily="34" charset="0"/>
              </a:rPr>
              <a:t>Unsplash</a:t>
            </a:r>
            <a:endParaRPr lang="en-GB" altLang="en-US" sz="1100" i="1" dirty="0">
              <a:solidFill>
                <a:srgbClr val="1C3D74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2485" y="282719"/>
            <a:ext cx="457381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37"/>
            <a:r>
              <a:rPr lang="en-GB" altLang="en-US" sz="2500" b="1" dirty="0">
                <a:solidFill>
                  <a:srgbClr val="1C3D74"/>
                </a:solidFill>
                <a:latin typeface="Arial"/>
              </a:rPr>
              <a:t>Barristers</a:t>
            </a:r>
            <a:r>
              <a:rPr lang="en-GB" altLang="en-US" sz="2100" b="1" dirty="0">
                <a:solidFill>
                  <a:srgbClr val="1C3D74"/>
                </a:solidFill>
                <a:latin typeface="Arial"/>
              </a:rPr>
              <a:t> </a:t>
            </a:r>
            <a:endParaRPr lang="en-GB" sz="2100" b="1" kern="0" dirty="0">
              <a:solidFill>
                <a:srgbClr val="1C3D74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89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6518" y="234474"/>
            <a:ext cx="759028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25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Q</a:t>
            </a:r>
            <a:r>
              <a:rPr lang="en-GB" sz="2500" b="1" dirty="0" err="1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ualifying</a:t>
            </a:r>
            <a:r>
              <a:rPr lang="en-GB" sz="25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as a barrister in England and Wales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4887" y="3730553"/>
            <a:ext cx="5668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</a:rPr>
              <a:t>You start applying to chambers in the academic stage</a:t>
            </a: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1275841" y="1312480"/>
            <a:ext cx="13663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50">
              <a:spcBef>
                <a:spcPct val="0"/>
              </a:spcBef>
              <a:buNone/>
              <a:defRPr/>
            </a:pPr>
            <a:r>
              <a:rPr lang="en-GB" altLang="en-US" sz="1600" b="1" dirty="0">
                <a:solidFill>
                  <a:srgbClr val="1C3D74"/>
                </a:solidFill>
                <a:ea typeface="Source Sans Pro" panose="020B0503030403020204" pitchFamily="34" charset="0"/>
              </a:rPr>
              <a:t>1. Academic stage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275841" y="2040202"/>
            <a:ext cx="1364663" cy="92333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None/>
              <a:defRPr/>
            </a:pPr>
            <a:r>
              <a:rPr lang="en-GB" altLang="en-US" sz="1800" b="1" kern="0" dirty="0">
                <a:solidFill>
                  <a:srgbClr val="21386A"/>
                </a:solidFill>
                <a:ea typeface="Source Sans Pro" panose="020B0503030403020204" pitchFamily="34" charset="0"/>
              </a:rPr>
              <a:t>LLB Law </a:t>
            </a:r>
            <a:r>
              <a:rPr lang="en-GB" altLang="en-US" sz="1800" b="1" kern="0" dirty="0" smtClean="0">
                <a:solidFill>
                  <a:srgbClr val="21386A"/>
                </a:solidFill>
                <a:ea typeface="Source Sans Pro" panose="020B0503030403020204" pitchFamily="34" charset="0"/>
              </a:rPr>
              <a:t>degree or PGDL</a:t>
            </a:r>
            <a:endParaRPr lang="en-GB" altLang="en-US" sz="1800" b="1" kern="0" dirty="0">
              <a:solidFill>
                <a:srgbClr val="21386A"/>
              </a:solidFill>
              <a:ea typeface="Source Sans Pro" panose="020B0503030403020204" pitchFamily="34" charset="0"/>
            </a:endParaRP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2916458" y="1309610"/>
            <a:ext cx="1454651" cy="58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50">
              <a:spcBef>
                <a:spcPct val="0"/>
              </a:spcBef>
              <a:buNone/>
              <a:defRPr/>
            </a:pPr>
            <a:r>
              <a:rPr lang="en-GB" altLang="en-US" sz="1600" b="1" dirty="0">
                <a:solidFill>
                  <a:srgbClr val="1C3D74"/>
                </a:solidFill>
                <a:ea typeface="Source Sans Pro" panose="020B0503030403020204" pitchFamily="34" charset="0"/>
              </a:rPr>
              <a:t>2. Vocational stage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010433" y="2045172"/>
            <a:ext cx="1104603" cy="1200329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None/>
              <a:defRPr/>
            </a:pPr>
            <a:r>
              <a:rPr lang="en-GB" altLang="en-US" sz="1800" b="1" kern="0" dirty="0">
                <a:solidFill>
                  <a:srgbClr val="21386A"/>
                </a:solidFill>
                <a:latin typeface="Arial"/>
              </a:rPr>
              <a:t>Bar training Course</a:t>
            </a:r>
          </a:p>
          <a:p>
            <a:pPr algn="ctr" defTabSz="514350">
              <a:spcBef>
                <a:spcPct val="0"/>
              </a:spcBef>
              <a:buNone/>
              <a:defRPr/>
            </a:pPr>
            <a:r>
              <a:rPr lang="en-GB" altLang="en-US" sz="1800" kern="0" dirty="0">
                <a:solidFill>
                  <a:srgbClr val="1C3D74"/>
                </a:solidFill>
                <a:latin typeface="Arial"/>
              </a:rPr>
              <a:t>(1 year)</a:t>
            </a: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V="1">
            <a:off x="2647964" y="2221040"/>
            <a:ext cx="35501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514350">
              <a:defRPr/>
            </a:pPr>
            <a:endParaRPr lang="en-GB" sz="1013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4473775" y="1310919"/>
            <a:ext cx="16360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50">
              <a:spcBef>
                <a:spcPct val="0"/>
              </a:spcBef>
              <a:buNone/>
              <a:defRPr/>
            </a:pPr>
            <a:r>
              <a:rPr lang="en-GB" altLang="en-US" sz="1600" b="1" dirty="0">
                <a:solidFill>
                  <a:srgbClr val="1C3D74"/>
                </a:solidFill>
                <a:ea typeface="Source Sans Pro" panose="020B0503030403020204" pitchFamily="34" charset="0"/>
              </a:rPr>
              <a:t>3. Professional stage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4473775" y="2045174"/>
            <a:ext cx="1220443" cy="646331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None/>
              <a:defRPr/>
            </a:pPr>
            <a:r>
              <a:rPr lang="en-GB" altLang="en-US" sz="1800" b="1" kern="0" dirty="0">
                <a:solidFill>
                  <a:srgbClr val="21386A"/>
                </a:solidFill>
                <a:latin typeface="Arial"/>
              </a:rPr>
              <a:t>Pupillage</a:t>
            </a:r>
          </a:p>
          <a:p>
            <a:pPr algn="ctr" defTabSz="514350">
              <a:spcBef>
                <a:spcPct val="0"/>
              </a:spcBef>
              <a:buNone/>
              <a:defRPr/>
            </a:pPr>
            <a:r>
              <a:rPr lang="en-GB" altLang="en-US" sz="1800" kern="0" dirty="0">
                <a:solidFill>
                  <a:srgbClr val="1C3D74"/>
                </a:solidFill>
                <a:latin typeface="Arial"/>
              </a:rPr>
              <a:t>(1 year)</a:t>
            </a:r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4115036" y="2221040"/>
            <a:ext cx="358740" cy="1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514350">
              <a:defRPr/>
            </a:pPr>
            <a:endParaRPr lang="en-GB" sz="1013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5823934" y="2033422"/>
            <a:ext cx="1934611" cy="646331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None/>
              <a:defRPr/>
            </a:pPr>
            <a:r>
              <a:rPr lang="en-GB" altLang="en-US" sz="1800" b="1" kern="0" dirty="0">
                <a:solidFill>
                  <a:srgbClr val="21386A"/>
                </a:solidFill>
              </a:rPr>
              <a:t>Practising Barrister</a:t>
            </a:r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flipV="1">
            <a:off x="5578378" y="2211370"/>
            <a:ext cx="245556" cy="177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514350">
              <a:defRPr/>
            </a:pPr>
            <a:endParaRPr lang="en-GB" sz="1013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21416" y="3067688"/>
            <a:ext cx="260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2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Set of chambers or other organisation  offering pupillage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63638" y="2766183"/>
            <a:ext cx="1855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1400" b="1" kern="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Get </a:t>
            </a:r>
            <a:r>
              <a:rPr lang="en-GB" sz="1400" b="1" kern="0" dirty="0">
                <a:solidFill>
                  <a:srgbClr val="D60093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tenancy</a:t>
            </a:r>
          </a:p>
        </p:txBody>
      </p:sp>
    </p:spTree>
    <p:extLst>
      <p:ext uri="{BB962C8B-B14F-4D97-AF65-F5344CB8AC3E}">
        <p14:creationId xmlns:p14="http://schemas.microsoft.com/office/powerpoint/2010/main" val="28126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 animBg="1"/>
      <p:bldP spid="20" grpId="0"/>
      <p:bldP spid="21" grpId="0" animBg="1"/>
      <p:bldP spid="22" grpId="0" animBg="1"/>
      <p:bldP spid="23" grpId="0"/>
      <p:bldP spid="31" grpId="0" animBg="1"/>
      <p:bldP spid="32" grpId="0" animBg="1"/>
      <p:bldP spid="34" grpId="0" animBg="1"/>
      <p:bldP spid="35" grpId="0" animBg="1"/>
      <p:bldP spid="3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2416" y="745629"/>
            <a:ext cx="4394300" cy="69205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Verdana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Verdana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Verdana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Verdana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defTabSz="514350">
              <a:defRPr/>
            </a:pPr>
            <a:r>
              <a:rPr lang="en-GB" altLang="en-US" sz="1856" kern="0" dirty="0">
                <a:solidFill>
                  <a:srgbClr val="000000"/>
                </a:solidFill>
                <a:latin typeface="Verdana"/>
              </a:rPr>
              <a:t/>
            </a:r>
            <a:br>
              <a:rPr lang="en-GB" altLang="en-US" sz="1856" kern="0" dirty="0">
                <a:solidFill>
                  <a:srgbClr val="000000"/>
                </a:solidFill>
                <a:latin typeface="Verdana"/>
              </a:rPr>
            </a:br>
            <a:r>
              <a:rPr lang="en-GB" altLang="en-US" sz="1856" kern="0" dirty="0">
                <a:solidFill>
                  <a:srgbClr val="000000"/>
                </a:solidFill>
                <a:latin typeface="Verdana"/>
              </a:rPr>
              <a:t/>
            </a:r>
            <a:br>
              <a:rPr lang="en-GB" altLang="en-US" sz="1856" kern="0" dirty="0">
                <a:solidFill>
                  <a:srgbClr val="000000"/>
                </a:solidFill>
                <a:latin typeface="Verdana"/>
              </a:rPr>
            </a:br>
            <a:r>
              <a:rPr lang="en-GB" altLang="en-US" sz="1856" kern="0" dirty="0">
                <a:solidFill>
                  <a:srgbClr val="000000"/>
                </a:solidFill>
                <a:latin typeface="Verdana"/>
              </a:rPr>
              <a:t/>
            </a:r>
            <a:br>
              <a:rPr lang="en-GB" altLang="en-US" sz="1856" kern="0" dirty="0">
                <a:solidFill>
                  <a:srgbClr val="000000"/>
                </a:solidFill>
                <a:latin typeface="Verdana"/>
              </a:rPr>
            </a:br>
            <a:r>
              <a:rPr lang="en-GB" altLang="en-US" sz="1856" kern="0" dirty="0">
                <a:solidFill>
                  <a:srgbClr val="000000"/>
                </a:solidFill>
                <a:latin typeface="Verdana"/>
              </a:rPr>
              <a:t/>
            </a:r>
            <a:br>
              <a:rPr lang="en-GB" altLang="en-US" sz="1856" kern="0" dirty="0">
                <a:solidFill>
                  <a:srgbClr val="000000"/>
                </a:solidFill>
                <a:latin typeface="Verdana"/>
              </a:rPr>
            </a:br>
            <a:r>
              <a:rPr lang="en-GB" altLang="en-US" sz="1856" kern="0" dirty="0">
                <a:solidFill>
                  <a:srgbClr val="000000"/>
                </a:solidFill>
                <a:latin typeface="Verdana"/>
              </a:rPr>
              <a:t/>
            </a:r>
            <a:br>
              <a:rPr lang="en-GB" altLang="en-US" sz="1856" kern="0" dirty="0">
                <a:solidFill>
                  <a:srgbClr val="000000"/>
                </a:solidFill>
                <a:latin typeface="Verdana"/>
              </a:rPr>
            </a:br>
            <a:endParaRPr lang="en-GB" altLang="en-US" sz="1856" kern="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634" y="167223"/>
            <a:ext cx="65875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altLang="en-US" sz="2500" b="1" kern="0" dirty="0">
                <a:solidFill>
                  <a:srgbClr val="1C3D74"/>
                </a:solidFill>
              </a:rPr>
              <a:t>How do I find out about the Bar Transfer Test?</a:t>
            </a:r>
            <a:endParaRPr lang="en-GB" sz="2500" b="1" dirty="0">
              <a:solidFill>
                <a:srgbClr val="1C3D74"/>
              </a:solidFill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256632" y="1258679"/>
            <a:ext cx="8644911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514350">
              <a:spcBef>
                <a:spcPct val="0"/>
              </a:spcBef>
              <a:buNone/>
            </a:pPr>
            <a:r>
              <a:rPr lang="en-GB" altLang="en-US" sz="1800" dirty="0">
                <a:solidFill>
                  <a:srgbClr val="1C3D74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rPr>
              <a:t>Bar Standards Board website</a:t>
            </a:r>
          </a:p>
          <a:p>
            <a:pPr defTabSz="514350">
              <a:spcBef>
                <a:spcPct val="0"/>
              </a:spcBef>
              <a:buNone/>
            </a:pPr>
            <a:r>
              <a:rPr lang="en-GB" sz="1800" dirty="0">
                <a:solidFill>
                  <a:srgbClr val="1C3D74"/>
                </a:solidFill>
                <a:latin typeface="+mn-lt"/>
                <a:hlinkClick r:id="rId3"/>
              </a:rPr>
              <a:t>https://www.barstandardsboard.org.uk/training-qualification/becoming-a-barrister/transferring-lawyers.html</a:t>
            </a:r>
            <a:endParaRPr lang="en-GB" sz="1800" dirty="0">
              <a:solidFill>
                <a:srgbClr val="1C3D74"/>
              </a:solidFill>
              <a:latin typeface="+mn-lt"/>
            </a:endParaRPr>
          </a:p>
          <a:p>
            <a:pPr defTabSz="514350">
              <a:spcBef>
                <a:spcPct val="0"/>
              </a:spcBef>
              <a:buNone/>
            </a:pPr>
            <a:endParaRPr lang="en-GB" altLang="en-US" sz="1800" dirty="0">
              <a:solidFill>
                <a:srgbClr val="1C3D74"/>
              </a:solidFill>
              <a:latin typeface="+mn-lt"/>
              <a:cs typeface="Arial" panose="020B0604020202020204" pitchFamily="34" charset="0"/>
            </a:endParaRPr>
          </a:p>
          <a:p>
            <a:pPr defTabSz="514350">
              <a:spcBef>
                <a:spcPct val="0"/>
              </a:spcBef>
              <a:buNone/>
            </a:pPr>
            <a:r>
              <a:rPr lang="en-GB" altLang="en-US" sz="1800" dirty="0">
                <a:solidFill>
                  <a:srgbClr val="1C3D74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rPr>
              <a:t>Bar Transfer Test through BPP (from £440)</a:t>
            </a:r>
          </a:p>
          <a:p>
            <a:pPr defTabSz="514350">
              <a:spcBef>
                <a:spcPct val="0"/>
              </a:spcBef>
              <a:buNone/>
            </a:pPr>
            <a:r>
              <a:rPr lang="en-GB" altLang="en-US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256633" y="3173438"/>
            <a:ext cx="86449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514350">
              <a:spcBef>
                <a:spcPct val="0"/>
              </a:spcBef>
              <a:buNone/>
            </a:pPr>
            <a:r>
              <a:rPr lang="en-GB" altLang="en-US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4"/>
              </a:rPr>
              <a:t>https://www.bpp.com/courses/law/legal-training/btt-bar-transfer-test#downloads</a:t>
            </a:r>
            <a:r>
              <a:rPr lang="en-GB" altLang="en-US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9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594" y="134832"/>
            <a:ext cx="886542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37"/>
            <a:r>
              <a:rPr lang="en-GB" sz="2500" b="1" dirty="0">
                <a:solidFill>
                  <a:srgbClr val="1C3D74"/>
                </a:solidFill>
                <a:latin typeface="Arial" panose="020B0604020202020204" pitchFamily="34" charset="0"/>
              </a:rPr>
              <a:t>Qualifying as a barrister – some figures (18/19 cohort)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1593" y="611886"/>
            <a:ext cx="886542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5143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21386A"/>
                </a:solidFill>
                <a:latin typeface="Arial" panose="020B0604020202020204" pitchFamily="34" charset="0"/>
              </a:rPr>
              <a:t>24, 575</a:t>
            </a:r>
            <a:r>
              <a:rPr lang="en-GB" sz="1600" dirty="0">
                <a:solidFill>
                  <a:srgbClr val="21386A"/>
                </a:solidFill>
                <a:latin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D8D8D8">
                    <a:lumMod val="25000"/>
                  </a:srgbClr>
                </a:solidFill>
                <a:latin typeface="Arial" panose="020B0604020202020204" pitchFamily="34" charset="0"/>
              </a:rPr>
              <a:t>accepted</a:t>
            </a:r>
            <a:r>
              <a:rPr lang="en-GB" sz="1600" dirty="0">
                <a:solidFill>
                  <a:srgbClr val="CDA60C"/>
                </a:solidFill>
                <a:latin typeface="Arial" panose="020B0604020202020204" pitchFamily="34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</a:rPr>
              <a:t>onto undergraduate law courses (c. 5,000 overseas students)</a:t>
            </a:r>
          </a:p>
          <a:p>
            <a:pPr marL="214313" indent="-214313" defTabSz="5143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21386A"/>
                </a:solidFill>
                <a:latin typeface="Arial" panose="020B0604020202020204" pitchFamily="34" charset="0"/>
              </a:rPr>
              <a:t>1,021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</a:rPr>
              <a:t> passed Bar training course – 3,031 applied and 1,753 enrolled</a:t>
            </a:r>
          </a:p>
          <a:p>
            <a:pPr marL="214313" indent="-214313" defTabSz="5143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C3D74"/>
                </a:solidFill>
                <a:latin typeface="Arial" panose="020B0604020202020204" pitchFamily="34" charset="0"/>
              </a:rPr>
              <a:t>568</a:t>
            </a:r>
            <a:r>
              <a:rPr lang="en-GB" sz="1600" dirty="0">
                <a:solidFill>
                  <a:srgbClr val="1C3D74"/>
                </a:solidFill>
                <a:latin typeface="Arial" panose="020B0604020202020204" pitchFamily="34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</a:rPr>
              <a:t> started 1</a:t>
            </a:r>
            <a:r>
              <a:rPr lang="en-GB" sz="16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st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</a:rPr>
              <a:t> six moths of pupillage, </a:t>
            </a:r>
            <a:r>
              <a:rPr lang="en-GB" sz="1600" b="1" dirty="0">
                <a:solidFill>
                  <a:srgbClr val="1C3D74"/>
                </a:solidFill>
                <a:latin typeface="Arial" panose="020B0604020202020204" pitchFamily="34" charset="0"/>
              </a:rPr>
              <a:t>525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</a:rPr>
              <a:t> started 2</a:t>
            </a:r>
            <a:r>
              <a:rPr lang="en-GB" sz="16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nd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</a:rPr>
              <a:t> six months of pupillages</a:t>
            </a:r>
          </a:p>
          <a:p>
            <a:pPr marL="214313" indent="-214313" defTabSz="5143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</a:rPr>
              <a:t>Chambers recruit </a:t>
            </a:r>
            <a:r>
              <a:rPr lang="en-GB" sz="1600" dirty="0" err="1">
                <a:solidFill>
                  <a:prstClr val="black"/>
                </a:solidFill>
                <a:latin typeface="Arial" panose="020B0604020202020204" pitchFamily="34" charset="0"/>
              </a:rPr>
              <a:t>non-law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</a:rPr>
              <a:t> applicants (+ unsuccessful previous years applicants)</a:t>
            </a:r>
          </a:p>
          <a:p>
            <a:pPr marL="214313" indent="-214313" defTabSz="5143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C3D74"/>
                </a:solidFill>
                <a:latin typeface="Arial" panose="020B0604020202020204" pitchFamily="34" charset="0"/>
              </a:rPr>
              <a:t>502</a:t>
            </a:r>
            <a:r>
              <a:rPr lang="en-GB" sz="1600" dirty="0">
                <a:solidFill>
                  <a:srgbClr val="D8D8D8">
                    <a:lumMod val="25000"/>
                  </a:srgbClr>
                </a:solidFill>
                <a:latin typeface="Arial" panose="020B0604020202020204" pitchFamily="34" charset="0"/>
              </a:rPr>
              <a:t> trainees completed pupillage + gained tenancy less than 6 months afterwards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14313" indent="-214313" defTabSz="5143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8D8D8">
                    <a:lumMod val="25000"/>
                  </a:srgbClr>
                </a:solidFill>
                <a:latin typeface="Arial" panose="020B0604020202020204" pitchFamily="34" charset="0"/>
              </a:rPr>
              <a:t>Many students take the (costly) Bar training course without going on to qualify </a:t>
            </a:r>
            <a:endParaRPr lang="en-GB" sz="1600" dirty="0">
              <a:solidFill>
                <a:srgbClr val="D8D8D8">
                  <a:lumMod val="25000"/>
                </a:srgbClr>
              </a:solidFill>
              <a:latin typeface="Arial" panose="020B0604020202020204" pitchFamily="34" charset="0"/>
              <a:hlinkClick r:id="rId2"/>
            </a:endParaRPr>
          </a:p>
          <a:p>
            <a:pPr defTabSz="514337"/>
            <a:r>
              <a:rPr lang="en-GB" sz="1600" dirty="0">
                <a:solidFill>
                  <a:srgbClr val="21386A"/>
                </a:solidFill>
                <a:latin typeface="Arial" panose="020B0604020202020204" pitchFamily="34" charset="0"/>
                <a:hlinkClick r:id="rId2"/>
              </a:rPr>
              <a:t>https://www.barstandardsboard.org.uk/media-centre/research-and-statistics/statistics</a:t>
            </a:r>
            <a:endParaRPr lang="en-GB" sz="1600" dirty="0">
              <a:solidFill>
                <a:srgbClr val="21386A"/>
              </a:solidFill>
              <a:latin typeface="Arial" panose="020B0604020202020204" pitchFamily="34" charset="0"/>
            </a:endParaRPr>
          </a:p>
          <a:p>
            <a:pPr defTabSz="514337"/>
            <a:endParaRPr lang="en-GB" sz="1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514337"/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https://www.barstandardsboard.org.uk/news-publications/research-and-statistics/statistics-about-the-bar.html</a:t>
            </a:r>
            <a:r>
              <a:rPr lang="en-GB" sz="1600" dirty="0">
                <a:solidFill>
                  <a:srgbClr val="21386A"/>
                </a:solidFill>
                <a:latin typeface="Arial" panose="020B0604020202020204" pitchFamily="34" charset="0"/>
                <a:hlinkClick r:id="rId4"/>
              </a:rPr>
              <a:t>/</a:t>
            </a:r>
            <a:endParaRPr lang="en-GB" sz="1600" dirty="0">
              <a:solidFill>
                <a:srgbClr val="21386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0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GB" altLang="en-US" b="0" dirty="0" smtClean="0">
                <a:solidFill>
                  <a:srgbClr val="660066"/>
                </a:solidFill>
                <a:latin typeface="+mn-lt"/>
              </a:rPr>
              <a:t> </a:t>
            </a:r>
            <a:br>
              <a:rPr lang="en-GB" altLang="en-US" b="0" dirty="0" smtClean="0">
                <a:solidFill>
                  <a:srgbClr val="660066"/>
                </a:solidFill>
                <a:latin typeface="+mn-lt"/>
              </a:rPr>
            </a:br>
            <a:endParaRPr lang="en-GB" altLang="en-US" b="0" dirty="0" smtClean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16387" name="Content Placeholder 4"/>
          <p:cNvSpPr>
            <a:spLocks noGrp="1"/>
          </p:cNvSpPr>
          <p:nvPr>
            <p:ph idx="1"/>
          </p:nvPr>
        </p:nvSpPr>
        <p:spPr>
          <a:xfrm>
            <a:off x="3066108" y="1102646"/>
            <a:ext cx="4537852" cy="2209343"/>
          </a:xfrm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1800" dirty="0">
                <a:solidFill>
                  <a:srgbClr val="1C3D74"/>
                </a:solidFill>
              </a:rPr>
              <a:t>Provide legal services directly to the client</a:t>
            </a:r>
          </a:p>
          <a:p>
            <a:pPr marL="0" indent="0">
              <a:spcBef>
                <a:spcPct val="50000"/>
              </a:spcBef>
              <a:buNone/>
            </a:pPr>
            <a:endParaRPr lang="en-GB" altLang="en-US" sz="1800" dirty="0">
              <a:solidFill>
                <a:srgbClr val="1C3D74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1800" dirty="0">
                <a:solidFill>
                  <a:srgbClr val="1C3D74"/>
                </a:solidFill>
              </a:rPr>
              <a:t> Majority work in private practice (i.e. in law firms)</a:t>
            </a:r>
          </a:p>
          <a:p>
            <a:pPr>
              <a:spcBef>
                <a:spcPct val="50000"/>
              </a:spcBef>
            </a:pPr>
            <a:endParaRPr lang="en-GB" altLang="en-US" sz="1800" dirty="0">
              <a:solidFill>
                <a:srgbClr val="1C3D74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1800" dirty="0">
                <a:solidFill>
                  <a:srgbClr val="1C3D74"/>
                </a:solidFill>
              </a:rPr>
              <a:t> Some work ‘in-house’ in legal departments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alt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360085" y="227439"/>
            <a:ext cx="457381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37"/>
            <a:r>
              <a:rPr lang="en-GB" altLang="en-US" sz="2500" b="1" dirty="0">
                <a:solidFill>
                  <a:srgbClr val="1C3D74"/>
                </a:solidFill>
                <a:latin typeface="Arial"/>
              </a:rPr>
              <a:t>Solicitors</a:t>
            </a:r>
            <a:endParaRPr lang="en-GB" sz="2500" b="1" kern="0" dirty="0">
              <a:solidFill>
                <a:srgbClr val="1C3D74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4" t="24100" r="38580" b="13602"/>
          <a:stretch>
            <a:fillRect/>
          </a:stretch>
        </p:blipFill>
        <p:spPr bwMode="auto">
          <a:xfrm>
            <a:off x="414402" y="786870"/>
            <a:ext cx="2086343" cy="309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367012" y="3959481"/>
            <a:ext cx="23968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9pPr>
          </a:lstStyle>
          <a:p>
            <a:pPr defTabSz="514337">
              <a:spcBef>
                <a:spcPct val="0"/>
              </a:spcBef>
              <a:buNone/>
            </a:pPr>
            <a:r>
              <a:rPr lang="en-GB" altLang="en-US" sz="1050" i="1" dirty="0">
                <a:solidFill>
                  <a:srgbClr val="1C3D74"/>
                </a:solidFill>
                <a:latin typeface="Verdana" panose="020B0604030504040204" pitchFamily="34" charset="0"/>
              </a:rPr>
              <a:t>Image by </a:t>
            </a:r>
          </a:p>
          <a:p>
            <a:pPr defTabSz="514337">
              <a:spcBef>
                <a:spcPct val="0"/>
              </a:spcBef>
              <a:buNone/>
            </a:pPr>
            <a:r>
              <a:rPr lang="en-GB" altLang="en-US" sz="1050" i="1" dirty="0">
                <a:solidFill>
                  <a:srgbClr val="1C3D74"/>
                </a:solidFill>
                <a:latin typeface="Verdana" panose="020B0604030504040204" pitchFamily="34" charset="0"/>
              </a:rPr>
              <a:t>Christian </a:t>
            </a:r>
            <a:r>
              <a:rPr lang="en-GB" altLang="en-US" sz="1050" i="1" dirty="0" err="1">
                <a:solidFill>
                  <a:srgbClr val="1C3D74"/>
                </a:solidFill>
                <a:latin typeface="Verdana" panose="020B0604030504040204" pitchFamily="34" charset="0"/>
              </a:rPr>
              <a:t>Wiediger</a:t>
            </a:r>
            <a:r>
              <a:rPr lang="en-GB" altLang="en-US" sz="1050" i="1" dirty="0">
                <a:solidFill>
                  <a:srgbClr val="1C3D74"/>
                </a:solidFill>
                <a:latin typeface="Verdana" panose="020B0604030504040204" pitchFamily="34" charset="0"/>
              </a:rPr>
              <a:t> on </a:t>
            </a:r>
            <a:r>
              <a:rPr lang="en-GB" altLang="en-US" sz="1050" i="1" dirty="0" err="1">
                <a:solidFill>
                  <a:srgbClr val="1C3D74"/>
                </a:solidFill>
                <a:latin typeface="Verdana" panose="020B0604030504040204" pitchFamily="34" charset="0"/>
              </a:rPr>
              <a:t>Unsplash</a:t>
            </a:r>
            <a:endParaRPr lang="en-GB" altLang="en-US" sz="1050" i="1" dirty="0">
              <a:solidFill>
                <a:srgbClr val="1C3D74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537" y="320907"/>
            <a:ext cx="6475099" cy="380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37"/>
            <a:r>
              <a:rPr lang="en-GB" sz="1875" b="1" dirty="0">
                <a:solidFill>
                  <a:srgbClr val="1C3D74"/>
                </a:solidFill>
                <a:latin typeface="Arial"/>
              </a:rPr>
              <a:t>Qualifying as a solicitor – route pre 1 September 2021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2927" y="3644681"/>
            <a:ext cx="6250327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37"/>
            <a:r>
              <a:rPr lang="en-GB" sz="1575" dirty="0">
                <a:solidFill>
                  <a:srgbClr val="1C3D74"/>
                </a:solidFill>
                <a:latin typeface="Arial" panose="020B0604020202020204" pitchFamily="34" charset="0"/>
              </a:rPr>
              <a:t>You start applying to firms while in the academic stage</a:t>
            </a: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377537" y="953578"/>
            <a:ext cx="17699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37">
              <a:spcBef>
                <a:spcPct val="0"/>
              </a:spcBef>
              <a:buNone/>
            </a:pPr>
            <a:r>
              <a:rPr lang="en-GB" altLang="en-US" sz="1800" b="1" dirty="0">
                <a:solidFill>
                  <a:srgbClr val="1C3D74"/>
                </a:solidFill>
                <a:latin typeface="Arial"/>
                <a:ea typeface="Source Sans Pro" panose="020B0503030403020204" pitchFamily="34" charset="0"/>
              </a:rPr>
              <a:t>1. Academic stage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18425" y="1649066"/>
            <a:ext cx="1271588" cy="92333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None/>
              <a:defRPr/>
            </a:pPr>
            <a:r>
              <a:rPr lang="en-GB" altLang="en-US" sz="1800" b="1" kern="0" dirty="0">
                <a:solidFill>
                  <a:srgbClr val="21386A"/>
                </a:solidFill>
              </a:rPr>
              <a:t>LLB Law </a:t>
            </a:r>
            <a:r>
              <a:rPr lang="en-GB" altLang="en-US" sz="1800" b="1" kern="0" dirty="0" smtClean="0">
                <a:solidFill>
                  <a:srgbClr val="21386A"/>
                </a:solidFill>
              </a:rPr>
              <a:t>degree or GDL</a:t>
            </a:r>
            <a:endParaRPr lang="en-GB" altLang="en-US" sz="1800" b="1" kern="0" dirty="0">
              <a:solidFill>
                <a:srgbClr val="21386A"/>
              </a:solidFill>
            </a:endParaRP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2045023" y="953577"/>
            <a:ext cx="21582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37">
              <a:spcBef>
                <a:spcPct val="0"/>
              </a:spcBef>
              <a:buNone/>
            </a:pPr>
            <a:r>
              <a:rPr lang="en-GB" altLang="en-US" sz="1800" b="1" dirty="0">
                <a:solidFill>
                  <a:srgbClr val="1C3D74"/>
                </a:solidFill>
              </a:rPr>
              <a:t>2. Vocational stage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045024" y="1649066"/>
            <a:ext cx="1981794" cy="92333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None/>
              <a:defRPr/>
            </a:pPr>
            <a:r>
              <a:rPr lang="en-GB" altLang="en-US" sz="1800" b="1" kern="0" dirty="0">
                <a:solidFill>
                  <a:srgbClr val="21386A"/>
                </a:solidFill>
              </a:rPr>
              <a:t>Legal Practice Course (LPC) </a:t>
            </a:r>
          </a:p>
          <a:p>
            <a:pPr algn="ctr" defTabSz="514350">
              <a:spcBef>
                <a:spcPct val="0"/>
              </a:spcBef>
              <a:buNone/>
              <a:defRPr/>
            </a:pPr>
            <a:r>
              <a:rPr lang="en-GB" altLang="en-US" sz="1800" kern="0" dirty="0">
                <a:solidFill>
                  <a:srgbClr val="21386A"/>
                </a:solidFill>
              </a:rPr>
              <a:t>(1 year)</a:t>
            </a: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V="1">
            <a:off x="1690013" y="1937022"/>
            <a:ext cx="35501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514350">
              <a:defRPr/>
            </a:pPr>
            <a:endParaRPr lang="en-GB" sz="1013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4203254" y="952675"/>
            <a:ext cx="21729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37">
              <a:spcBef>
                <a:spcPct val="0"/>
              </a:spcBef>
              <a:buNone/>
            </a:pPr>
            <a:r>
              <a:rPr lang="en-GB" altLang="en-US" sz="2000" b="1" dirty="0">
                <a:solidFill>
                  <a:srgbClr val="1C3D74"/>
                </a:solidFill>
              </a:rPr>
              <a:t>3. Professional stage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4399392" y="1649066"/>
            <a:ext cx="1454153" cy="92333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None/>
              <a:defRPr/>
            </a:pPr>
            <a:r>
              <a:rPr lang="en-GB" altLang="en-US" sz="1800" b="1" kern="0" dirty="0">
                <a:solidFill>
                  <a:srgbClr val="21386A"/>
                </a:solidFill>
              </a:rPr>
              <a:t>Training Contract </a:t>
            </a:r>
          </a:p>
          <a:p>
            <a:pPr algn="ctr" defTabSz="514350">
              <a:spcBef>
                <a:spcPct val="0"/>
              </a:spcBef>
              <a:buNone/>
              <a:defRPr/>
            </a:pPr>
            <a:r>
              <a:rPr lang="en-GB" altLang="en-US" sz="1800" kern="0" dirty="0">
                <a:solidFill>
                  <a:srgbClr val="21386A"/>
                </a:solidFill>
              </a:rPr>
              <a:t>(2 years)</a:t>
            </a:r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4033735" y="1939862"/>
            <a:ext cx="358740" cy="1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514350">
              <a:defRPr/>
            </a:pPr>
            <a:endParaRPr lang="en-GB" sz="1013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6099101" y="1628211"/>
            <a:ext cx="1454153" cy="646331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None/>
              <a:defRPr/>
            </a:pPr>
            <a:r>
              <a:rPr lang="en-GB" altLang="en-US" sz="1800" b="1" kern="0" dirty="0">
                <a:solidFill>
                  <a:srgbClr val="21386A"/>
                </a:solidFill>
              </a:rPr>
              <a:t>Qualified Solicitor</a:t>
            </a:r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flipV="1">
            <a:off x="5853545" y="1935250"/>
            <a:ext cx="245556" cy="177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514350">
              <a:defRPr/>
            </a:pPr>
            <a:endParaRPr lang="en-GB" sz="1013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34286" y="2713887"/>
            <a:ext cx="2491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/>
            <a:r>
              <a:rPr lang="en-GB" sz="1600" b="1" dirty="0">
                <a:solidFill>
                  <a:srgbClr val="1C3D74"/>
                </a:solidFill>
                <a:latin typeface="Arial"/>
              </a:rPr>
              <a:t>Law firm/organisation offering TC </a:t>
            </a:r>
          </a:p>
        </p:txBody>
      </p:sp>
    </p:spTree>
    <p:extLst>
      <p:ext uri="{BB962C8B-B14F-4D97-AF65-F5344CB8AC3E}">
        <p14:creationId xmlns:p14="http://schemas.microsoft.com/office/powerpoint/2010/main" val="25403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 animBg="1"/>
      <p:bldP spid="20" grpId="0"/>
      <p:bldP spid="21" grpId="0" animBg="1"/>
      <p:bldP spid="22" grpId="0" animBg="1"/>
      <p:bldP spid="23" grpId="0"/>
      <p:bldP spid="31" grpId="0" animBg="1"/>
      <p:bldP spid="32" grpId="0" animBg="1"/>
      <p:bldP spid="34" grpId="0" animBg="1"/>
      <p:bldP spid="35" grpId="0" animBg="1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3157" y="154449"/>
            <a:ext cx="687036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37"/>
            <a:r>
              <a:rPr lang="en-GB" sz="25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SQE – new route </a:t>
            </a:r>
            <a:r>
              <a:rPr lang="en-GB" sz="2500" b="1" dirty="0" smtClean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from 1 </a:t>
            </a:r>
            <a:r>
              <a:rPr lang="en-GB" sz="25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September 2021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3157" y="754412"/>
            <a:ext cx="6618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/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Any degree</a:t>
            </a:r>
          </a:p>
          <a:p>
            <a:pPr defTabSz="514337"/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+ </a:t>
            </a:r>
            <a:r>
              <a:rPr lang="en-GB" sz="18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SQE </a:t>
            </a:r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- Solicitors Qualifying Examination </a:t>
            </a:r>
          </a:p>
          <a:p>
            <a:pPr marL="214313" indent="-214313" defTabSz="514337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SQE 1 legal knowledge</a:t>
            </a:r>
          </a:p>
          <a:p>
            <a:pPr marL="214313" indent="-214313" defTabSz="514337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SQE 2 legal skills</a:t>
            </a:r>
          </a:p>
          <a:p>
            <a:pPr defTabSz="514337"/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+ 2 years’ </a:t>
            </a:r>
            <a:r>
              <a:rPr lang="en-GB" sz="18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QWE</a:t>
            </a:r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qualifying work experience (up to four different organisations) </a:t>
            </a:r>
          </a:p>
          <a:p>
            <a:pPr defTabSz="514337"/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+ fitness to practise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9252" y="2878970"/>
            <a:ext cx="88362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indent="-192881" defTabSz="514337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Time of transition – some uncertainty and flexibility:</a:t>
            </a:r>
          </a:p>
          <a:p>
            <a:pPr marL="450056" lvl="1" indent="-192881" defTabSz="514337"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City consortium </a:t>
            </a:r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(e.g. </a:t>
            </a:r>
            <a:r>
              <a:rPr lang="en-GB" sz="1800" dirty="0" err="1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Linklaters</a:t>
            </a:r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, Herbert Smith Freehills) have designed bespoke SQE programme with BPP</a:t>
            </a:r>
          </a:p>
          <a:p>
            <a:pPr marL="450056" lvl="1" indent="-192881" defTabSz="514337"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Kennedys</a:t>
            </a:r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: created an SQE programme called ‘</a:t>
            </a:r>
            <a:r>
              <a:rPr lang="en-GB" sz="1800" i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Graduate Solicitor Apprenticeship</a:t>
            </a:r>
            <a:r>
              <a:rPr lang="en-GB" sz="1800" dirty="0" smtClean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’</a:t>
            </a:r>
            <a:endParaRPr lang="en-GB" sz="1800" dirty="0">
              <a:solidFill>
                <a:srgbClr val="1C3D74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78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699" t="13820" r="46913" b="40793"/>
          <a:stretch/>
        </p:blipFill>
        <p:spPr>
          <a:xfrm>
            <a:off x="140494" y="309561"/>
            <a:ext cx="2921911" cy="3332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0390" t="22361" r="46953" b="29861"/>
          <a:stretch/>
        </p:blipFill>
        <p:spPr>
          <a:xfrm>
            <a:off x="3062405" y="309561"/>
            <a:ext cx="2808969" cy="3332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0430" t="20278" r="46641" b="41042"/>
          <a:stretch/>
        </p:blipFill>
        <p:spPr>
          <a:xfrm>
            <a:off x="5871373" y="309560"/>
            <a:ext cx="3148745" cy="29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32A626-417C-4D8A-8FE6-5D2CC6053DC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161CD5-3CE9-4951-BFFA-1E78E1B3099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157520-E421-417B-99EB-529C9A4F3DE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What we’ll cover today: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EC80F3-EBC2-44E8-A6AF-F8D8A4732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0" b="17509"/>
          <a:stretch/>
        </p:blipFill>
        <p:spPr>
          <a:xfrm>
            <a:off x="4572001" y="1331479"/>
            <a:ext cx="4305300" cy="1249339"/>
          </a:xfrm>
          <a:prstGeom prst="rect">
            <a:avLst/>
          </a:prstGeom>
        </p:spPr>
      </p:pic>
      <p:pic>
        <p:nvPicPr>
          <p:cNvPr id="15" name="Picture 4" descr="Residences and Accommod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0"/>
          <a:stretch/>
        </p:blipFill>
        <p:spPr bwMode="auto">
          <a:xfrm>
            <a:off x="4573519" y="2878671"/>
            <a:ext cx="2097155" cy="12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lobal Opportuniti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0"/>
          <a:stretch/>
        </p:blipFill>
        <p:spPr bwMode="auto">
          <a:xfrm>
            <a:off x="6767513" y="2883018"/>
            <a:ext cx="2098674" cy="12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D0D9449-D17C-4370-AD3F-BC7CA516D65D}"/>
              </a:ext>
            </a:extLst>
          </p:cNvPr>
          <p:cNvSpPr txBox="1">
            <a:spLocks/>
          </p:cNvSpPr>
          <p:nvPr/>
        </p:nvSpPr>
        <p:spPr>
          <a:xfrm>
            <a:off x="2520138" y="4676823"/>
            <a:ext cx="344424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783" rtl="0" eaLnBrk="1" latinLnBrk="0" hangingPunct="1"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Centre for Commercial Law Studies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139" y="1298773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Nature of the roles available</a:t>
            </a:r>
            <a:endParaRPr lang="en-GB" altLang="en-US" sz="2000" dirty="0">
              <a:ea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ea typeface="MS PGothic" panose="020B0600070205080204" pitchFamily="34" charset="-128"/>
              </a:rPr>
              <a:t>Reality of what it </a:t>
            </a:r>
            <a:r>
              <a:rPr lang="en-GB" altLang="en-US" sz="2000" u="sng" dirty="0">
                <a:ea typeface="MS PGothic" panose="020B0600070205080204" pitchFamily="34" charset="-128"/>
              </a:rPr>
              <a:t>really</a:t>
            </a:r>
            <a:r>
              <a:rPr lang="en-GB" altLang="en-US" sz="2000" dirty="0">
                <a:ea typeface="MS PGothic" panose="020B0600070205080204" pitchFamily="34" charset="-128"/>
              </a:rPr>
              <a:t> takes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Routes to qualification for legal practice in England &amp; Wales</a:t>
            </a:r>
          </a:p>
          <a:p>
            <a:pPr marL="1028683" lvl="2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GB" altLang="en-US" sz="2000" dirty="0">
                <a:ea typeface="Arial" panose="020B0604020202020204" pitchFamily="34" charset="0"/>
              </a:rPr>
              <a:t>becoming a barrister</a:t>
            </a:r>
          </a:p>
          <a:p>
            <a:pPr marL="1028683" lvl="2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GB" altLang="en-US" sz="2000" dirty="0">
                <a:ea typeface="Arial" panose="020B0604020202020204" pitchFamily="34" charset="0"/>
              </a:rPr>
              <a:t>becoming a solicitor </a:t>
            </a:r>
          </a:p>
        </p:txBody>
      </p:sp>
    </p:spTree>
    <p:extLst>
      <p:ext uri="{BB962C8B-B14F-4D97-AF65-F5344CB8AC3E}">
        <p14:creationId xmlns:p14="http://schemas.microsoft.com/office/powerpoint/2010/main" val="17627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0030" y="141758"/>
            <a:ext cx="871995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37"/>
            <a:r>
              <a:rPr lang="en-GB" sz="2500" b="1" dirty="0">
                <a:solidFill>
                  <a:srgbClr val="1C3D74"/>
                </a:solidFill>
                <a:latin typeface="Arial" panose="020B0604020202020204" pitchFamily="34" charset="0"/>
              </a:rPr>
              <a:t>Qualifying as a solicitor – some figures (18/19 cohort)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030" y="875155"/>
            <a:ext cx="83666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514337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21386A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24,575</a:t>
            </a:r>
            <a:r>
              <a:rPr lang="en-GB" sz="1800" dirty="0">
                <a:solidFill>
                  <a:srgbClr val="21386A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</a:t>
            </a:r>
            <a:r>
              <a:rPr lang="en-GB" sz="1800" dirty="0">
                <a:solidFill>
                  <a:srgbClr val="D8D8D8">
                    <a:lumMod val="25000"/>
                  </a:srgbClr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accepted</a:t>
            </a:r>
            <a:r>
              <a:rPr lang="en-GB" sz="1800" dirty="0">
                <a:solidFill>
                  <a:srgbClr val="CDA60C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onto undergraduate law courses (c.5,000 overseas students)</a:t>
            </a:r>
          </a:p>
          <a:p>
            <a:pPr defTabSz="514337"/>
            <a:endParaRPr lang="en-GB" sz="18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214313" indent="-214313" defTabSz="514337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c. </a:t>
            </a:r>
            <a:r>
              <a:rPr lang="en-GB" sz="18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5,800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traineeships available</a:t>
            </a:r>
          </a:p>
          <a:p>
            <a:pPr marL="214313" indent="-214313" defTabSz="514337">
              <a:buFont typeface="Arial" panose="020B0604020202020204" pitchFamily="34" charset="0"/>
              <a:buChar char="•"/>
            </a:pPr>
            <a:endParaRPr lang="en-GB" sz="18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214313" indent="-214313" defTabSz="514337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Large firms recruit c.50%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non-law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degree trainees</a:t>
            </a:r>
          </a:p>
          <a:p>
            <a:pPr defTabSz="514337"/>
            <a:endParaRPr lang="en-GB" sz="18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37"/>
            <a:r>
              <a:rPr lang="en-GB" sz="1800" dirty="0">
                <a:solidFill>
                  <a:srgbClr val="21386A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2"/>
              </a:rPr>
              <a:t>https://www.lawsociety.org.uk/career-advice/becoming-a-solicitor/entry-trends//</a:t>
            </a:r>
            <a:endParaRPr lang="en-GB" sz="1800" dirty="0">
              <a:solidFill>
                <a:srgbClr val="21386A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37"/>
            <a:endParaRPr lang="en-GB" sz="1800" dirty="0">
              <a:solidFill>
                <a:srgbClr val="21386A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37"/>
            <a:r>
              <a:rPr lang="en-GB" sz="1800" dirty="0">
                <a:solidFill>
                  <a:srgbClr val="21386A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3"/>
              </a:rPr>
              <a:t>https://www.lawsociety.org.uk/topics/the-city/annual-statistics-report-2017</a:t>
            </a:r>
          </a:p>
        </p:txBody>
      </p:sp>
    </p:spTree>
    <p:extLst>
      <p:ext uri="{BB962C8B-B14F-4D97-AF65-F5344CB8AC3E}">
        <p14:creationId xmlns:p14="http://schemas.microsoft.com/office/powerpoint/2010/main" val="85475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0813" y="33225"/>
            <a:ext cx="51123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/>
            <a:r>
              <a:rPr lang="en-GB" sz="2500" b="1" dirty="0">
                <a:solidFill>
                  <a:srgbClr val="1C3D74"/>
                </a:solidFill>
                <a:ea typeface="Source Sans Pro" panose="020B0503030403020204" pitchFamily="34" charset="0"/>
              </a:rPr>
              <a:t>Overseas students and trainees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813" y="530697"/>
            <a:ext cx="883771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GB" sz="1600" b="1" dirty="0">
                <a:solidFill>
                  <a:srgbClr val="1C3D74"/>
                </a:solidFill>
                <a:ea typeface="Source Sans Pro" panose="020B0503030403020204" pitchFamily="34" charset="0"/>
              </a:rPr>
              <a:t>Overseas degree will usually count</a:t>
            </a:r>
            <a:r>
              <a:rPr lang="en-GB" sz="1600" dirty="0">
                <a:solidFill>
                  <a:srgbClr val="1C3D74"/>
                </a:solidFill>
                <a:ea typeface="Source Sans Pro" panose="020B0503030403020204" pitchFamily="34" charset="0"/>
              </a:rPr>
              <a:t>-  for details see SRA website.</a:t>
            </a:r>
          </a:p>
          <a:p>
            <a:pPr defTabSz="514350"/>
            <a:r>
              <a:rPr lang="en-GB" sz="1600" dirty="0">
                <a:solidFill>
                  <a:srgbClr val="1C3D74"/>
                </a:solidFill>
                <a:ea typeface="Source Sans Pro" panose="020B0503030403020204" pitchFamily="34" charset="0"/>
              </a:rPr>
              <a:t>A non-UK qualification can be </a:t>
            </a:r>
            <a:r>
              <a:rPr lang="en-GB" sz="1600" b="1" dirty="0">
                <a:solidFill>
                  <a:srgbClr val="1C3D74"/>
                </a:solidFill>
                <a:ea typeface="Source Sans Pro" panose="020B0503030403020204" pitchFamily="34" charset="0"/>
              </a:rPr>
              <a:t>considered equivalent </a:t>
            </a:r>
            <a:r>
              <a:rPr lang="en-GB" sz="1600" dirty="0">
                <a:solidFill>
                  <a:srgbClr val="1C3D74"/>
                </a:solidFill>
                <a:ea typeface="Source Sans Pro" panose="020B0503030403020204" pitchFamily="34" charset="0"/>
              </a:rPr>
              <a:t>if it is:-</a:t>
            </a:r>
          </a:p>
          <a:p>
            <a:pPr defTabSz="514350"/>
            <a:r>
              <a:rPr lang="en-GB" sz="1600" dirty="0">
                <a:solidFill>
                  <a:srgbClr val="1C3D74"/>
                </a:solidFill>
                <a:ea typeface="Source Sans Pro" panose="020B0503030403020204" pitchFamily="34" charset="0"/>
              </a:rPr>
              <a:t>-Shown to be equivalent to either a UK degree or equivalent UK qualification through a UK NARIC (National Recognition Information Centre for the United Kingdom) Statement of Compatibility or</a:t>
            </a:r>
          </a:p>
          <a:p>
            <a:pPr defTabSz="514350"/>
            <a:r>
              <a:rPr lang="en-GB" sz="1600" dirty="0">
                <a:solidFill>
                  <a:srgbClr val="1C3D74"/>
                </a:solidFill>
                <a:ea typeface="Source Sans Pro" panose="020B0503030403020204" pitchFamily="34" charset="0"/>
              </a:rPr>
              <a:t>-An accredited qualification at level 6 (or above) of the European Qualifications Framework.</a:t>
            </a:r>
          </a:p>
          <a:p>
            <a:pPr defTabSz="514350"/>
            <a:endParaRPr lang="en-GB" sz="1600" dirty="0">
              <a:solidFill>
                <a:srgbClr val="1C3D74"/>
              </a:solidFill>
              <a:ea typeface="Source Sans Pro" panose="020B0503030403020204" pitchFamily="34" charset="0"/>
            </a:endParaRPr>
          </a:p>
          <a:p>
            <a:pPr defTabSz="514350"/>
            <a:r>
              <a:rPr lang="en-GB" sz="1600" b="1" dirty="0">
                <a:solidFill>
                  <a:srgbClr val="1C3D74"/>
                </a:solidFill>
                <a:ea typeface="Source Sans Pro" panose="020B0503030403020204" pitchFamily="34" charset="0"/>
              </a:rPr>
              <a:t>You can get Qualifying Work Experience overseas- </a:t>
            </a:r>
            <a:r>
              <a:rPr lang="en-GB" sz="1600" dirty="0">
                <a:solidFill>
                  <a:srgbClr val="1C3D74"/>
                </a:solidFill>
                <a:ea typeface="Source Sans Pro" panose="020B0503030403020204" pitchFamily="34" charset="0"/>
              </a:rPr>
              <a:t>needs to be signed off by a COLP (Compliance officer for legal practice) or other solicitor of England and Wales</a:t>
            </a:r>
          </a:p>
          <a:p>
            <a:pPr defTabSz="514350"/>
            <a:endParaRPr lang="en-GB" sz="1600" b="1" dirty="0">
              <a:solidFill>
                <a:srgbClr val="1C3D74"/>
              </a:solidFill>
              <a:ea typeface="Source Sans Pro" panose="020B0503030403020204" pitchFamily="34" charset="0"/>
            </a:endParaRPr>
          </a:p>
          <a:p>
            <a:pPr defTabSz="514350"/>
            <a:r>
              <a:rPr lang="en-GB" sz="1600" b="1" dirty="0">
                <a:solidFill>
                  <a:srgbClr val="1C3D74"/>
                </a:solidFill>
                <a:ea typeface="Source Sans Pro" panose="020B0503030403020204" pitchFamily="34" charset="0"/>
              </a:rPr>
              <a:t>SQE1 available to sit internationally</a:t>
            </a:r>
            <a:r>
              <a:rPr lang="en-GB" sz="1600" dirty="0">
                <a:solidFill>
                  <a:srgbClr val="1C3D74"/>
                </a:solidFill>
                <a:ea typeface="Source Sans Pro" panose="020B0503030403020204" pitchFamily="34" charset="0"/>
              </a:rPr>
              <a:t>, availability will evolve with demand</a:t>
            </a:r>
            <a:endParaRPr lang="en-GB" sz="1600" b="1" dirty="0">
              <a:solidFill>
                <a:srgbClr val="1C3D74"/>
              </a:solidFill>
              <a:ea typeface="Source Sans Pro" panose="020B0503030403020204" pitchFamily="34" charset="0"/>
            </a:endParaRPr>
          </a:p>
          <a:p>
            <a:pPr defTabSz="514350"/>
            <a:r>
              <a:rPr lang="en-GB" sz="1600" b="1" dirty="0">
                <a:solidFill>
                  <a:srgbClr val="1C3D74"/>
                </a:solidFill>
                <a:ea typeface="Source Sans Pro" panose="020B0503030403020204" pitchFamily="34" charset="0"/>
              </a:rPr>
              <a:t>SQE2 written assessments available internationally</a:t>
            </a:r>
          </a:p>
          <a:p>
            <a:pPr defTabSz="514350"/>
            <a:r>
              <a:rPr lang="en-GB" sz="1600" b="1" dirty="0">
                <a:solidFill>
                  <a:srgbClr val="1C3D74"/>
                </a:solidFill>
                <a:ea typeface="Source Sans Pro" panose="020B0503030403020204" pitchFamily="34" charset="0"/>
              </a:rPr>
              <a:t>SQE oral assessments only available in England and Wales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976746" y="3832519"/>
            <a:ext cx="6541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/>
            <a:r>
              <a:rPr lang="en-GB" sz="1400" b="1" dirty="0">
                <a:solidFill>
                  <a:srgbClr val="1C3D74"/>
                </a:solidFill>
                <a:ea typeface="Source Sans Pro" panose="020B0503030403020204" pitchFamily="34" charset="0"/>
              </a:rPr>
              <a:t>Information on Solicitors Regulation Authority (SRA) website </a:t>
            </a:r>
          </a:p>
          <a:p>
            <a:pPr algn="ctr" defTabSz="514350"/>
            <a:r>
              <a:rPr lang="en-GB" sz="1400" dirty="0">
                <a:solidFill>
                  <a:srgbClr val="1C3D74"/>
                </a:solidFill>
                <a:ea typeface="Source Sans Pro" panose="020B0503030403020204" pitchFamily="34" charset="0"/>
                <a:hlinkClick r:id="rId3"/>
              </a:rPr>
              <a:t>https://www.sra.org.uk/students/sqe/</a:t>
            </a:r>
            <a:r>
              <a:rPr lang="en-GB" sz="1400" dirty="0">
                <a:solidFill>
                  <a:srgbClr val="1C3D74"/>
                </a:solidFill>
                <a:ea typeface="Source Sans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92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 txBox="1">
            <a:spLocks/>
          </p:cNvSpPr>
          <p:nvPr/>
        </p:nvSpPr>
        <p:spPr bwMode="auto">
          <a:xfrm>
            <a:off x="261640" y="146447"/>
            <a:ext cx="8245051" cy="50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514350">
              <a:spcBef>
                <a:spcPct val="0"/>
              </a:spcBef>
              <a:buNone/>
            </a:pPr>
            <a:r>
              <a:rPr lang="en-GB" altLang="en-US" sz="2500" b="1" dirty="0">
                <a:solidFill>
                  <a:srgbClr val="1C3D74"/>
                </a:solidFill>
                <a:latin typeface="+mn-lt"/>
                <a:cs typeface="Arial" panose="020B0604020202020204" pitchFamily="34" charset="0"/>
              </a:rPr>
              <a:t>Should I qualify or go for a lateral hire role?</a:t>
            </a:r>
          </a:p>
        </p:txBody>
      </p:sp>
      <p:sp>
        <p:nvSpPr>
          <p:cNvPr id="3" name="Down Arrow 2"/>
          <p:cNvSpPr/>
          <p:nvPr/>
        </p:nvSpPr>
        <p:spPr>
          <a:xfrm rot="2572071">
            <a:off x="2626528" y="653225"/>
            <a:ext cx="273248" cy="144303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GB" sz="1013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Down Arrow 3"/>
          <p:cNvSpPr/>
          <p:nvPr/>
        </p:nvSpPr>
        <p:spPr>
          <a:xfrm rot="19140853">
            <a:off x="5661857" y="640728"/>
            <a:ext cx="273248" cy="144303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GB" sz="1013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514" y="2098324"/>
            <a:ext cx="34012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Training route</a:t>
            </a:r>
          </a:p>
          <a:p>
            <a:pPr defTabSz="514350">
              <a:defRPr/>
            </a:pP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160735" indent="-160735" defTabSz="514350">
              <a:buFont typeface="Wingdings" panose="05000000000000000000" pitchFamily="2" charset="2"/>
              <a:buChar char="ü"/>
              <a:defRPr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definite recruitment cycle</a:t>
            </a:r>
          </a:p>
          <a:p>
            <a:pPr marL="160735" indent="-160735" defTabSz="514350">
              <a:buFont typeface="Wingdings" panose="05000000000000000000" pitchFamily="2" charset="2"/>
              <a:buChar char="ü"/>
              <a:defRPr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longer term career prospects</a:t>
            </a:r>
          </a:p>
          <a:p>
            <a:pPr defTabSz="514350">
              <a:defRPr/>
            </a:pPr>
            <a:r>
              <a:rPr lang="en-GB" sz="1800" b="1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x  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takes 3-4 years+ to qualify</a:t>
            </a:r>
          </a:p>
        </p:txBody>
      </p:sp>
      <p:sp>
        <p:nvSpPr>
          <p:cNvPr id="18438" name="TextBox 9"/>
          <p:cNvSpPr txBox="1">
            <a:spLocks noChangeArrowheads="1"/>
          </p:cNvSpPr>
          <p:nvPr/>
        </p:nvSpPr>
        <p:spPr bwMode="auto">
          <a:xfrm>
            <a:off x="263236" y="3829074"/>
            <a:ext cx="82434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None/>
            </a:pPr>
            <a:r>
              <a:rPr lang="en-GB" altLang="en-US" sz="18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You need to consider your options on a firm by firm basis</a:t>
            </a:r>
            <a:endParaRPr lang="en-GB" altLang="en-US" sz="1800" b="1" dirty="0">
              <a:solidFill>
                <a:srgbClr val="1C3D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5271" y="2098324"/>
            <a:ext cx="46661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GB" sz="1800" dirty="0">
                <a:solidFill>
                  <a:srgbClr val="FF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Lateral hire route</a:t>
            </a:r>
          </a:p>
          <a:p>
            <a:pPr defTabSz="514350">
              <a:defRPr/>
            </a:pP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>
              <a:defRPr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</a:t>
            </a:r>
            <a:r>
              <a:rPr lang="en-GB" sz="1800" b="1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x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 luck – dependent on recruitment need</a:t>
            </a:r>
          </a:p>
          <a:p>
            <a:pPr marL="160735" indent="-160735" defTabSz="514350">
              <a:buFont typeface="Wingdings" panose="05000000000000000000" pitchFamily="2" charset="2"/>
              <a:buChar char="ü"/>
              <a:defRPr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may not need to requalify</a:t>
            </a:r>
          </a:p>
          <a:p>
            <a:pPr marL="160735" indent="-160735" defTabSz="514350">
              <a:buFont typeface="Wingdings" panose="05000000000000000000" pitchFamily="2" charset="2"/>
              <a:buChar char="ü"/>
              <a:defRPr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firm may sponsor training</a:t>
            </a:r>
            <a:r>
              <a:rPr lang="en-GB" sz="1800" dirty="0">
                <a:solidFill>
                  <a:srgbClr val="000000"/>
                </a:solidFill>
                <a:latin typeface="Verdan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88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519" y="139457"/>
            <a:ext cx="8876008" cy="996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/>
            <a:r>
              <a:rPr lang="en-GB" sz="2500" b="1" kern="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Funding options, including for international students</a:t>
            </a:r>
          </a:p>
          <a:p>
            <a:pPr defTabSz="514350"/>
            <a:endParaRPr lang="en-GB" sz="2250" kern="0" dirty="0">
              <a:solidFill>
                <a:srgbClr val="92006C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endParaRPr lang="en-GB" sz="1125" kern="0" dirty="0">
              <a:solidFill>
                <a:srgbClr val="000000"/>
              </a:solidFill>
              <a:latin typeface="4 Tex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519" y="696129"/>
            <a:ext cx="8876008" cy="370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Firms, chambers, Inns or other businesses often offer scholarships/sponsorship for your vocational training and will pay you whilst you qualify (e.g. complete training contract, pupillage or qualifying work experience)</a:t>
            </a:r>
          </a:p>
          <a:p>
            <a:pPr defTabSz="514350"/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3"/>
              </a:rPr>
              <a:t>How to fund law school – Chambers Student article</a:t>
            </a: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4"/>
              </a:rPr>
              <a:t>Scholarships for international students – All About Law</a:t>
            </a: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5"/>
              </a:rPr>
              <a:t>Future Pinsent Masons trainee to fund a law scholarship (for LPC/PGDL) with proceeds of new book  </a:t>
            </a: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algn="ctr" defTabSz="514350"/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You need to do your research for that individual firm, chamber </a:t>
            </a:r>
            <a:r>
              <a:rPr lang="en-GB" sz="1800" dirty="0" err="1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etc</a:t>
            </a:r>
            <a:endParaRPr lang="en-GB" sz="1800" dirty="0">
              <a:solidFill>
                <a:srgbClr val="1C3D74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endParaRPr lang="en-GB" sz="1013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178579" y="602068"/>
            <a:ext cx="2809365" cy="3322652"/>
          </a:xfrm>
          <a:prstGeom prst="roundRect">
            <a:avLst/>
          </a:prstGeom>
          <a:solidFill>
            <a:srgbClr val="FAF3FB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/>
            <a:endParaRPr lang="en-GB" sz="788" dirty="0">
              <a:solidFill>
                <a:prstClr val="black"/>
              </a:solidFill>
              <a:latin typeface="4 Text"/>
            </a:endParaRPr>
          </a:p>
          <a:p>
            <a:pPr defTabSz="514350"/>
            <a:endParaRPr lang="en-GB" sz="788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endParaRPr lang="en-GB" sz="9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endParaRPr lang="en-GB" sz="9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Financial Services, e.g., banks, insurance companies (regulation and compliance)</a:t>
            </a:r>
          </a:p>
          <a:p>
            <a:pPr defTabSz="514350"/>
            <a:endParaRPr lang="en-GB" sz="12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Other professional services, e.g. accountancy/consultancy (graduate training schemes)</a:t>
            </a:r>
          </a:p>
          <a:p>
            <a:pPr defTabSz="514350"/>
            <a:endParaRPr lang="en-GB" sz="12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Policy – IGOs and NGOs</a:t>
            </a:r>
          </a:p>
          <a:p>
            <a:pPr defTabSz="514350"/>
            <a:endParaRPr lang="en-GB" sz="12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Charities</a:t>
            </a: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endParaRPr lang="en-GB" sz="12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Academia and education</a:t>
            </a:r>
          </a:p>
          <a:p>
            <a:pPr defTabSz="514350"/>
            <a:endParaRPr lang="en-GB" sz="788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endParaRPr lang="en-GB" sz="788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58989" y="602068"/>
            <a:ext cx="2717880" cy="3323629"/>
          </a:xfrm>
          <a:prstGeom prst="roundRect">
            <a:avLst/>
          </a:prstGeom>
          <a:solidFill>
            <a:srgbClr val="DEF1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/>
            <a:endParaRPr lang="en-GB" sz="900" dirty="0">
              <a:solidFill>
                <a:srgbClr val="923E8C"/>
              </a:solidFill>
              <a:latin typeface="4 Text"/>
            </a:endParaRPr>
          </a:p>
          <a:p>
            <a:pPr defTabSz="514350"/>
            <a:endParaRPr lang="en-GB" sz="900" dirty="0">
              <a:solidFill>
                <a:srgbClr val="923E8C"/>
              </a:solidFill>
              <a:latin typeface="4 Text"/>
            </a:endParaRPr>
          </a:p>
          <a:p>
            <a:pPr defTabSz="514350"/>
            <a:endParaRPr lang="en-GB" sz="900" dirty="0">
              <a:solidFill>
                <a:srgbClr val="923E8C"/>
              </a:solidFill>
              <a:latin typeface="4 Text"/>
            </a:endParaRPr>
          </a:p>
          <a:p>
            <a:pPr defTabSz="514350"/>
            <a:endParaRPr lang="en-GB" sz="900" dirty="0">
              <a:solidFill>
                <a:srgbClr val="923E8C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100" dirty="0">
                <a:solidFill>
                  <a:srgbClr val="923E8C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In-house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lawyers </a:t>
            </a:r>
          </a:p>
          <a:p>
            <a:pPr defTabSz="514350"/>
            <a:endParaRPr lang="en-GB" sz="11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Some companies may pay for you to qualify, e.g. BNP Paribas, Credit Suisse, Vodafone</a:t>
            </a:r>
          </a:p>
          <a:p>
            <a:pPr defTabSz="514350"/>
            <a:endParaRPr lang="en-GB" sz="11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To find in-house training contract opportunities, visit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3"/>
              </a:rPr>
              <a:t>lawcareers.net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and select ‘in-house’ in the ‘type of practice’ drop-down menu</a:t>
            </a:r>
          </a:p>
          <a:p>
            <a:pPr defTabSz="514350"/>
            <a:endParaRPr lang="en-GB" sz="11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1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For paralegal opportunities in-house,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register with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4"/>
              </a:rPr>
              <a:t>F-</a:t>
            </a:r>
            <a:r>
              <a:rPr lang="en-GB" sz="1100" dirty="0" err="1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4"/>
              </a:rPr>
              <a:t>lex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4"/>
              </a:rPr>
              <a:t> </a:t>
            </a:r>
            <a:r>
              <a:rPr lang="en-GB" sz="1100" dirty="0" err="1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5"/>
              </a:rPr>
              <a:t>Accutrainee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endParaRPr lang="en-GB" sz="1013" dirty="0">
              <a:solidFill>
                <a:prstClr val="black"/>
              </a:solidFill>
              <a:latin typeface="4 Tex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781" y="125015"/>
            <a:ext cx="56662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/>
            <a:r>
              <a:rPr lang="en-GB" sz="25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Other alternatives</a:t>
            </a:r>
            <a:endParaRPr lang="en-GB" sz="2500" b="1" u="sng" dirty="0">
              <a:solidFill>
                <a:srgbClr val="1C3D74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5897" y="678662"/>
            <a:ext cx="2305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GB" sz="16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Non-legal sector</a:t>
            </a:r>
          </a:p>
          <a:p>
            <a:pPr defTabSz="514350"/>
            <a:r>
              <a:rPr lang="en-GB" sz="16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Legal function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86946" y="606230"/>
            <a:ext cx="2341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GB" sz="16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Non-legal sector</a:t>
            </a:r>
          </a:p>
          <a:p>
            <a:pPr defTabSz="514350"/>
            <a:r>
              <a:rPr lang="en-GB" sz="16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Non-legal function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09683" y="602069"/>
            <a:ext cx="2713625" cy="33236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defTabSz="5143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Legal Tech </a:t>
            </a:r>
          </a:p>
          <a:p>
            <a:pPr defTabSz="514350"/>
            <a:endParaRPr lang="en-GB" sz="16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Project Management</a:t>
            </a: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Data and knowledge management</a:t>
            </a:r>
          </a:p>
          <a:p>
            <a:pPr defTabSz="514350"/>
            <a:endParaRPr lang="en-GB" sz="16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Recruiters, e.g., </a:t>
            </a:r>
            <a:r>
              <a:rPr lang="en-GB" sz="1600" dirty="0" err="1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6"/>
              </a:rPr>
              <a:t>Totum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527" y="701862"/>
            <a:ext cx="239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GB" sz="16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Role in the legal sector</a:t>
            </a:r>
          </a:p>
          <a:p>
            <a:pPr defTabSz="514350"/>
            <a:r>
              <a:rPr lang="en-GB" sz="16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Non-legal function</a:t>
            </a:r>
          </a:p>
        </p:txBody>
      </p:sp>
    </p:spTree>
    <p:extLst>
      <p:ext uri="{BB962C8B-B14F-4D97-AF65-F5344CB8AC3E}">
        <p14:creationId xmlns:p14="http://schemas.microsoft.com/office/powerpoint/2010/main" val="366840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4" grpId="0"/>
      <p:bldP spid="5" grpId="0"/>
      <p:bldP spid="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6259" y="81828"/>
            <a:ext cx="658626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/>
            <a:r>
              <a:rPr lang="en-GB" sz="25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How to start narrowing down options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258" y="717555"/>
            <a:ext cx="6087505" cy="341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3D74"/>
                </a:solidFill>
                <a:latin typeface="4 Text"/>
              </a:rPr>
              <a:t>Read the PG Law Careers and Legal Work Experience for Postgraduate Law guides</a:t>
            </a: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1C3D74"/>
              </a:solidFill>
              <a:latin typeface="4 Text"/>
            </a:endParaRP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3D74"/>
                </a:solidFill>
                <a:latin typeface="4 Text"/>
              </a:rPr>
              <a:t>Meet employers and connect with alumni </a:t>
            </a:r>
          </a:p>
          <a:p>
            <a:pPr defTabSz="514350"/>
            <a:r>
              <a:rPr lang="en-GB" sz="1800" dirty="0">
                <a:solidFill>
                  <a:srgbClr val="1C3D74"/>
                </a:solidFill>
                <a:latin typeface="4 Text"/>
              </a:rPr>
              <a:t>       (events, law fairs, QM Network)</a:t>
            </a:r>
          </a:p>
          <a:p>
            <a:pPr defTabSz="514350"/>
            <a:endParaRPr lang="en-GB" sz="1800" dirty="0">
              <a:solidFill>
                <a:srgbClr val="1C3D74"/>
              </a:solidFill>
              <a:latin typeface="4 Text"/>
            </a:endParaRP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3D74"/>
                </a:solidFill>
                <a:latin typeface="4 Text"/>
              </a:rPr>
              <a:t>  Apply for mentoring and internships</a:t>
            </a:r>
          </a:p>
          <a:p>
            <a:pPr defTabSz="514350"/>
            <a:endParaRPr lang="en-GB" sz="1800" dirty="0">
              <a:solidFill>
                <a:srgbClr val="1C3D74"/>
              </a:solidFill>
              <a:latin typeface="4 Text"/>
            </a:endParaRP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3D74"/>
                </a:solidFill>
                <a:latin typeface="4 Text"/>
              </a:rPr>
              <a:t>Work out what you are NOT interested in and why</a:t>
            </a:r>
          </a:p>
          <a:p>
            <a:pPr defTabSz="514350"/>
            <a:endParaRPr lang="en-GB" sz="1800" dirty="0">
              <a:solidFill>
                <a:srgbClr val="1C3D74"/>
              </a:solidFill>
              <a:latin typeface="4 Text"/>
            </a:endParaRPr>
          </a:p>
          <a:p>
            <a:pPr marL="257175" indent="-257175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3D74"/>
                </a:solidFill>
                <a:latin typeface="4 Text"/>
              </a:rPr>
              <a:t>Think about what you ARE interested in and why (motivation)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569" t="23900" r="33432" b="15011"/>
          <a:stretch/>
        </p:blipFill>
        <p:spPr>
          <a:xfrm>
            <a:off x="6359923" y="717555"/>
            <a:ext cx="2255510" cy="22144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1397" y="3253915"/>
            <a:ext cx="216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GB" sz="1200" i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Image by Brendan Church on </a:t>
            </a:r>
            <a:r>
              <a:rPr lang="en-GB" sz="1200" i="1" dirty="0" err="1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Unsplash</a:t>
            </a:r>
            <a:r>
              <a:rPr lang="en-GB" sz="1200" i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9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2141" y="163992"/>
            <a:ext cx="726540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/>
            <a:r>
              <a:rPr lang="en-GB" sz="2500" b="1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Where can I research my career options?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141" y="711965"/>
            <a:ext cx="88586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Start with online resources </a:t>
            </a:r>
          </a:p>
          <a:p>
            <a:pPr defTabSz="514350"/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(register so opportunities come to you</a:t>
            </a:r>
            <a:r>
              <a:rPr lang="en-GB" sz="1600" dirty="0" smtClean="0">
                <a:solidFill>
                  <a:srgbClr val="00B0F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)</a:t>
            </a:r>
          </a:p>
          <a:p>
            <a:pPr defTabSz="514350"/>
            <a:endParaRPr lang="en-GB" sz="1600" dirty="0">
              <a:solidFill>
                <a:srgbClr val="00B05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Legal </a:t>
            </a:r>
            <a:r>
              <a:rPr lang="en-GB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websites</a:t>
            </a:r>
            <a:endParaRPr lang="en-GB" sz="1600" b="1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3"/>
              </a:rPr>
              <a:t>LawCareers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  <a:hlinkClick r:id="rId4"/>
            </a:endParaRPr>
          </a:p>
          <a:p>
            <a:pPr defTabSz="514350"/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5"/>
              </a:rPr>
              <a:t>Chambers Student </a:t>
            </a:r>
            <a:endParaRPr lang="en-GB" sz="1600" dirty="0" smtClean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  <a:hlinkClick r:id="rId4"/>
            </a:endParaRPr>
          </a:p>
          <a:p>
            <a:pPr defTabSz="514350"/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Non-legal websites </a:t>
            </a:r>
            <a:endParaRPr lang="en-GB" sz="1600" b="1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  <a:hlinkClick r:id="rId4"/>
            </a:endParaRPr>
          </a:p>
          <a:p>
            <a:pPr defTabSz="514350"/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4"/>
              </a:rPr>
              <a:t>Prospects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6"/>
              </a:rPr>
              <a:t>Targetjobs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7"/>
              </a:rPr>
              <a:t>Debut.careers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8"/>
              </a:rPr>
              <a:t>Milkround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9"/>
              </a:rPr>
              <a:t>Magnet.me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10"/>
              </a:rPr>
              <a:t>QMUL Careers &amp; Enterprise ‘Industry Guides’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1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987" y="1882022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GB" sz="1800" dirty="0">
                <a:solidFill>
                  <a:srgbClr val="92006C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If you are considering a career in law, do this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986" y="2326279"/>
            <a:ext cx="8477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Look over (and register for alerts from) these must-see sites:</a:t>
            </a:r>
          </a:p>
          <a:p>
            <a:pPr defTabSz="514350"/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3"/>
              </a:rPr>
              <a:t>Lawcareers.net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    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4"/>
              </a:rPr>
              <a:t>ChambersStudent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     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5"/>
              </a:rPr>
              <a:t>Lawyer2B</a:t>
            </a: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This will give you a good basic grounding on what’s important/relevant in the legal sector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987" y="123985"/>
            <a:ext cx="8899813" cy="1896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/>
            <a:r>
              <a:rPr lang="en-GB" sz="25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Top tips</a:t>
            </a:r>
          </a:p>
          <a:p>
            <a:pPr defTabSz="514350"/>
            <a:endParaRPr lang="en-GB" sz="1013" dirty="0">
              <a:solidFill>
                <a:srgbClr val="92006C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800" dirty="0">
                <a:solidFill>
                  <a:srgbClr val="92006C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Whatever your career thinking, </a:t>
            </a:r>
            <a:r>
              <a:rPr lang="en-GB" sz="1800" u="sng" dirty="0">
                <a:solidFill>
                  <a:srgbClr val="92006C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do this</a:t>
            </a:r>
          </a:p>
          <a:p>
            <a:pPr defTabSz="514350"/>
            <a:endParaRPr lang="en-GB" sz="1800" u="sng" dirty="0">
              <a:solidFill>
                <a:srgbClr val="92006C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Read the weekly </a:t>
            </a:r>
            <a:r>
              <a:rPr lang="en-GB" sz="1800" b="1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postgraduate law careers newsletters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(in your QMUL email)</a:t>
            </a: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Check out the resources on the law careers page of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6"/>
              </a:rPr>
              <a:t>QMplus</a:t>
            </a: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endParaRPr lang="en-GB" sz="1013" dirty="0">
              <a:solidFill>
                <a:srgbClr val="00B0F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845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756914"/>
            <a:ext cx="85759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/>
            <a:r>
              <a:rPr lang="en-GB" sz="18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If you think you might be interested in commercial law, also do this</a:t>
            </a:r>
          </a:p>
          <a:p>
            <a:pPr defTabSz="514350"/>
            <a:endParaRPr lang="en-GB" sz="1800" u="sng" dirty="0">
              <a:solidFill>
                <a:srgbClr val="92006C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Sign up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with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3"/>
              </a:rPr>
              <a:t>Lexology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or check their website regularly</a:t>
            </a: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Spend 10 mins every day scanning the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4"/>
              </a:rPr>
              <a:t>business news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</a:t>
            </a:r>
            <a:endParaRPr lang="en-GB" sz="1800" dirty="0" smtClean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Check out the </a:t>
            </a: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5"/>
              </a:rPr>
              <a:t>commercial awareness section on </a:t>
            </a:r>
            <a:r>
              <a:rPr lang="en-GB" sz="1800" dirty="0" err="1" smtClean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5"/>
              </a:rPr>
              <a:t>LawCareers.Net</a:t>
            </a: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5"/>
              </a:rPr>
              <a:t> </a:t>
            </a: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B0F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(you will be glad you have done this when you come to make applications!)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987" y="123985"/>
            <a:ext cx="8899813" cy="632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/>
            <a:r>
              <a:rPr lang="en-GB" sz="25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Top tips</a:t>
            </a:r>
          </a:p>
          <a:p>
            <a:pPr defTabSz="514350"/>
            <a:endParaRPr lang="en-GB" sz="1013" dirty="0">
              <a:solidFill>
                <a:srgbClr val="92006C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93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669" y="129934"/>
            <a:ext cx="8750875" cy="451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/>
            <a:r>
              <a:rPr lang="en-GB" sz="2500" dirty="0">
                <a:solidFill>
                  <a:srgbClr val="1C3D74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Further ways to explore your career options </a:t>
            </a:r>
          </a:p>
          <a:p>
            <a:pPr defTabSz="514350"/>
            <a:endParaRPr lang="en-GB" sz="1013" dirty="0">
              <a:solidFill>
                <a:srgbClr val="92006C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800" b="1" dirty="0">
                <a:solidFill>
                  <a:srgbClr val="92006C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1-1 appointment</a:t>
            </a:r>
            <a:endParaRPr lang="en-GB" sz="1800" b="1" u="sng" dirty="0">
              <a:solidFill>
                <a:srgbClr val="92006C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endParaRPr lang="en-GB" sz="1800" u="sng" dirty="0">
              <a:solidFill>
                <a:srgbClr val="92006C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W</a:t>
            </a: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ith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L</a:t>
            </a: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aw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Careers Consultant (or another Consultant or Student Employability Adviser)</a:t>
            </a: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book by calling 020 7882 8533 or emailing </a:t>
            </a:r>
            <a:r>
              <a:rPr lang="en-GB" sz="1800" b="1" dirty="0">
                <a:solidFill>
                  <a:srgbClr val="FF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3"/>
              </a:rPr>
              <a:t>careers@qmul.ac.uk</a:t>
            </a:r>
            <a:r>
              <a:rPr lang="en-GB" sz="1800" b="1" dirty="0">
                <a:solidFill>
                  <a:srgbClr val="FF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(you cannot book by emailing the pglawcareers email address or the careers consultants directly)</a:t>
            </a:r>
          </a:p>
          <a:p>
            <a:pPr defTabSz="514350"/>
            <a:endParaRPr lang="en-GB" sz="1800" b="1" dirty="0">
              <a:solidFill>
                <a:srgbClr val="FF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defTabSz="514350"/>
            <a:r>
              <a:rPr lang="en-GB" sz="1800" b="1" dirty="0">
                <a:solidFill>
                  <a:srgbClr val="92006C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Employer engagement events</a:t>
            </a:r>
          </a:p>
          <a:p>
            <a:pPr defTabSz="514350"/>
            <a:endParaRPr lang="en-GB" sz="1800" b="1" dirty="0">
              <a:solidFill>
                <a:srgbClr val="92006C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look out for events advertised in the weekly law careers newsletter</a:t>
            </a:r>
          </a:p>
          <a:p>
            <a:pPr marL="192881" indent="-192881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book onto PG Law and Queen Mary career events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  <a:hlinkClick r:id="rId4"/>
              </a:rPr>
              <a:t>https://www.qmul.ac.uk/careers/events/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 </a:t>
            </a:r>
          </a:p>
          <a:p>
            <a:pPr defTabSz="514350"/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4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274757" y="196454"/>
            <a:ext cx="5484019" cy="431006"/>
          </a:xfrm>
        </p:spPr>
        <p:txBody>
          <a:bodyPr/>
          <a:lstStyle/>
          <a:p>
            <a:pPr eaLnBrk="1" hangingPunct="1"/>
            <a:r>
              <a:rPr lang="en-GB" altLang="en-US" sz="2700" dirty="0" smtClean="0">
                <a:solidFill>
                  <a:srgbClr val="1C3D74"/>
                </a:solidFill>
                <a:latin typeface="+mn-lt"/>
              </a:rPr>
              <a:t>What it </a:t>
            </a:r>
            <a:r>
              <a:rPr lang="en-GB" altLang="en-US" sz="2700" u="sng" dirty="0" smtClean="0">
                <a:solidFill>
                  <a:srgbClr val="1C3D74"/>
                </a:solidFill>
                <a:latin typeface="+mn-lt"/>
              </a:rPr>
              <a:t>really</a:t>
            </a:r>
            <a:r>
              <a:rPr lang="en-GB" altLang="en-US" sz="2700" dirty="0" smtClean="0">
                <a:solidFill>
                  <a:srgbClr val="1C3D74"/>
                </a:solidFill>
                <a:latin typeface="+mn-lt"/>
              </a:rPr>
              <a:t> takes in reality?</a:t>
            </a:r>
            <a:endParaRPr lang="en-GB" altLang="en-US" sz="2700" dirty="0">
              <a:solidFill>
                <a:srgbClr val="1C3D74"/>
              </a:solidFill>
              <a:latin typeface="+mn-lt"/>
            </a:endParaRPr>
          </a:p>
        </p:txBody>
      </p:sp>
      <p:sp>
        <p:nvSpPr>
          <p:cNvPr id="16387" name="Content Placeholder 4"/>
          <p:cNvSpPr>
            <a:spLocks noGrp="1"/>
          </p:cNvSpPr>
          <p:nvPr>
            <p:ph idx="1"/>
          </p:nvPr>
        </p:nvSpPr>
        <p:spPr>
          <a:xfrm>
            <a:off x="416684" y="742844"/>
            <a:ext cx="7572285" cy="3265552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1800" b="1" dirty="0"/>
              <a:t>Research the sector thoroughly </a:t>
            </a:r>
          </a:p>
          <a:p>
            <a:pPr lvl="1" eaLnBrk="1" hangingPunct="1">
              <a:defRPr/>
            </a:pPr>
            <a:r>
              <a:rPr lang="en-GB" altLang="en-US" sz="1800" dirty="0" smtClean="0"/>
              <a:t>law firms/chambers/in-house opportunities</a:t>
            </a:r>
          </a:p>
          <a:p>
            <a:pPr lvl="1" eaLnBrk="1" hangingPunct="1">
              <a:defRPr/>
            </a:pPr>
            <a:r>
              <a:rPr lang="en-GB" altLang="en-US" sz="1800" dirty="0" smtClean="0"/>
              <a:t>Chambersstudent.co.uk</a:t>
            </a:r>
            <a:endParaRPr lang="en-GB" altLang="en-US" sz="1800" dirty="0"/>
          </a:p>
          <a:p>
            <a:pPr lvl="1" eaLnBrk="1" hangingPunct="1">
              <a:defRPr/>
            </a:pPr>
            <a:r>
              <a:rPr lang="en-GB" altLang="en-US" sz="1800" dirty="0" smtClean="0"/>
              <a:t>Lawcareers.net</a:t>
            </a:r>
          </a:p>
          <a:p>
            <a:pPr lvl="1" eaLnBrk="1" hangingPunct="1">
              <a:defRPr/>
            </a:pPr>
            <a:r>
              <a:rPr lang="en-GB" altLang="en-US" sz="1800" dirty="0" smtClean="0"/>
              <a:t>PG Law Careers Guide</a:t>
            </a:r>
          </a:p>
          <a:p>
            <a:pPr lvl="1" eaLnBrk="1" hangingPunct="1">
              <a:defRPr/>
            </a:pPr>
            <a:r>
              <a:rPr lang="en-GB" altLang="en-US" sz="1800" dirty="0" smtClean="0"/>
              <a:t>Legal Work Experience for Postgraduate Law</a:t>
            </a:r>
          </a:p>
          <a:p>
            <a:pPr lvl="1" eaLnBrk="1" hangingPunct="1">
              <a:defRPr/>
            </a:pPr>
            <a:endParaRPr lang="en-GB" altLang="en-US" sz="1800" dirty="0"/>
          </a:p>
          <a:p>
            <a:pPr eaLnBrk="1" hangingPunct="1">
              <a:defRPr/>
            </a:pPr>
            <a:r>
              <a:rPr lang="en-GB" altLang="en-US" sz="1800" b="1" dirty="0"/>
              <a:t>Look for other graduate opportunities</a:t>
            </a:r>
          </a:p>
          <a:p>
            <a:pPr marL="0" indent="0">
              <a:buNone/>
              <a:defRPr/>
            </a:pPr>
            <a:r>
              <a:rPr lang="en-GB" altLang="en-US" sz="1800" dirty="0"/>
              <a:t>      Prospects.ac.uk</a:t>
            </a:r>
          </a:p>
          <a:p>
            <a:pPr marL="0" indent="0">
              <a:buNone/>
              <a:defRPr/>
            </a:pPr>
            <a:r>
              <a:rPr lang="en-GB" altLang="en-US" sz="1800" dirty="0"/>
              <a:t>      Targetjobs.co.uk</a:t>
            </a:r>
          </a:p>
          <a:p>
            <a:pPr marL="342900" indent="-342900">
              <a:buFont typeface="Arial" panose="020B0604020202020204" pitchFamily="34" charset="0"/>
              <a:buAutoNum type="arabicPeriod"/>
              <a:defRPr/>
            </a:pPr>
            <a:endParaRPr lang="en-GB" altLang="en-US" sz="600" dirty="0">
              <a:latin typeface="4 Text"/>
            </a:endParaRPr>
          </a:p>
          <a:p>
            <a:pPr marL="342900" indent="-342900">
              <a:buFont typeface="Arial" panose="020B0604020202020204" pitchFamily="34" charset="0"/>
              <a:buAutoNum type="arabicPeriod"/>
              <a:defRPr/>
            </a:pPr>
            <a:endParaRPr lang="en-GB" altLang="en-US" sz="1800" dirty="0">
              <a:latin typeface="4 Text"/>
            </a:endParaRPr>
          </a:p>
          <a:p>
            <a:pPr marL="0" indent="0">
              <a:buNone/>
              <a:defRPr/>
            </a:pPr>
            <a:endParaRPr lang="en-GB" altLang="en-US" sz="1800" dirty="0">
              <a:latin typeface="4 Text"/>
            </a:endParaRPr>
          </a:p>
        </p:txBody>
      </p:sp>
    </p:spTree>
    <p:extLst>
      <p:ext uri="{BB962C8B-B14F-4D97-AF65-F5344CB8AC3E}">
        <p14:creationId xmlns:p14="http://schemas.microsoft.com/office/powerpoint/2010/main" val="71359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5"/>
          <p:cNvSpPr>
            <a:spLocks noGrp="1" noChangeArrowheads="1"/>
          </p:cNvSpPr>
          <p:nvPr>
            <p:ph type="title"/>
          </p:nvPr>
        </p:nvSpPr>
        <p:spPr>
          <a:xfrm>
            <a:off x="1358504" y="134541"/>
            <a:ext cx="5400675" cy="389334"/>
          </a:xfrm>
        </p:spPr>
        <p:txBody>
          <a:bodyPr/>
          <a:lstStyle/>
          <a:p>
            <a:pPr algn="ctr" eaLnBrk="1" hangingPunct="1"/>
            <a:r>
              <a:rPr lang="en-GB" altLang="en-US" sz="28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Q&amp;A</a:t>
            </a:r>
          </a:p>
        </p:txBody>
      </p:sp>
      <p:sp>
        <p:nvSpPr>
          <p:cNvPr id="62467" name="TextBox 8"/>
          <p:cNvSpPr txBox="1">
            <a:spLocks noChangeArrowheads="1"/>
          </p:cNvSpPr>
          <p:nvPr/>
        </p:nvSpPr>
        <p:spPr bwMode="auto">
          <a:xfrm>
            <a:off x="2300901" y="4031310"/>
            <a:ext cx="35158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by Wesley </a:t>
            </a:r>
            <a:r>
              <a:rPr kumimoji="0" lang="en-GB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Tingey</a:t>
            </a: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 </a:t>
            </a:r>
            <a:r>
              <a:rPr kumimoji="0" lang="en-GB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Unsplash</a:t>
            </a:r>
            <a:endParaRPr kumimoji="0" lang="en-GB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2468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5" t="23692" r="33006" b="14085"/>
          <a:stretch>
            <a:fillRect/>
          </a:stretch>
        </p:blipFill>
        <p:spPr>
          <a:xfrm>
            <a:off x="2087166" y="627460"/>
            <a:ext cx="3943350" cy="394215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425" t="24370" r="29409" b="25377"/>
          <a:stretch/>
        </p:blipFill>
        <p:spPr>
          <a:xfrm>
            <a:off x="1663733" y="708865"/>
            <a:ext cx="4790216" cy="321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2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274757" y="120827"/>
            <a:ext cx="5484019" cy="431006"/>
          </a:xfrm>
        </p:spPr>
        <p:txBody>
          <a:bodyPr/>
          <a:lstStyle/>
          <a:p>
            <a:pPr eaLnBrk="1" hangingPunct="1"/>
            <a:r>
              <a:rPr lang="en-GB" altLang="en-US" sz="2700" dirty="0" smtClean="0">
                <a:solidFill>
                  <a:srgbClr val="1C3D74"/>
                </a:solidFill>
                <a:latin typeface="+mn-lt"/>
              </a:rPr>
              <a:t>What it </a:t>
            </a:r>
            <a:r>
              <a:rPr lang="en-GB" altLang="en-US" sz="2700" u="sng" dirty="0" smtClean="0">
                <a:solidFill>
                  <a:srgbClr val="1C3D74"/>
                </a:solidFill>
                <a:latin typeface="+mn-lt"/>
              </a:rPr>
              <a:t>really</a:t>
            </a:r>
            <a:r>
              <a:rPr lang="en-GB" altLang="en-US" sz="2700" dirty="0" smtClean="0">
                <a:solidFill>
                  <a:srgbClr val="1C3D74"/>
                </a:solidFill>
                <a:latin typeface="+mn-lt"/>
              </a:rPr>
              <a:t> takes in reality?</a:t>
            </a:r>
            <a:endParaRPr lang="en-GB" altLang="en-US" sz="2700" dirty="0">
              <a:solidFill>
                <a:srgbClr val="1C3D74"/>
              </a:solidFill>
              <a:latin typeface="+mn-lt"/>
            </a:endParaRPr>
          </a:p>
        </p:txBody>
      </p:sp>
      <p:sp>
        <p:nvSpPr>
          <p:cNvPr id="16387" name="Content Placeholder 4"/>
          <p:cNvSpPr>
            <a:spLocks noGrp="1"/>
          </p:cNvSpPr>
          <p:nvPr>
            <p:ph idx="1"/>
          </p:nvPr>
        </p:nvSpPr>
        <p:spPr>
          <a:xfrm>
            <a:off x="274757" y="612216"/>
            <a:ext cx="8573359" cy="3334142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1800" b="1" dirty="0"/>
              <a:t>September-October</a:t>
            </a:r>
            <a:endParaRPr lang="en-GB" altLang="en-US" sz="1800" dirty="0"/>
          </a:p>
          <a:p>
            <a:pPr marL="0" indent="0">
              <a:buNone/>
            </a:pPr>
            <a:r>
              <a:rPr lang="en-GB" altLang="en-US" sz="1800" dirty="0"/>
              <a:t>Research: think about career opportunities and know how to access the careers support and resources you </a:t>
            </a:r>
            <a:r>
              <a:rPr lang="en-GB" altLang="en-US" sz="1800" dirty="0" smtClean="0"/>
              <a:t>need</a:t>
            </a:r>
          </a:p>
          <a:p>
            <a:pPr marL="0" indent="0">
              <a:buNone/>
            </a:pPr>
            <a:endParaRPr lang="en-GB" altLang="en-US" sz="1800" dirty="0" smtClean="0"/>
          </a:p>
          <a:p>
            <a:pPr marL="0" indent="0">
              <a:buNone/>
            </a:pPr>
            <a:r>
              <a:rPr lang="en-GB" altLang="en-US" sz="1800" b="1" dirty="0"/>
              <a:t>Attend Law fairs and open days (virtual)</a:t>
            </a:r>
            <a:endParaRPr lang="en-GB" altLang="en-US" sz="1800" dirty="0"/>
          </a:p>
          <a:p>
            <a:pPr marL="0" indent="0">
              <a:buNone/>
            </a:pPr>
            <a:r>
              <a:rPr lang="en-GB" altLang="en-US" sz="1800" dirty="0"/>
              <a:t>Pupillage Fairs - 16</a:t>
            </a:r>
            <a:r>
              <a:rPr lang="en-GB" altLang="en-US" sz="1800" baseline="30000" dirty="0"/>
              <a:t>th</a:t>
            </a:r>
            <a:r>
              <a:rPr lang="en-GB" altLang="en-US" sz="1800" dirty="0"/>
              <a:t> October (Bar Council); 27</a:t>
            </a:r>
            <a:r>
              <a:rPr lang="en-GB" altLang="en-US" sz="1800" baseline="30000" dirty="0"/>
              <a:t>th</a:t>
            </a:r>
            <a:r>
              <a:rPr lang="en-GB" altLang="en-US" sz="1800" dirty="0"/>
              <a:t> November (National Pupillage)</a:t>
            </a:r>
          </a:p>
          <a:p>
            <a:pPr marL="0" indent="0">
              <a:buNone/>
            </a:pPr>
            <a:r>
              <a:rPr lang="en-GB" altLang="en-US" sz="1800" dirty="0"/>
              <a:t>Queen Mary Virtual Law Fair on 13</a:t>
            </a:r>
            <a:r>
              <a:rPr lang="en-GB" altLang="en-US" sz="1800" baseline="30000" dirty="0"/>
              <a:t>th</a:t>
            </a:r>
            <a:r>
              <a:rPr lang="en-GB" altLang="en-US" sz="1800" dirty="0"/>
              <a:t> October </a:t>
            </a:r>
            <a:r>
              <a:rPr lang="en-GB" altLang="en-US" sz="1800" dirty="0" smtClean="0"/>
              <a:t>2021</a:t>
            </a:r>
          </a:p>
          <a:p>
            <a:pPr marL="0" indent="0">
              <a:buNone/>
            </a:pPr>
            <a:endParaRPr lang="en-GB" altLang="en-US" sz="1800" dirty="0"/>
          </a:p>
          <a:p>
            <a:pPr marL="0" indent="0">
              <a:buNone/>
            </a:pPr>
            <a:r>
              <a:rPr lang="en-GB" altLang="en-US" sz="1800" b="1" dirty="0"/>
              <a:t>October-December</a:t>
            </a:r>
          </a:p>
          <a:p>
            <a:pPr marL="0" indent="0">
              <a:buNone/>
            </a:pPr>
            <a:r>
              <a:rPr lang="en-GB" altLang="en-US" sz="1800" dirty="0"/>
              <a:t>Perfect your CV and cover letter right, apply for vacation schemes and training contracts (solicitor) or mini-pupillages (barrister)</a:t>
            </a:r>
          </a:p>
          <a:p>
            <a:pPr marL="0" indent="0">
              <a:buNone/>
            </a:pPr>
            <a:endParaRPr lang="en-GB" altLang="en-US" sz="1800" dirty="0"/>
          </a:p>
          <a:p>
            <a:pPr marL="342900" indent="-342900">
              <a:buFont typeface="Arial" panose="020B0604020202020204" pitchFamily="34" charset="0"/>
              <a:buAutoNum type="arabicPeriod"/>
              <a:defRPr/>
            </a:pPr>
            <a:endParaRPr lang="en-GB" altLang="en-US" sz="600" dirty="0">
              <a:latin typeface="4 Text"/>
            </a:endParaRPr>
          </a:p>
          <a:p>
            <a:pPr marL="342900" indent="-342900">
              <a:buFont typeface="Arial" panose="020B0604020202020204" pitchFamily="34" charset="0"/>
              <a:buAutoNum type="arabicPeriod"/>
              <a:defRPr/>
            </a:pPr>
            <a:endParaRPr lang="en-GB" altLang="en-US" sz="1800" dirty="0">
              <a:latin typeface="4 Text"/>
            </a:endParaRPr>
          </a:p>
          <a:p>
            <a:pPr marL="0" indent="0">
              <a:buNone/>
              <a:defRPr/>
            </a:pPr>
            <a:endParaRPr lang="en-GB" altLang="en-US" sz="1800" dirty="0">
              <a:latin typeface="4 Text"/>
            </a:endParaRPr>
          </a:p>
        </p:txBody>
      </p:sp>
    </p:spTree>
    <p:extLst>
      <p:ext uri="{BB962C8B-B14F-4D97-AF65-F5344CB8AC3E}">
        <p14:creationId xmlns:p14="http://schemas.microsoft.com/office/powerpoint/2010/main" val="409004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274757" y="120827"/>
            <a:ext cx="5484019" cy="431006"/>
          </a:xfrm>
        </p:spPr>
        <p:txBody>
          <a:bodyPr/>
          <a:lstStyle/>
          <a:p>
            <a:pPr eaLnBrk="1" hangingPunct="1"/>
            <a:r>
              <a:rPr lang="en-GB" altLang="en-US" sz="2700" dirty="0" smtClean="0">
                <a:solidFill>
                  <a:srgbClr val="1C3D74"/>
                </a:solidFill>
                <a:latin typeface="+mn-lt"/>
              </a:rPr>
              <a:t>What it </a:t>
            </a:r>
            <a:r>
              <a:rPr lang="en-GB" altLang="en-US" sz="2700" u="sng" dirty="0" smtClean="0">
                <a:solidFill>
                  <a:srgbClr val="1C3D74"/>
                </a:solidFill>
                <a:latin typeface="+mn-lt"/>
              </a:rPr>
              <a:t>really</a:t>
            </a:r>
            <a:r>
              <a:rPr lang="en-GB" altLang="en-US" sz="2700" dirty="0" smtClean="0">
                <a:solidFill>
                  <a:srgbClr val="1C3D74"/>
                </a:solidFill>
                <a:latin typeface="+mn-lt"/>
              </a:rPr>
              <a:t> takes in reality?</a:t>
            </a:r>
            <a:endParaRPr lang="en-GB" altLang="en-US" sz="2700" dirty="0">
              <a:solidFill>
                <a:srgbClr val="1C3D74"/>
              </a:solidFill>
              <a:latin typeface="+mn-lt"/>
            </a:endParaRPr>
          </a:p>
        </p:txBody>
      </p:sp>
      <p:sp>
        <p:nvSpPr>
          <p:cNvPr id="16387" name="Content Placeholder 4"/>
          <p:cNvSpPr>
            <a:spLocks noGrp="1"/>
          </p:cNvSpPr>
          <p:nvPr>
            <p:ph idx="1"/>
          </p:nvPr>
        </p:nvSpPr>
        <p:spPr>
          <a:xfrm>
            <a:off x="274757" y="612216"/>
            <a:ext cx="8573359" cy="3334142"/>
          </a:xfrm>
        </p:spPr>
        <p:txBody>
          <a:bodyPr/>
          <a:lstStyle/>
          <a:p>
            <a:pPr marL="342900" indent="-342900">
              <a:buFontTx/>
              <a:buAutoNum type="arabicPeriod"/>
            </a:pPr>
            <a:r>
              <a:rPr lang="en-GB" altLang="en-US" sz="1800" dirty="0">
                <a:solidFill>
                  <a:srgbClr val="1C3D74"/>
                </a:solidFill>
              </a:rPr>
              <a:t>Even if you are a qualified lawyer at home, if you have  4 years’ post-qualification experience, you may still have to start as a trainee</a:t>
            </a:r>
          </a:p>
          <a:p>
            <a:pPr marL="342900" indent="-342900">
              <a:buFontTx/>
              <a:buAutoNum type="arabicPeriod"/>
            </a:pPr>
            <a:endParaRPr lang="en-GB" altLang="en-US" sz="675" dirty="0">
              <a:solidFill>
                <a:srgbClr val="1C3D74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altLang="en-US" sz="1800" dirty="0">
                <a:solidFill>
                  <a:srgbClr val="1C3D74"/>
                </a:solidFill>
              </a:rPr>
              <a:t>Understand the application process (how long it takes to write a good application) and relevant deadlines – for vacation schemes, training contracts, pupillages</a:t>
            </a:r>
          </a:p>
          <a:p>
            <a:pPr marL="342900" indent="-342900">
              <a:buFontTx/>
              <a:buAutoNum type="arabicPeriod"/>
            </a:pPr>
            <a:endParaRPr lang="en-GB" altLang="en-US" sz="675" dirty="0">
              <a:solidFill>
                <a:srgbClr val="1C3D74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altLang="en-US" sz="1800" dirty="0">
                <a:solidFill>
                  <a:srgbClr val="1C3D74"/>
                </a:solidFill>
              </a:rPr>
              <a:t>Meet as many lawyers as you can – build your visibility, pick up insights, develop your network</a:t>
            </a:r>
          </a:p>
          <a:p>
            <a:pPr marL="342900" indent="-342900">
              <a:buFontTx/>
              <a:buAutoNum type="arabicPeriod"/>
            </a:pPr>
            <a:endParaRPr lang="en-GB" altLang="en-US" sz="675" dirty="0">
              <a:solidFill>
                <a:srgbClr val="1C3D74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altLang="en-US" sz="1800" b="1" dirty="0">
                <a:solidFill>
                  <a:srgbClr val="1C3D74"/>
                </a:solidFill>
              </a:rPr>
              <a:t>Make yourself attractive to the law </a:t>
            </a:r>
            <a:r>
              <a:rPr lang="en-GB" altLang="en-US" sz="1800" b="1" dirty="0" smtClean="0">
                <a:solidFill>
                  <a:srgbClr val="1C3D74"/>
                </a:solidFill>
              </a:rPr>
              <a:t>firm/chambers/organisations. </a:t>
            </a:r>
            <a:r>
              <a:rPr lang="en-GB" altLang="en-US" sz="1800" b="1" dirty="0">
                <a:solidFill>
                  <a:srgbClr val="1C3D74"/>
                </a:solidFill>
              </a:rPr>
              <a:t>If they like you, they will pay for the qualifications </a:t>
            </a:r>
            <a:r>
              <a:rPr lang="en-GB" altLang="en-US" sz="1800" b="1" u="sng" dirty="0">
                <a:solidFill>
                  <a:srgbClr val="1C3D74"/>
                </a:solidFill>
              </a:rPr>
              <a:t>and</a:t>
            </a:r>
            <a:r>
              <a:rPr lang="en-GB" altLang="en-US" sz="1800" b="1" dirty="0">
                <a:solidFill>
                  <a:srgbClr val="1C3D74"/>
                </a:solidFill>
              </a:rPr>
              <a:t> you will get the training you </a:t>
            </a:r>
            <a:r>
              <a:rPr lang="en-GB" altLang="en-US" sz="1800" b="1" dirty="0" smtClean="0">
                <a:solidFill>
                  <a:srgbClr val="1C3D74"/>
                </a:solidFill>
              </a:rPr>
              <a:t>need</a:t>
            </a:r>
            <a:endParaRPr lang="en-GB" altLang="en-US" sz="1800" b="1" dirty="0">
              <a:solidFill>
                <a:srgbClr val="1C3D74"/>
              </a:solidFill>
            </a:endParaRPr>
          </a:p>
          <a:p>
            <a:pPr marL="0" indent="0">
              <a:buNone/>
            </a:pPr>
            <a:endParaRPr lang="en-GB" altLang="en-US" sz="1800" dirty="0"/>
          </a:p>
          <a:p>
            <a:pPr marL="342900" indent="-342900">
              <a:buFont typeface="Arial" panose="020B0604020202020204" pitchFamily="34" charset="0"/>
              <a:buAutoNum type="arabicPeriod"/>
              <a:defRPr/>
            </a:pPr>
            <a:endParaRPr lang="en-GB" altLang="en-US" sz="600" dirty="0">
              <a:latin typeface="4 Text"/>
            </a:endParaRPr>
          </a:p>
          <a:p>
            <a:pPr marL="342900" indent="-342900">
              <a:buFont typeface="Arial" panose="020B0604020202020204" pitchFamily="34" charset="0"/>
              <a:buAutoNum type="arabicPeriod"/>
              <a:defRPr/>
            </a:pPr>
            <a:endParaRPr lang="en-GB" altLang="en-US" sz="1800" dirty="0">
              <a:latin typeface="4 Text"/>
            </a:endParaRPr>
          </a:p>
          <a:p>
            <a:pPr marL="0" indent="0">
              <a:buNone/>
              <a:defRPr/>
            </a:pPr>
            <a:endParaRPr lang="en-GB" altLang="en-US" sz="1800" dirty="0">
              <a:latin typeface="4 Text"/>
            </a:endParaRPr>
          </a:p>
        </p:txBody>
      </p:sp>
    </p:spTree>
    <p:extLst>
      <p:ext uri="{BB962C8B-B14F-4D97-AF65-F5344CB8AC3E}">
        <p14:creationId xmlns:p14="http://schemas.microsoft.com/office/powerpoint/2010/main" val="37099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274757" y="120827"/>
            <a:ext cx="8573359" cy="431006"/>
          </a:xfrm>
        </p:spPr>
        <p:txBody>
          <a:bodyPr/>
          <a:lstStyle/>
          <a:p>
            <a:r>
              <a:rPr lang="en-GB" altLang="en-US" sz="2400" b="1" dirty="0"/>
              <a:t>Common mistakes previous students have made:</a:t>
            </a:r>
            <a:r>
              <a:rPr lang="en-GB" altLang="en-US" sz="2800" b="1" u="sng" dirty="0"/>
              <a:t/>
            </a:r>
            <a:br>
              <a:rPr lang="en-GB" altLang="en-US" sz="2800" b="1" u="sng" dirty="0"/>
            </a:br>
            <a:endParaRPr lang="en-GB" altLang="en-US" sz="2700" dirty="0">
              <a:solidFill>
                <a:srgbClr val="1C3D74"/>
              </a:solidFill>
              <a:latin typeface="+mn-lt"/>
            </a:endParaRPr>
          </a:p>
        </p:txBody>
      </p:sp>
      <p:sp>
        <p:nvSpPr>
          <p:cNvPr id="16387" name="Content Placeholder 4"/>
          <p:cNvSpPr>
            <a:spLocks noGrp="1"/>
          </p:cNvSpPr>
          <p:nvPr>
            <p:ph idx="1"/>
          </p:nvPr>
        </p:nvSpPr>
        <p:spPr>
          <a:xfrm>
            <a:off x="274757" y="612216"/>
            <a:ext cx="8573359" cy="333414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altLang="en-US" sz="1800" dirty="0" smtClean="0"/>
              <a:t>Underestimating </a:t>
            </a:r>
            <a:r>
              <a:rPr lang="en-GB" altLang="en-US" sz="1800" dirty="0"/>
              <a:t>how competitive the market </a:t>
            </a:r>
            <a:r>
              <a:rPr lang="en-GB" altLang="en-US" sz="1800" dirty="0" smtClean="0"/>
              <a:t>is</a:t>
            </a:r>
            <a:endParaRPr lang="en-GB" altLang="en-US" sz="1800" dirty="0"/>
          </a:p>
          <a:p>
            <a:pPr>
              <a:lnSpc>
                <a:spcPct val="150000"/>
              </a:lnSpc>
            </a:pPr>
            <a:r>
              <a:rPr lang="en-GB" altLang="en-US" sz="1800" dirty="0"/>
              <a:t>Assuming their CV/cover letter and written application is good enough because </a:t>
            </a:r>
            <a:r>
              <a:rPr lang="en-GB" altLang="en-US" sz="1800" dirty="0" smtClean="0"/>
              <a:t>it </a:t>
            </a:r>
            <a:r>
              <a:rPr lang="en-GB" altLang="en-US" sz="1800" dirty="0"/>
              <a:t>worked in their home jurisdiction</a:t>
            </a:r>
          </a:p>
          <a:p>
            <a:pPr>
              <a:lnSpc>
                <a:spcPct val="150000"/>
              </a:lnSpc>
            </a:pPr>
            <a:r>
              <a:rPr lang="en-GB" altLang="en-US" sz="1800" dirty="0" smtClean="0"/>
              <a:t>Leaving </a:t>
            </a:r>
            <a:r>
              <a:rPr lang="en-GB" altLang="en-US" sz="1800" dirty="0"/>
              <a:t>things too late and being unaware of/missing deadlines</a:t>
            </a:r>
          </a:p>
          <a:p>
            <a:pPr>
              <a:lnSpc>
                <a:spcPct val="150000"/>
              </a:lnSpc>
            </a:pPr>
            <a:r>
              <a:rPr lang="en-GB" altLang="en-US" sz="1800" dirty="0" smtClean="0">
                <a:solidFill>
                  <a:srgbClr val="C00000"/>
                </a:solidFill>
              </a:rPr>
              <a:t>Not </a:t>
            </a:r>
            <a:r>
              <a:rPr lang="en-GB" altLang="en-US" sz="1800" dirty="0">
                <a:solidFill>
                  <a:srgbClr val="C00000"/>
                </a:solidFill>
              </a:rPr>
              <a:t>having an alternative strategy in case applications fail</a:t>
            </a:r>
          </a:p>
          <a:p>
            <a:pPr>
              <a:lnSpc>
                <a:spcPct val="150000"/>
              </a:lnSpc>
            </a:pPr>
            <a:r>
              <a:rPr lang="en-GB" altLang="en-US" sz="1800" dirty="0" smtClean="0"/>
              <a:t>Doing </a:t>
            </a:r>
            <a:r>
              <a:rPr lang="en-GB" altLang="en-US" sz="1800" dirty="0"/>
              <a:t>insufficient research and preparation</a:t>
            </a:r>
          </a:p>
          <a:p>
            <a:pPr>
              <a:lnSpc>
                <a:spcPct val="150000"/>
              </a:lnSpc>
            </a:pPr>
            <a:r>
              <a:rPr lang="en-GB" altLang="en-US" sz="1800" dirty="0" smtClean="0"/>
              <a:t>Giving </a:t>
            </a:r>
            <a:r>
              <a:rPr lang="en-GB" altLang="en-US" sz="1800" dirty="0"/>
              <a:t>too much weight to academic ability alone</a:t>
            </a:r>
          </a:p>
          <a:p>
            <a:pPr marL="0" indent="0">
              <a:buNone/>
            </a:pPr>
            <a:endParaRPr lang="en-GB" altLang="en-US" sz="1800" dirty="0"/>
          </a:p>
          <a:p>
            <a:pPr marL="342900" indent="-342900">
              <a:buFont typeface="Arial" panose="020B0604020202020204" pitchFamily="34" charset="0"/>
              <a:buAutoNum type="arabicPeriod"/>
              <a:defRPr/>
            </a:pPr>
            <a:endParaRPr lang="en-GB" altLang="en-US" sz="600" dirty="0">
              <a:latin typeface="4 Text"/>
            </a:endParaRPr>
          </a:p>
          <a:p>
            <a:pPr marL="342900" indent="-342900">
              <a:buFont typeface="Arial" panose="020B0604020202020204" pitchFamily="34" charset="0"/>
              <a:buAutoNum type="arabicPeriod"/>
              <a:defRPr/>
            </a:pPr>
            <a:endParaRPr lang="en-GB" altLang="en-US" sz="1800" dirty="0">
              <a:latin typeface="4 Text"/>
            </a:endParaRPr>
          </a:p>
          <a:p>
            <a:pPr marL="0" indent="0">
              <a:buNone/>
              <a:defRPr/>
            </a:pPr>
            <a:endParaRPr lang="en-GB" altLang="en-US" sz="1800" dirty="0">
              <a:latin typeface="4 Text"/>
            </a:endParaRPr>
          </a:p>
        </p:txBody>
      </p:sp>
    </p:spTree>
    <p:extLst>
      <p:ext uri="{BB962C8B-B14F-4D97-AF65-F5344CB8AC3E}">
        <p14:creationId xmlns:p14="http://schemas.microsoft.com/office/powerpoint/2010/main" val="135855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274757" y="120827"/>
            <a:ext cx="5484019" cy="431006"/>
          </a:xfrm>
        </p:spPr>
        <p:txBody>
          <a:bodyPr/>
          <a:lstStyle/>
          <a:p>
            <a:pPr eaLnBrk="1" hangingPunct="1"/>
            <a:r>
              <a:rPr lang="en-GB" altLang="en-US" sz="2700" dirty="0" smtClean="0">
                <a:solidFill>
                  <a:srgbClr val="1C3D74"/>
                </a:solidFill>
                <a:latin typeface="+mn-lt"/>
              </a:rPr>
              <a:t>What it </a:t>
            </a:r>
            <a:r>
              <a:rPr lang="en-GB" altLang="en-US" sz="2700" u="sng" dirty="0" smtClean="0">
                <a:solidFill>
                  <a:srgbClr val="1C3D74"/>
                </a:solidFill>
                <a:latin typeface="+mn-lt"/>
              </a:rPr>
              <a:t>really</a:t>
            </a:r>
            <a:r>
              <a:rPr lang="en-GB" altLang="en-US" sz="2700" dirty="0" smtClean="0">
                <a:solidFill>
                  <a:srgbClr val="1C3D74"/>
                </a:solidFill>
                <a:latin typeface="+mn-lt"/>
              </a:rPr>
              <a:t> takes in reality?</a:t>
            </a:r>
            <a:endParaRPr lang="en-GB" altLang="en-US" sz="2700" dirty="0">
              <a:solidFill>
                <a:srgbClr val="1C3D74"/>
              </a:solidFill>
              <a:latin typeface="+mn-lt"/>
            </a:endParaRPr>
          </a:p>
        </p:txBody>
      </p:sp>
      <p:sp>
        <p:nvSpPr>
          <p:cNvPr id="16387" name="Content Placeholder 4"/>
          <p:cNvSpPr>
            <a:spLocks noGrp="1"/>
          </p:cNvSpPr>
          <p:nvPr>
            <p:ph idx="1"/>
          </p:nvPr>
        </p:nvSpPr>
        <p:spPr>
          <a:xfrm>
            <a:off x="274757" y="612216"/>
            <a:ext cx="8573359" cy="3334142"/>
          </a:xfrm>
        </p:spPr>
        <p:txBody>
          <a:bodyPr/>
          <a:lstStyle/>
          <a:p>
            <a:pPr>
              <a:defRPr/>
            </a:pPr>
            <a:r>
              <a:rPr lang="en-GB" altLang="en-US" sz="1800" dirty="0"/>
              <a:t>Drive, commitment and resilience</a:t>
            </a:r>
          </a:p>
          <a:p>
            <a:pPr>
              <a:defRPr/>
            </a:pPr>
            <a:endParaRPr lang="en-GB" altLang="en-US" sz="700" dirty="0"/>
          </a:p>
          <a:p>
            <a:pPr>
              <a:defRPr/>
            </a:pPr>
            <a:r>
              <a:rPr lang="en-GB" altLang="en-US" sz="1800" dirty="0"/>
              <a:t>Ability to juggle job applications with academic work</a:t>
            </a:r>
          </a:p>
          <a:p>
            <a:pPr>
              <a:defRPr/>
            </a:pPr>
            <a:endParaRPr lang="en-GB" altLang="en-US" sz="700" dirty="0"/>
          </a:p>
          <a:p>
            <a:pPr>
              <a:defRPr/>
            </a:pPr>
            <a:r>
              <a:rPr lang="en-GB" altLang="en-US" sz="1800" dirty="0"/>
              <a:t>Taking responsibility for your career – using available support but also your </a:t>
            </a:r>
            <a:r>
              <a:rPr lang="en-GB" altLang="en-US" sz="1800" dirty="0">
                <a:solidFill>
                  <a:srgbClr val="C00000"/>
                </a:solidFill>
              </a:rPr>
              <a:t>own initiative</a:t>
            </a:r>
            <a:endParaRPr lang="en-GB" altLang="en-US" sz="1800" dirty="0"/>
          </a:p>
          <a:p>
            <a:pPr>
              <a:defRPr/>
            </a:pPr>
            <a:endParaRPr lang="en-GB" altLang="en-US" sz="700" dirty="0"/>
          </a:p>
          <a:p>
            <a:pPr>
              <a:defRPr/>
            </a:pPr>
            <a:r>
              <a:rPr lang="en-GB" altLang="en-US" sz="1800" dirty="0">
                <a:solidFill>
                  <a:srgbClr val="C00000"/>
                </a:solidFill>
              </a:rPr>
              <a:t>Networking</a:t>
            </a:r>
          </a:p>
          <a:p>
            <a:pPr>
              <a:defRPr/>
            </a:pPr>
            <a:endParaRPr lang="en-GB" altLang="en-US" sz="700" dirty="0"/>
          </a:p>
          <a:p>
            <a:pPr>
              <a:defRPr/>
            </a:pPr>
            <a:r>
              <a:rPr lang="en-GB" altLang="en-US" sz="1800" dirty="0"/>
              <a:t>Learning a new writing style for CVs , cover letters and online applications </a:t>
            </a:r>
          </a:p>
          <a:p>
            <a:pPr>
              <a:defRPr/>
            </a:pPr>
            <a:endParaRPr lang="en-GB" altLang="en-US" sz="700" dirty="0"/>
          </a:p>
          <a:p>
            <a:pPr>
              <a:defRPr/>
            </a:pPr>
            <a:r>
              <a:rPr lang="en-GB" altLang="en-US" sz="1800" dirty="0"/>
              <a:t>Being creative, thinking laterally and keeping an open mind</a:t>
            </a:r>
          </a:p>
          <a:p>
            <a:pPr>
              <a:defRPr/>
            </a:pPr>
            <a:endParaRPr lang="en-GB" altLang="en-US" sz="700" dirty="0"/>
          </a:p>
          <a:p>
            <a:pPr>
              <a:defRPr/>
            </a:pPr>
            <a:r>
              <a:rPr lang="en-GB" altLang="en-US" sz="1800" dirty="0"/>
              <a:t>A bit of luck!</a:t>
            </a:r>
          </a:p>
          <a:p>
            <a:pPr marL="0" indent="0">
              <a:buNone/>
            </a:pPr>
            <a:endParaRPr lang="en-GB" altLang="en-US" sz="1800" dirty="0"/>
          </a:p>
          <a:p>
            <a:pPr marL="342900" indent="-342900">
              <a:buFont typeface="Arial" panose="020B0604020202020204" pitchFamily="34" charset="0"/>
              <a:buAutoNum type="arabicPeriod"/>
              <a:defRPr/>
            </a:pPr>
            <a:endParaRPr lang="en-GB" altLang="en-US" sz="600" dirty="0">
              <a:latin typeface="4 Text"/>
            </a:endParaRPr>
          </a:p>
          <a:p>
            <a:pPr marL="342900" indent="-342900">
              <a:buFont typeface="Arial" panose="020B0604020202020204" pitchFamily="34" charset="0"/>
              <a:buAutoNum type="arabicPeriod"/>
              <a:defRPr/>
            </a:pPr>
            <a:endParaRPr lang="en-GB" altLang="en-US" sz="1800" dirty="0">
              <a:latin typeface="4 Text"/>
            </a:endParaRPr>
          </a:p>
          <a:p>
            <a:pPr marL="0" indent="0">
              <a:buNone/>
              <a:defRPr/>
            </a:pPr>
            <a:endParaRPr lang="en-GB" altLang="en-US" sz="1800" dirty="0">
              <a:latin typeface="4 Text"/>
            </a:endParaRPr>
          </a:p>
        </p:txBody>
      </p:sp>
    </p:spTree>
    <p:extLst>
      <p:ext uri="{BB962C8B-B14F-4D97-AF65-F5344CB8AC3E}">
        <p14:creationId xmlns:p14="http://schemas.microsoft.com/office/powerpoint/2010/main" val="393939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 idx="4294967295"/>
          </p:nvPr>
        </p:nvSpPr>
        <p:spPr>
          <a:xfrm>
            <a:off x="199381" y="86916"/>
            <a:ext cx="8566484" cy="702469"/>
          </a:xfrm>
        </p:spPr>
        <p:txBody>
          <a:bodyPr/>
          <a:lstStyle/>
          <a:p>
            <a:pPr eaLnBrk="1" hangingPunct="1"/>
            <a:r>
              <a:rPr lang="en-GB" altLang="en-US" sz="2400" b="1" dirty="0">
                <a:solidFill>
                  <a:srgbClr val="1C3D74"/>
                </a:solidFill>
              </a:rPr>
              <a:t>Other ways to find work using your legal background</a:t>
            </a:r>
            <a:r>
              <a:rPr lang="en-GB" altLang="en-US" sz="2700" dirty="0">
                <a:solidFill>
                  <a:srgbClr val="7030A0"/>
                </a:solidFill>
                <a:latin typeface="4 Text"/>
              </a:rPr>
              <a:t>	</a:t>
            </a:r>
          </a:p>
        </p:txBody>
      </p:sp>
      <p:sp>
        <p:nvSpPr>
          <p:cNvPr id="39939" name="Rectangle 3"/>
          <p:cNvSpPr>
            <a:spLocks noGrp="1"/>
          </p:cNvSpPr>
          <p:nvPr>
            <p:ph type="body" idx="4294967295"/>
          </p:nvPr>
        </p:nvSpPr>
        <p:spPr>
          <a:xfrm>
            <a:off x="199381" y="703803"/>
            <a:ext cx="8875867" cy="339447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altLang="en-US" sz="1800" dirty="0"/>
              <a:t>Paralegal roles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1800" dirty="0"/>
              <a:t>Risk/compliance roles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1800" dirty="0"/>
              <a:t>In-house roles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1800" dirty="0"/>
              <a:t>Other graduate schemes e.g. consultancy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1800" dirty="0"/>
              <a:t>Legal consulting/advisory </a:t>
            </a:r>
            <a:r>
              <a:rPr lang="en-GB" altLang="en-US" sz="1800" dirty="0" smtClean="0"/>
              <a:t>roles</a:t>
            </a:r>
            <a:endParaRPr lang="en-GB" altLang="en-US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1800" dirty="0" smtClean="0"/>
              <a:t>Work experience </a:t>
            </a:r>
            <a:r>
              <a:rPr lang="en-GB" altLang="en-US" sz="1800" dirty="0"/>
              <a:t>(paid and unpaid available</a:t>
            </a:r>
            <a:r>
              <a:rPr lang="en-GB" altLang="en-US" sz="1800" dirty="0" smtClean="0"/>
              <a:t>) and voluntary work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altLang="en-US" sz="18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GB" altLang="en-US" sz="1800" b="1" dirty="0">
                <a:solidFill>
                  <a:srgbClr val="1C3D74"/>
                </a:solidFill>
              </a:rPr>
              <a:t>Make the most of your Masters and </a:t>
            </a:r>
            <a:r>
              <a:rPr lang="en-GB" altLang="en-US" sz="1800" b="1" dirty="0" smtClean="0">
                <a:solidFill>
                  <a:srgbClr val="1C3D74"/>
                </a:solidFill>
              </a:rPr>
              <a:t>your international </a:t>
            </a:r>
            <a:r>
              <a:rPr lang="en-GB" altLang="en-US" sz="1800" b="1" dirty="0">
                <a:solidFill>
                  <a:srgbClr val="1C3D74"/>
                </a:solidFill>
              </a:rPr>
              <a:t>experience</a:t>
            </a:r>
            <a:endParaRPr lang="en-GB" altLang="en-US" sz="1800" dirty="0">
              <a:solidFill>
                <a:srgbClr val="1C3D74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GB" altLang="en-US" sz="1800" dirty="0"/>
              <a:t>A</a:t>
            </a:r>
            <a:r>
              <a:rPr lang="en-GB" altLang="en-US" sz="1800" dirty="0" smtClean="0"/>
              <a:t>sk </a:t>
            </a:r>
            <a:r>
              <a:rPr lang="en-GB" altLang="en-US" sz="1800" dirty="0"/>
              <a:t>yourself ‘what have I got that will help me </a:t>
            </a:r>
            <a:r>
              <a:rPr lang="en-GB" altLang="en-US" sz="1800" dirty="0" smtClean="0"/>
              <a:t>stand out </a:t>
            </a:r>
            <a:r>
              <a:rPr lang="en-GB" altLang="en-US" sz="1800" dirty="0"/>
              <a:t>from the competition?</a:t>
            </a:r>
          </a:p>
        </p:txBody>
      </p:sp>
    </p:spTree>
    <p:extLst>
      <p:ext uri="{BB962C8B-B14F-4D97-AF65-F5344CB8AC3E}">
        <p14:creationId xmlns:p14="http://schemas.microsoft.com/office/powerpoint/2010/main" val="18787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39" y="188645"/>
            <a:ext cx="807834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/>
            <a:r>
              <a:rPr lang="en-GB" sz="2500" b="1" kern="0" dirty="0">
                <a:solidFill>
                  <a:srgbClr val="1C3D74"/>
                </a:solidFill>
                <a:ea typeface="Source Sans Pro" panose="020B0503030403020204" pitchFamily="34" charset="0"/>
              </a:rPr>
              <a:t>Qualifying as a lawyer in England and Wales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38364" y="4068679"/>
            <a:ext cx="3568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GB" sz="1200" i="1" dirty="0">
                <a:solidFill>
                  <a:srgbClr val="1C3D74"/>
                </a:solidFill>
                <a:ea typeface="Source Sans Pro" panose="020B0503030403020204" pitchFamily="34" charset="0"/>
              </a:rPr>
              <a:t>Image by </a:t>
            </a:r>
            <a:r>
              <a:rPr lang="en-GB" sz="1200" i="1" dirty="0" err="1">
                <a:solidFill>
                  <a:srgbClr val="1C3D74"/>
                </a:solidFill>
                <a:ea typeface="Source Sans Pro" panose="020B0503030403020204" pitchFamily="34" charset="0"/>
              </a:rPr>
              <a:t>Iñaki</a:t>
            </a:r>
            <a:r>
              <a:rPr lang="en-GB" sz="1200" i="1" dirty="0">
                <a:solidFill>
                  <a:srgbClr val="1C3D74"/>
                </a:solidFill>
                <a:ea typeface="Source Sans Pro" panose="020B0503030403020204" pitchFamily="34" charset="0"/>
              </a:rPr>
              <a:t> del </a:t>
            </a:r>
            <a:r>
              <a:rPr lang="en-GB" sz="1200" i="1" dirty="0" err="1">
                <a:solidFill>
                  <a:srgbClr val="1C3D74"/>
                </a:solidFill>
                <a:ea typeface="Source Sans Pro" panose="020B0503030403020204" pitchFamily="34" charset="0"/>
              </a:rPr>
              <a:t>Olmo</a:t>
            </a:r>
            <a:r>
              <a:rPr lang="en-GB" sz="1200" i="1" dirty="0">
                <a:solidFill>
                  <a:srgbClr val="1C3D74"/>
                </a:solidFill>
                <a:ea typeface="Source Sans Pro" panose="020B0503030403020204" pitchFamily="34" charset="0"/>
              </a:rPr>
              <a:t> on </a:t>
            </a:r>
            <a:r>
              <a:rPr lang="en-GB" sz="1200" i="1" dirty="0" err="1">
                <a:solidFill>
                  <a:srgbClr val="1C3D74"/>
                </a:solidFill>
                <a:ea typeface="Source Sans Pro" panose="020B0503030403020204" pitchFamily="34" charset="0"/>
              </a:rPr>
              <a:t>Unsplash</a:t>
            </a:r>
            <a:r>
              <a:rPr lang="en-GB" sz="1200" i="1" dirty="0">
                <a:solidFill>
                  <a:srgbClr val="1C3D74"/>
                </a:solidFill>
                <a:ea typeface="Source Sans Pro" panose="020B0503030403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794" t="24510" r="24167" b="13268"/>
          <a:stretch/>
        </p:blipFill>
        <p:spPr>
          <a:xfrm>
            <a:off x="1640834" y="795465"/>
            <a:ext cx="4763599" cy="31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2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1471</TotalTime>
  <Words>1788</Words>
  <Application>Microsoft Office PowerPoint</Application>
  <PresentationFormat>On-screen Show (16:9)</PresentationFormat>
  <Paragraphs>362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MS PGothic</vt:lpstr>
      <vt:lpstr>4 Text</vt:lpstr>
      <vt:lpstr>Arial</vt:lpstr>
      <vt:lpstr>Calibri Light</vt:lpstr>
      <vt:lpstr>Channel 4 Chadwick</vt:lpstr>
      <vt:lpstr>Frutiger-Light</vt:lpstr>
      <vt:lpstr>Source Sans Pro</vt:lpstr>
      <vt:lpstr>Verdana</vt:lpstr>
      <vt:lpstr>Wingdings</vt:lpstr>
      <vt:lpstr>Office Theme</vt:lpstr>
      <vt:lpstr>1_Custom Design</vt:lpstr>
      <vt:lpstr>Custom Design</vt:lpstr>
      <vt:lpstr>2_Custom Design</vt:lpstr>
      <vt:lpstr>PowerPoint Presentation</vt:lpstr>
      <vt:lpstr>PowerPoint Presentation</vt:lpstr>
      <vt:lpstr>What it really takes in reality?</vt:lpstr>
      <vt:lpstr>What it really takes in reality?</vt:lpstr>
      <vt:lpstr>What it really takes in reality?</vt:lpstr>
      <vt:lpstr>Common mistakes previous students have made: </vt:lpstr>
      <vt:lpstr>What it really takes in reality?</vt:lpstr>
      <vt:lpstr>Other ways to find work using your legal background 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Afua Kudom</cp:lastModifiedBy>
  <cp:revision>110</cp:revision>
  <dcterms:created xsi:type="dcterms:W3CDTF">2020-06-18T12:08:25Z</dcterms:created>
  <dcterms:modified xsi:type="dcterms:W3CDTF">2021-09-29T10:09:59Z</dcterms:modified>
</cp:coreProperties>
</file>