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6"/>
  </p:notesMasterIdLst>
  <p:sldIdLst>
    <p:sldId id="256" r:id="rId2"/>
    <p:sldId id="406" r:id="rId3"/>
    <p:sldId id="263" r:id="rId4"/>
    <p:sldId id="264" r:id="rId5"/>
    <p:sldId id="257" r:id="rId6"/>
    <p:sldId id="260" r:id="rId7"/>
    <p:sldId id="415" r:id="rId8"/>
    <p:sldId id="388" r:id="rId9"/>
    <p:sldId id="391" r:id="rId10"/>
    <p:sldId id="305" r:id="rId11"/>
    <p:sldId id="401" r:id="rId12"/>
    <p:sldId id="392" r:id="rId13"/>
    <p:sldId id="389" r:id="rId14"/>
    <p:sldId id="390" r:id="rId15"/>
    <p:sldId id="399" r:id="rId16"/>
    <p:sldId id="400" r:id="rId17"/>
    <p:sldId id="414" r:id="rId18"/>
    <p:sldId id="419" r:id="rId19"/>
    <p:sldId id="416" r:id="rId20"/>
    <p:sldId id="424" r:id="rId21"/>
    <p:sldId id="423" r:id="rId22"/>
    <p:sldId id="421" r:id="rId23"/>
    <p:sldId id="420" r:id="rId24"/>
    <p:sldId id="41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3"/>
  </p:normalViewPr>
  <p:slideViewPr>
    <p:cSldViewPr snapToGrid="0" snapToObjects="1">
      <p:cViewPr varScale="1">
        <p:scale>
          <a:sx n="112" d="100"/>
          <a:sy n="112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7161EB-846C-49BD-9568-1911006C4F08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8A259A-00E7-4E2F-BEFD-A45EFFA7C7F3}">
      <dgm:prSet phldrT="[Text]"/>
      <dgm:spPr/>
      <dgm:t>
        <a:bodyPr/>
        <a:lstStyle/>
        <a:p>
          <a:r>
            <a:rPr lang="en-US" dirty="0"/>
            <a:t>Internal Factors</a:t>
          </a:r>
        </a:p>
        <a:p>
          <a:endParaRPr lang="en-US" dirty="0"/>
        </a:p>
      </dgm:t>
    </dgm:pt>
    <dgm:pt modelId="{E182F1E6-AFFA-44FD-8FA5-FA9B3F54B972}" type="parTrans" cxnId="{57AA040A-D050-4310-B3EA-2AD58A8752B2}">
      <dgm:prSet/>
      <dgm:spPr/>
      <dgm:t>
        <a:bodyPr/>
        <a:lstStyle/>
        <a:p>
          <a:endParaRPr lang="en-US"/>
        </a:p>
      </dgm:t>
    </dgm:pt>
    <dgm:pt modelId="{D33729B2-1FB5-4561-8EBF-4B60927BC5AA}" type="sibTrans" cxnId="{57AA040A-D050-4310-B3EA-2AD58A8752B2}">
      <dgm:prSet/>
      <dgm:spPr/>
      <dgm:t>
        <a:bodyPr/>
        <a:lstStyle/>
        <a:p>
          <a:endParaRPr lang="en-US"/>
        </a:p>
      </dgm:t>
    </dgm:pt>
    <dgm:pt modelId="{D6F34990-42D0-4558-9A8C-224B01940457}">
      <dgm:prSet phldrT="[Text]"/>
      <dgm:spPr/>
      <dgm:t>
        <a:bodyPr/>
        <a:lstStyle/>
        <a:p>
          <a:r>
            <a:rPr lang="en-US" dirty="0"/>
            <a:t>External Factors</a:t>
          </a:r>
        </a:p>
      </dgm:t>
    </dgm:pt>
    <dgm:pt modelId="{4D072CF2-9D47-4EF9-B4F0-43250FCE1D76}" type="parTrans" cxnId="{046A1D01-6AA4-455F-B8D1-74429CE7E1C4}">
      <dgm:prSet/>
      <dgm:spPr/>
      <dgm:t>
        <a:bodyPr/>
        <a:lstStyle/>
        <a:p>
          <a:endParaRPr lang="en-US"/>
        </a:p>
      </dgm:t>
    </dgm:pt>
    <dgm:pt modelId="{AB936F2B-6D34-43B7-A431-4099A428C133}" type="sibTrans" cxnId="{046A1D01-6AA4-455F-B8D1-74429CE7E1C4}">
      <dgm:prSet/>
      <dgm:spPr/>
      <dgm:t>
        <a:bodyPr/>
        <a:lstStyle/>
        <a:p>
          <a:endParaRPr lang="en-US"/>
        </a:p>
      </dgm:t>
    </dgm:pt>
    <dgm:pt modelId="{9EF825EA-10FE-4706-AC85-B6D536A24F26}" type="pres">
      <dgm:prSet presAssocID="{007161EB-846C-49BD-9568-1911006C4F08}" presName="Name0" presStyleCnt="0">
        <dgm:presLayoutVars>
          <dgm:chMax val="2"/>
          <dgm:chPref val="2"/>
          <dgm:animLvl val="lvl"/>
        </dgm:presLayoutVars>
      </dgm:prSet>
      <dgm:spPr/>
    </dgm:pt>
    <dgm:pt modelId="{7F7B957C-101F-4D36-B57F-D60996CABFC9}" type="pres">
      <dgm:prSet presAssocID="{007161EB-846C-49BD-9568-1911006C4F08}" presName="LeftText" presStyleLbl="revTx" presStyleIdx="0" presStyleCnt="0">
        <dgm:presLayoutVars>
          <dgm:bulletEnabled val="1"/>
        </dgm:presLayoutVars>
      </dgm:prSet>
      <dgm:spPr/>
    </dgm:pt>
    <dgm:pt modelId="{BDE4C85D-F9E1-4009-B657-38E7375957DE}" type="pres">
      <dgm:prSet presAssocID="{007161EB-846C-49BD-9568-1911006C4F08}" presName="LeftNode" presStyleLbl="bgImgPlace1" presStyleIdx="0" presStyleCnt="2" custLinFactNeighborX="0" custLinFactNeighborY="-610">
        <dgm:presLayoutVars>
          <dgm:chMax val="2"/>
          <dgm:chPref val="2"/>
        </dgm:presLayoutVars>
      </dgm:prSet>
      <dgm:spPr/>
    </dgm:pt>
    <dgm:pt modelId="{CF317A54-65BB-42D9-A984-EB94DD7FA2B8}" type="pres">
      <dgm:prSet presAssocID="{007161EB-846C-49BD-9568-1911006C4F08}" presName="RightText" presStyleLbl="revTx" presStyleIdx="0" presStyleCnt="0">
        <dgm:presLayoutVars>
          <dgm:bulletEnabled val="1"/>
        </dgm:presLayoutVars>
      </dgm:prSet>
      <dgm:spPr/>
    </dgm:pt>
    <dgm:pt modelId="{4D0C7AC1-E672-43EC-BAD2-4542C344EC4C}" type="pres">
      <dgm:prSet presAssocID="{007161EB-846C-49BD-9568-1911006C4F08}" presName="RightNode" presStyleLbl="bgImgPlace1" presStyleIdx="1" presStyleCnt="2">
        <dgm:presLayoutVars>
          <dgm:chMax val="0"/>
          <dgm:chPref val="0"/>
        </dgm:presLayoutVars>
      </dgm:prSet>
      <dgm:spPr/>
    </dgm:pt>
    <dgm:pt modelId="{5D0AB0FC-18BA-4997-9024-1102B411202A}" type="pres">
      <dgm:prSet presAssocID="{007161EB-846C-49BD-9568-1911006C4F08}" presName="TopArrow" presStyleLbl="node1" presStyleIdx="0" presStyleCnt="2"/>
      <dgm:spPr/>
    </dgm:pt>
    <dgm:pt modelId="{737E3A73-1C81-4A8A-9083-9A59B06196D3}" type="pres">
      <dgm:prSet presAssocID="{007161EB-846C-49BD-9568-1911006C4F08}" presName="BottomArrow" presStyleLbl="node1" presStyleIdx="1" presStyleCnt="2"/>
      <dgm:spPr/>
    </dgm:pt>
  </dgm:ptLst>
  <dgm:cxnLst>
    <dgm:cxn modelId="{046A1D01-6AA4-455F-B8D1-74429CE7E1C4}" srcId="{007161EB-846C-49BD-9568-1911006C4F08}" destId="{D6F34990-42D0-4558-9A8C-224B01940457}" srcOrd="1" destOrd="0" parTransId="{4D072CF2-9D47-4EF9-B4F0-43250FCE1D76}" sibTransId="{AB936F2B-6D34-43B7-A431-4099A428C133}"/>
    <dgm:cxn modelId="{57AA040A-D050-4310-B3EA-2AD58A8752B2}" srcId="{007161EB-846C-49BD-9568-1911006C4F08}" destId="{1F8A259A-00E7-4E2F-BEFD-A45EFFA7C7F3}" srcOrd="0" destOrd="0" parTransId="{E182F1E6-AFFA-44FD-8FA5-FA9B3F54B972}" sibTransId="{D33729B2-1FB5-4561-8EBF-4B60927BC5AA}"/>
    <dgm:cxn modelId="{F9B7B476-C0BC-4BEC-9746-3E578F6F96B0}" type="presOf" srcId="{D6F34990-42D0-4558-9A8C-224B01940457}" destId="{CF317A54-65BB-42D9-A984-EB94DD7FA2B8}" srcOrd="0" destOrd="0" presId="urn:microsoft.com/office/officeart/2009/layout/ReverseList"/>
    <dgm:cxn modelId="{D1CC789D-23D3-4EE5-ACA4-4C5D26F05506}" type="presOf" srcId="{D6F34990-42D0-4558-9A8C-224B01940457}" destId="{4D0C7AC1-E672-43EC-BAD2-4542C344EC4C}" srcOrd="1" destOrd="0" presId="urn:microsoft.com/office/officeart/2009/layout/ReverseList"/>
    <dgm:cxn modelId="{CECBADAE-5120-4A61-9367-525725380A7D}" type="presOf" srcId="{1F8A259A-00E7-4E2F-BEFD-A45EFFA7C7F3}" destId="{7F7B957C-101F-4D36-B57F-D60996CABFC9}" srcOrd="0" destOrd="0" presId="urn:microsoft.com/office/officeart/2009/layout/ReverseList"/>
    <dgm:cxn modelId="{46B876D3-85E7-4935-AFC8-281800A4483D}" type="presOf" srcId="{1F8A259A-00E7-4E2F-BEFD-A45EFFA7C7F3}" destId="{BDE4C85D-F9E1-4009-B657-38E7375957DE}" srcOrd="1" destOrd="0" presId="urn:microsoft.com/office/officeart/2009/layout/ReverseList"/>
    <dgm:cxn modelId="{E267BDDA-21DA-45AF-B1A6-E66913D0EDC0}" type="presOf" srcId="{007161EB-846C-49BD-9568-1911006C4F08}" destId="{9EF825EA-10FE-4706-AC85-B6D536A24F26}" srcOrd="0" destOrd="0" presId="urn:microsoft.com/office/officeart/2009/layout/ReverseList"/>
    <dgm:cxn modelId="{935B2B83-150E-48A3-B57D-3FBEE8E9FFFD}" type="presParOf" srcId="{9EF825EA-10FE-4706-AC85-B6D536A24F26}" destId="{7F7B957C-101F-4D36-B57F-D60996CABFC9}" srcOrd="0" destOrd="0" presId="urn:microsoft.com/office/officeart/2009/layout/ReverseList"/>
    <dgm:cxn modelId="{457A51F1-DB7A-4FDD-8D04-1ABD41D73021}" type="presParOf" srcId="{9EF825EA-10FE-4706-AC85-B6D536A24F26}" destId="{BDE4C85D-F9E1-4009-B657-38E7375957DE}" srcOrd="1" destOrd="0" presId="urn:microsoft.com/office/officeart/2009/layout/ReverseList"/>
    <dgm:cxn modelId="{A9705FC5-0A96-4A1C-AED3-89EB54C12F8F}" type="presParOf" srcId="{9EF825EA-10FE-4706-AC85-B6D536A24F26}" destId="{CF317A54-65BB-42D9-A984-EB94DD7FA2B8}" srcOrd="2" destOrd="0" presId="urn:microsoft.com/office/officeart/2009/layout/ReverseList"/>
    <dgm:cxn modelId="{F2B9FEAE-EF3E-421C-B976-6A14F2FAFB7D}" type="presParOf" srcId="{9EF825EA-10FE-4706-AC85-B6D536A24F26}" destId="{4D0C7AC1-E672-43EC-BAD2-4542C344EC4C}" srcOrd="3" destOrd="0" presId="urn:microsoft.com/office/officeart/2009/layout/ReverseList"/>
    <dgm:cxn modelId="{14AB8327-CC08-44D3-B1A7-34D3FAFA5489}" type="presParOf" srcId="{9EF825EA-10FE-4706-AC85-B6D536A24F26}" destId="{5D0AB0FC-18BA-4997-9024-1102B411202A}" srcOrd="4" destOrd="0" presId="urn:microsoft.com/office/officeart/2009/layout/ReverseList"/>
    <dgm:cxn modelId="{BB2D6BA2-E8A5-4619-8F74-F17DC45ADCCA}" type="presParOf" srcId="{9EF825EA-10FE-4706-AC85-B6D536A24F26}" destId="{737E3A73-1C81-4A8A-9083-9A59B06196D3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312BAD-7118-4BDF-86B2-E6AF2A30C00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E8ED534-3F43-4E2A-8BAC-497D7D83834D}">
      <dgm:prSet phldrT="[Text]"/>
      <dgm:spPr/>
      <dgm:t>
        <a:bodyPr/>
        <a:lstStyle/>
        <a:p>
          <a:r>
            <a:rPr lang="en-GB" dirty="0"/>
            <a:t>Average consumer</a:t>
          </a:r>
        </a:p>
        <a:p>
          <a:r>
            <a:rPr lang="en-GB" dirty="0"/>
            <a:t>(the benchmark)</a:t>
          </a:r>
        </a:p>
      </dgm:t>
    </dgm:pt>
    <dgm:pt modelId="{557C5CC8-664F-417C-B6F2-1E241DBE6FE5}" type="parTrans" cxnId="{731F3617-7555-41DE-9095-CBCCB7F988F5}">
      <dgm:prSet/>
      <dgm:spPr/>
      <dgm:t>
        <a:bodyPr/>
        <a:lstStyle/>
        <a:p>
          <a:endParaRPr lang="en-GB"/>
        </a:p>
      </dgm:t>
    </dgm:pt>
    <dgm:pt modelId="{2C3DC6DD-F6DB-4B57-B994-974D341586B3}" type="sibTrans" cxnId="{731F3617-7555-41DE-9095-CBCCB7F988F5}">
      <dgm:prSet/>
      <dgm:spPr/>
      <dgm:t>
        <a:bodyPr/>
        <a:lstStyle/>
        <a:p>
          <a:endParaRPr lang="en-GB"/>
        </a:p>
      </dgm:t>
    </dgm:pt>
    <dgm:pt modelId="{29ABEBA6-F0E0-4968-BF51-8AF1DA4008CF}">
      <dgm:prSet phldrT="[Text]"/>
      <dgm:spPr/>
      <dgm:t>
        <a:bodyPr/>
        <a:lstStyle/>
        <a:p>
          <a:r>
            <a:rPr lang="en-GB" dirty="0"/>
            <a:t>Average targeted consumer</a:t>
          </a:r>
        </a:p>
        <a:p>
          <a:r>
            <a:rPr lang="en-GB" dirty="0"/>
            <a:t>(the variation)</a:t>
          </a:r>
        </a:p>
      </dgm:t>
    </dgm:pt>
    <dgm:pt modelId="{517BB5D9-6C30-47F9-A1D4-5CDA4DE45E5B}" type="parTrans" cxnId="{EA8A66CD-5AB2-4852-9DDD-557311956B1A}">
      <dgm:prSet/>
      <dgm:spPr/>
      <dgm:t>
        <a:bodyPr/>
        <a:lstStyle/>
        <a:p>
          <a:endParaRPr lang="en-GB"/>
        </a:p>
      </dgm:t>
    </dgm:pt>
    <dgm:pt modelId="{3EF8FD0E-9885-4928-B264-9502C659157C}" type="sibTrans" cxnId="{EA8A66CD-5AB2-4852-9DDD-557311956B1A}">
      <dgm:prSet/>
      <dgm:spPr/>
      <dgm:t>
        <a:bodyPr/>
        <a:lstStyle/>
        <a:p>
          <a:endParaRPr lang="en-GB"/>
        </a:p>
      </dgm:t>
    </dgm:pt>
    <dgm:pt modelId="{89222F7B-F7EC-4B52-B7CB-2A23BDE33C57}">
      <dgm:prSet phldrT="[Text]"/>
      <dgm:spPr/>
      <dgm:t>
        <a:bodyPr/>
        <a:lstStyle/>
        <a:p>
          <a:r>
            <a:rPr lang="en-GB" dirty="0"/>
            <a:t>Average vulnerable consumer </a:t>
          </a:r>
        </a:p>
        <a:p>
          <a:r>
            <a:rPr lang="en-GB" dirty="0"/>
            <a:t>(the exception)</a:t>
          </a:r>
        </a:p>
      </dgm:t>
    </dgm:pt>
    <dgm:pt modelId="{DBEF4E4F-1872-46A6-98E8-7522C9B3405E}" type="parTrans" cxnId="{8770C4D3-CEAE-46FB-95C8-4B5DFEC30BE4}">
      <dgm:prSet/>
      <dgm:spPr/>
      <dgm:t>
        <a:bodyPr/>
        <a:lstStyle/>
        <a:p>
          <a:endParaRPr lang="en-GB"/>
        </a:p>
      </dgm:t>
    </dgm:pt>
    <dgm:pt modelId="{21FB0F22-31ED-4298-9646-7C32F8B1790D}" type="sibTrans" cxnId="{8770C4D3-CEAE-46FB-95C8-4B5DFEC30BE4}">
      <dgm:prSet/>
      <dgm:spPr/>
      <dgm:t>
        <a:bodyPr/>
        <a:lstStyle/>
        <a:p>
          <a:endParaRPr lang="en-GB"/>
        </a:p>
      </dgm:t>
    </dgm:pt>
    <dgm:pt modelId="{44DF5561-1D21-415D-A102-DFBB3F0C063F}" type="pres">
      <dgm:prSet presAssocID="{FB312BAD-7118-4BDF-86B2-E6AF2A30C00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AF4BF4C-C5F4-4C90-977E-C449340E9F08}" type="pres">
      <dgm:prSet presAssocID="{4E8ED534-3F43-4E2A-8BAC-497D7D83834D}" presName="root" presStyleCnt="0"/>
      <dgm:spPr/>
    </dgm:pt>
    <dgm:pt modelId="{70025213-2C3E-4D4C-90B0-384424B69265}" type="pres">
      <dgm:prSet presAssocID="{4E8ED534-3F43-4E2A-8BAC-497D7D83834D}" presName="rootComposite" presStyleCnt="0"/>
      <dgm:spPr/>
    </dgm:pt>
    <dgm:pt modelId="{0E6EA410-91AA-41AB-8324-9B8CE18B09C6}" type="pres">
      <dgm:prSet presAssocID="{4E8ED534-3F43-4E2A-8BAC-497D7D83834D}" presName="rootText" presStyleLbl="node1" presStyleIdx="0" presStyleCnt="1"/>
      <dgm:spPr/>
    </dgm:pt>
    <dgm:pt modelId="{034B8344-BD23-4E0D-ADBF-C0464B8CF5D9}" type="pres">
      <dgm:prSet presAssocID="{4E8ED534-3F43-4E2A-8BAC-497D7D83834D}" presName="rootConnector" presStyleLbl="node1" presStyleIdx="0" presStyleCnt="1"/>
      <dgm:spPr/>
    </dgm:pt>
    <dgm:pt modelId="{695E25CF-BF12-43B7-9A22-BCD005CA4875}" type="pres">
      <dgm:prSet presAssocID="{4E8ED534-3F43-4E2A-8BAC-497D7D83834D}" presName="childShape" presStyleCnt="0"/>
      <dgm:spPr/>
    </dgm:pt>
    <dgm:pt modelId="{D417EDAF-2AC5-4F50-B505-21EF3B30134C}" type="pres">
      <dgm:prSet presAssocID="{517BB5D9-6C30-47F9-A1D4-5CDA4DE45E5B}" presName="Name13" presStyleLbl="parChTrans1D2" presStyleIdx="0" presStyleCnt="2"/>
      <dgm:spPr/>
    </dgm:pt>
    <dgm:pt modelId="{7156E8D9-1ECB-4CC3-A4DE-C13B54B36452}" type="pres">
      <dgm:prSet presAssocID="{29ABEBA6-F0E0-4968-BF51-8AF1DA4008CF}" presName="childText" presStyleLbl="bgAcc1" presStyleIdx="0" presStyleCnt="2">
        <dgm:presLayoutVars>
          <dgm:bulletEnabled val="1"/>
        </dgm:presLayoutVars>
      </dgm:prSet>
      <dgm:spPr/>
    </dgm:pt>
    <dgm:pt modelId="{BAF91413-E258-44DF-AD8A-9736B61D678D}" type="pres">
      <dgm:prSet presAssocID="{DBEF4E4F-1872-46A6-98E8-7522C9B3405E}" presName="Name13" presStyleLbl="parChTrans1D2" presStyleIdx="1" presStyleCnt="2"/>
      <dgm:spPr/>
    </dgm:pt>
    <dgm:pt modelId="{A844191A-FD1B-44B3-9421-874B8B6147F3}" type="pres">
      <dgm:prSet presAssocID="{89222F7B-F7EC-4B52-B7CB-2A23BDE33C57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029DC902-6BFA-45BB-AF14-3FBB305C85AA}" type="presOf" srcId="{4E8ED534-3F43-4E2A-8BAC-497D7D83834D}" destId="{034B8344-BD23-4E0D-ADBF-C0464B8CF5D9}" srcOrd="1" destOrd="0" presId="urn:microsoft.com/office/officeart/2005/8/layout/hierarchy3"/>
    <dgm:cxn modelId="{76B17A0A-3206-4FFC-93CC-79D3BB1C7189}" type="presOf" srcId="{DBEF4E4F-1872-46A6-98E8-7522C9B3405E}" destId="{BAF91413-E258-44DF-AD8A-9736B61D678D}" srcOrd="0" destOrd="0" presId="urn:microsoft.com/office/officeart/2005/8/layout/hierarchy3"/>
    <dgm:cxn modelId="{731F3617-7555-41DE-9095-CBCCB7F988F5}" srcId="{FB312BAD-7118-4BDF-86B2-E6AF2A30C00C}" destId="{4E8ED534-3F43-4E2A-8BAC-497D7D83834D}" srcOrd="0" destOrd="0" parTransId="{557C5CC8-664F-417C-B6F2-1E241DBE6FE5}" sibTransId="{2C3DC6DD-F6DB-4B57-B994-974D341586B3}"/>
    <dgm:cxn modelId="{B2247C6B-478B-410D-9D80-E6DFC57588EF}" type="presOf" srcId="{89222F7B-F7EC-4B52-B7CB-2A23BDE33C57}" destId="{A844191A-FD1B-44B3-9421-874B8B6147F3}" srcOrd="0" destOrd="0" presId="urn:microsoft.com/office/officeart/2005/8/layout/hierarchy3"/>
    <dgm:cxn modelId="{B62EF299-7E6E-4CFA-A60E-F646F4EFC94B}" type="presOf" srcId="{FB312BAD-7118-4BDF-86B2-E6AF2A30C00C}" destId="{44DF5561-1D21-415D-A102-DFBB3F0C063F}" srcOrd="0" destOrd="0" presId="urn:microsoft.com/office/officeart/2005/8/layout/hierarchy3"/>
    <dgm:cxn modelId="{8536F5AF-58F9-4E18-814E-7EC37B8A0C87}" type="presOf" srcId="{517BB5D9-6C30-47F9-A1D4-5CDA4DE45E5B}" destId="{D417EDAF-2AC5-4F50-B505-21EF3B30134C}" srcOrd="0" destOrd="0" presId="urn:microsoft.com/office/officeart/2005/8/layout/hierarchy3"/>
    <dgm:cxn modelId="{7888B4CB-FE47-4842-93BB-CFA886CBE987}" type="presOf" srcId="{4E8ED534-3F43-4E2A-8BAC-497D7D83834D}" destId="{0E6EA410-91AA-41AB-8324-9B8CE18B09C6}" srcOrd="0" destOrd="0" presId="urn:microsoft.com/office/officeart/2005/8/layout/hierarchy3"/>
    <dgm:cxn modelId="{EA8A66CD-5AB2-4852-9DDD-557311956B1A}" srcId="{4E8ED534-3F43-4E2A-8BAC-497D7D83834D}" destId="{29ABEBA6-F0E0-4968-BF51-8AF1DA4008CF}" srcOrd="0" destOrd="0" parTransId="{517BB5D9-6C30-47F9-A1D4-5CDA4DE45E5B}" sibTransId="{3EF8FD0E-9885-4928-B264-9502C659157C}"/>
    <dgm:cxn modelId="{8770C4D3-CEAE-46FB-95C8-4B5DFEC30BE4}" srcId="{4E8ED534-3F43-4E2A-8BAC-497D7D83834D}" destId="{89222F7B-F7EC-4B52-B7CB-2A23BDE33C57}" srcOrd="1" destOrd="0" parTransId="{DBEF4E4F-1872-46A6-98E8-7522C9B3405E}" sibTransId="{21FB0F22-31ED-4298-9646-7C32F8B1790D}"/>
    <dgm:cxn modelId="{BF537FDD-F609-46D3-BD04-5C9CB04793CB}" type="presOf" srcId="{29ABEBA6-F0E0-4968-BF51-8AF1DA4008CF}" destId="{7156E8D9-1ECB-4CC3-A4DE-C13B54B36452}" srcOrd="0" destOrd="0" presId="urn:microsoft.com/office/officeart/2005/8/layout/hierarchy3"/>
    <dgm:cxn modelId="{3385E48A-D3A0-4E34-9EDF-AE4FBFFA6593}" type="presParOf" srcId="{44DF5561-1D21-415D-A102-DFBB3F0C063F}" destId="{2AF4BF4C-C5F4-4C90-977E-C449340E9F08}" srcOrd="0" destOrd="0" presId="urn:microsoft.com/office/officeart/2005/8/layout/hierarchy3"/>
    <dgm:cxn modelId="{F58E7313-96A8-49F0-B946-982608D90FF9}" type="presParOf" srcId="{2AF4BF4C-C5F4-4C90-977E-C449340E9F08}" destId="{70025213-2C3E-4D4C-90B0-384424B69265}" srcOrd="0" destOrd="0" presId="urn:microsoft.com/office/officeart/2005/8/layout/hierarchy3"/>
    <dgm:cxn modelId="{A77E9387-0061-4FF9-B728-1EC3AFBB2A15}" type="presParOf" srcId="{70025213-2C3E-4D4C-90B0-384424B69265}" destId="{0E6EA410-91AA-41AB-8324-9B8CE18B09C6}" srcOrd="0" destOrd="0" presId="urn:microsoft.com/office/officeart/2005/8/layout/hierarchy3"/>
    <dgm:cxn modelId="{91724591-42A0-4BA4-8B30-18FAD95618E4}" type="presParOf" srcId="{70025213-2C3E-4D4C-90B0-384424B69265}" destId="{034B8344-BD23-4E0D-ADBF-C0464B8CF5D9}" srcOrd="1" destOrd="0" presId="urn:microsoft.com/office/officeart/2005/8/layout/hierarchy3"/>
    <dgm:cxn modelId="{12EB836D-3589-47EA-A733-05A123184DEC}" type="presParOf" srcId="{2AF4BF4C-C5F4-4C90-977E-C449340E9F08}" destId="{695E25CF-BF12-43B7-9A22-BCD005CA4875}" srcOrd="1" destOrd="0" presId="urn:microsoft.com/office/officeart/2005/8/layout/hierarchy3"/>
    <dgm:cxn modelId="{8FD18BC4-BC02-48BB-83A8-A0ACA6CC10C2}" type="presParOf" srcId="{695E25CF-BF12-43B7-9A22-BCD005CA4875}" destId="{D417EDAF-2AC5-4F50-B505-21EF3B30134C}" srcOrd="0" destOrd="0" presId="urn:microsoft.com/office/officeart/2005/8/layout/hierarchy3"/>
    <dgm:cxn modelId="{93233E51-89EA-4D8F-BABE-4434733C09AD}" type="presParOf" srcId="{695E25CF-BF12-43B7-9A22-BCD005CA4875}" destId="{7156E8D9-1ECB-4CC3-A4DE-C13B54B36452}" srcOrd="1" destOrd="0" presId="urn:microsoft.com/office/officeart/2005/8/layout/hierarchy3"/>
    <dgm:cxn modelId="{AF620E30-1754-4B78-AEC6-7379DC9E8A1A}" type="presParOf" srcId="{695E25CF-BF12-43B7-9A22-BCD005CA4875}" destId="{BAF91413-E258-44DF-AD8A-9736B61D678D}" srcOrd="2" destOrd="0" presId="urn:microsoft.com/office/officeart/2005/8/layout/hierarchy3"/>
    <dgm:cxn modelId="{6F1F5B69-18CF-49FB-B3AE-A17E2FCE33CB}" type="presParOf" srcId="{695E25CF-BF12-43B7-9A22-BCD005CA4875}" destId="{A844191A-FD1B-44B3-9421-874B8B6147F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21B2A5-E6CC-4608-85EB-3A55729E40E3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7ECFDE4-84F8-4D7D-BD5B-556A1858DEFE}">
      <dgm:prSet/>
      <dgm:spPr/>
      <dgm:t>
        <a:bodyPr/>
        <a:lstStyle/>
        <a:p>
          <a:r>
            <a:rPr lang="en-GB" b="1" i="1"/>
            <a:t>GB Inno</a:t>
          </a:r>
          <a:r>
            <a:rPr lang="en-GB" i="1"/>
            <a:t> BM and Confederation du Commerce Luxembourgeois</a:t>
          </a:r>
          <a:r>
            <a:rPr lang="en-GB"/>
            <a:t>, C-362/88</a:t>
          </a:r>
          <a:endParaRPr lang="en-US"/>
        </a:p>
      </dgm:t>
    </dgm:pt>
    <dgm:pt modelId="{5C97D55A-8CE3-46FC-A96E-1A8C47EA74B8}" type="parTrans" cxnId="{291002E6-2BBC-4F1A-8051-A12DEF040A06}">
      <dgm:prSet/>
      <dgm:spPr/>
      <dgm:t>
        <a:bodyPr/>
        <a:lstStyle/>
        <a:p>
          <a:endParaRPr lang="en-US"/>
        </a:p>
      </dgm:t>
    </dgm:pt>
    <dgm:pt modelId="{040B1444-6EAB-4900-B5AF-06CB505C1785}" type="sibTrans" cxnId="{291002E6-2BBC-4F1A-8051-A12DEF040A06}">
      <dgm:prSet/>
      <dgm:spPr/>
      <dgm:t>
        <a:bodyPr/>
        <a:lstStyle/>
        <a:p>
          <a:endParaRPr lang="en-US"/>
        </a:p>
      </dgm:t>
    </dgm:pt>
    <dgm:pt modelId="{B4E24BBD-D90A-445F-AFD7-FE5B64C0BDF1}">
      <dgm:prSet/>
      <dgm:spPr/>
      <dgm:t>
        <a:bodyPr/>
        <a:lstStyle/>
        <a:p>
          <a:r>
            <a:rPr lang="en-GB"/>
            <a:t>Freedom of movement of goods concerns not only traders but also </a:t>
          </a:r>
          <a:r>
            <a:rPr lang="en-GB" u="sng"/>
            <a:t>consumers</a:t>
          </a:r>
          <a:endParaRPr lang="en-US"/>
        </a:p>
      </dgm:t>
    </dgm:pt>
    <dgm:pt modelId="{89D144A2-B3C8-4B91-B6DF-B56A48E02520}" type="parTrans" cxnId="{521386BD-4757-4DFB-A63E-8313FD1E9FC8}">
      <dgm:prSet/>
      <dgm:spPr/>
      <dgm:t>
        <a:bodyPr/>
        <a:lstStyle/>
        <a:p>
          <a:endParaRPr lang="en-US"/>
        </a:p>
      </dgm:t>
    </dgm:pt>
    <dgm:pt modelId="{8AC79A2D-6F2E-45EA-93F7-9E8DDC4B3E08}" type="sibTrans" cxnId="{521386BD-4757-4DFB-A63E-8313FD1E9FC8}">
      <dgm:prSet/>
      <dgm:spPr/>
      <dgm:t>
        <a:bodyPr/>
        <a:lstStyle/>
        <a:p>
          <a:endParaRPr lang="en-US"/>
        </a:p>
      </dgm:t>
    </dgm:pt>
    <dgm:pt modelId="{31C7BCEF-F87E-4415-8F9E-858F8CFA8B82}">
      <dgm:prSet/>
      <dgm:spPr/>
      <dgm:t>
        <a:bodyPr/>
        <a:lstStyle/>
        <a:p>
          <a:r>
            <a:rPr lang="en-GB"/>
            <a:t>National law restricting information to consumers cannot be justified by consumer protection (para 18)</a:t>
          </a:r>
          <a:endParaRPr lang="en-US"/>
        </a:p>
      </dgm:t>
    </dgm:pt>
    <dgm:pt modelId="{07349A8B-5317-4F4A-BA5C-18E398260161}" type="parTrans" cxnId="{16205753-3A07-47FB-861B-BB76B594E214}">
      <dgm:prSet/>
      <dgm:spPr/>
      <dgm:t>
        <a:bodyPr/>
        <a:lstStyle/>
        <a:p>
          <a:endParaRPr lang="en-US"/>
        </a:p>
      </dgm:t>
    </dgm:pt>
    <dgm:pt modelId="{B9A5A0B7-A08D-449E-8AC1-F301EDCCD4B0}" type="sibTrans" cxnId="{16205753-3A07-47FB-861B-BB76B594E214}">
      <dgm:prSet/>
      <dgm:spPr/>
      <dgm:t>
        <a:bodyPr/>
        <a:lstStyle/>
        <a:p>
          <a:endParaRPr lang="en-US"/>
        </a:p>
      </dgm:t>
    </dgm:pt>
    <dgm:pt modelId="{57E42424-56F3-4633-9E65-6781A1F52513}">
      <dgm:prSet/>
      <dgm:spPr/>
      <dgm:t>
        <a:bodyPr/>
        <a:lstStyle/>
        <a:p>
          <a:r>
            <a:rPr lang="en-GB" i="1"/>
            <a:t>Verein gegen Unwesen in Handel und Gewerbe v </a:t>
          </a:r>
          <a:r>
            <a:rPr lang="en-GB" b="1" i="1"/>
            <a:t>Mars</a:t>
          </a:r>
          <a:r>
            <a:rPr lang="en-GB"/>
            <a:t>, C-470/93</a:t>
          </a:r>
          <a:endParaRPr lang="en-US"/>
        </a:p>
      </dgm:t>
    </dgm:pt>
    <dgm:pt modelId="{187CF042-3C4B-4642-B3DA-49FC090B43FC}" type="parTrans" cxnId="{CE610947-C77E-41C6-936B-710A09F69F3D}">
      <dgm:prSet/>
      <dgm:spPr/>
      <dgm:t>
        <a:bodyPr/>
        <a:lstStyle/>
        <a:p>
          <a:endParaRPr lang="en-US"/>
        </a:p>
      </dgm:t>
    </dgm:pt>
    <dgm:pt modelId="{412ED27C-075A-43E4-B59D-1BA3429B3771}" type="sibTrans" cxnId="{CE610947-C77E-41C6-936B-710A09F69F3D}">
      <dgm:prSet/>
      <dgm:spPr/>
      <dgm:t>
        <a:bodyPr/>
        <a:lstStyle/>
        <a:p>
          <a:endParaRPr lang="en-US"/>
        </a:p>
      </dgm:t>
    </dgm:pt>
    <dgm:pt modelId="{54AD8D84-1249-47DD-8DEA-82DC3EE1667A}">
      <dgm:prSet/>
      <dgm:spPr/>
      <dgm:t>
        <a:bodyPr/>
        <a:lstStyle/>
        <a:p>
          <a:r>
            <a:rPr lang="en-GB"/>
            <a:t>Reasonably circumspect consumer as a precursor to the average consumer</a:t>
          </a:r>
          <a:endParaRPr lang="en-US"/>
        </a:p>
      </dgm:t>
    </dgm:pt>
    <dgm:pt modelId="{90F69A51-C1B1-4C83-943F-1C067D3AAFBE}" type="parTrans" cxnId="{9EDB665C-C64C-400A-9CD7-CBDAABF9A576}">
      <dgm:prSet/>
      <dgm:spPr/>
      <dgm:t>
        <a:bodyPr/>
        <a:lstStyle/>
        <a:p>
          <a:endParaRPr lang="en-US"/>
        </a:p>
      </dgm:t>
    </dgm:pt>
    <dgm:pt modelId="{AE73CD56-0B5A-4C33-A29E-927DAD28298A}" type="sibTrans" cxnId="{9EDB665C-C64C-400A-9CD7-CBDAABF9A576}">
      <dgm:prSet/>
      <dgm:spPr/>
      <dgm:t>
        <a:bodyPr/>
        <a:lstStyle/>
        <a:p>
          <a:endParaRPr lang="en-US"/>
        </a:p>
      </dgm:t>
    </dgm:pt>
    <dgm:pt modelId="{A6CD13E4-6495-4B69-940F-A77E12A26045}">
      <dgm:prSet/>
      <dgm:spPr/>
      <dgm:t>
        <a:bodyPr/>
        <a:lstStyle/>
        <a:p>
          <a:r>
            <a:rPr lang="en-GB" b="1"/>
            <a:t>Gut </a:t>
          </a:r>
          <a:r>
            <a:rPr lang="en-GB"/>
            <a:t>Springenheide and Rudolf Tusky v Oberkreisdirektor des Kreises Steinfurt, C–210/96</a:t>
          </a:r>
          <a:endParaRPr lang="en-US"/>
        </a:p>
      </dgm:t>
    </dgm:pt>
    <dgm:pt modelId="{FD482FB4-0FA2-4886-B86F-54A65575D00B}" type="parTrans" cxnId="{38389721-8A5C-44D7-9C33-91188BB9EAB9}">
      <dgm:prSet/>
      <dgm:spPr/>
      <dgm:t>
        <a:bodyPr/>
        <a:lstStyle/>
        <a:p>
          <a:endParaRPr lang="en-US"/>
        </a:p>
      </dgm:t>
    </dgm:pt>
    <dgm:pt modelId="{BB97BE6E-D383-462E-917D-F6E9777615D4}" type="sibTrans" cxnId="{38389721-8A5C-44D7-9C33-91188BB9EAB9}">
      <dgm:prSet/>
      <dgm:spPr/>
      <dgm:t>
        <a:bodyPr/>
        <a:lstStyle/>
        <a:p>
          <a:endParaRPr lang="en-US"/>
        </a:p>
      </dgm:t>
    </dgm:pt>
    <dgm:pt modelId="{3608E715-DD09-4EF6-BBA2-4F28434028B9}">
      <dgm:prSet/>
      <dgm:spPr/>
      <dgm:t>
        <a:bodyPr/>
        <a:lstStyle/>
        <a:p>
          <a:r>
            <a:rPr lang="en-GB"/>
            <a:t>the average consumer is one ‘who is reasonably well-informed and reasonably observant and circumspect’(para 37)</a:t>
          </a:r>
          <a:endParaRPr lang="en-US"/>
        </a:p>
      </dgm:t>
    </dgm:pt>
    <dgm:pt modelId="{A9A0E6B9-122C-4839-8E13-4D4A714A3FAA}" type="parTrans" cxnId="{6A3999E9-BCAA-410B-8AD4-4C73CEBB89BB}">
      <dgm:prSet/>
      <dgm:spPr/>
      <dgm:t>
        <a:bodyPr/>
        <a:lstStyle/>
        <a:p>
          <a:endParaRPr lang="en-US"/>
        </a:p>
      </dgm:t>
    </dgm:pt>
    <dgm:pt modelId="{9FAF76C1-3989-48FB-99D0-3345A645877B}" type="sibTrans" cxnId="{6A3999E9-BCAA-410B-8AD4-4C73CEBB89BB}">
      <dgm:prSet/>
      <dgm:spPr/>
      <dgm:t>
        <a:bodyPr/>
        <a:lstStyle/>
        <a:p>
          <a:endParaRPr lang="en-US"/>
        </a:p>
      </dgm:t>
    </dgm:pt>
    <dgm:pt modelId="{1DBBB55D-F4D4-4AA8-9B52-FAFD24A250FF}">
      <dgm:prSet/>
      <dgm:spPr/>
      <dgm:t>
        <a:bodyPr/>
        <a:lstStyle/>
        <a:p>
          <a:r>
            <a:rPr lang="en-GB"/>
            <a:t>Definition is now the prevalent definition in the UK also: </a:t>
          </a:r>
          <a:r>
            <a:rPr lang="en-US" b="1" i="1"/>
            <a:t>OFT v Purely Creative Industries</a:t>
          </a:r>
          <a:r>
            <a:rPr lang="en-US"/>
            <a:t> </a:t>
          </a:r>
          <a:r>
            <a:rPr lang="en-US" b="1"/>
            <a:t>(2011)</a:t>
          </a:r>
          <a:r>
            <a:rPr lang="en-GB"/>
            <a:t> </a:t>
          </a:r>
          <a:endParaRPr lang="en-US"/>
        </a:p>
      </dgm:t>
    </dgm:pt>
    <dgm:pt modelId="{B051B477-761E-4A12-B331-12EE0F225E76}" type="parTrans" cxnId="{866F905F-2282-4594-A770-13B8EC86EDCD}">
      <dgm:prSet/>
      <dgm:spPr/>
      <dgm:t>
        <a:bodyPr/>
        <a:lstStyle/>
        <a:p>
          <a:endParaRPr lang="en-US"/>
        </a:p>
      </dgm:t>
    </dgm:pt>
    <dgm:pt modelId="{FD5090A2-8435-4480-AAD7-3E6A5712591A}" type="sibTrans" cxnId="{866F905F-2282-4594-A770-13B8EC86EDCD}">
      <dgm:prSet/>
      <dgm:spPr/>
      <dgm:t>
        <a:bodyPr/>
        <a:lstStyle/>
        <a:p>
          <a:endParaRPr lang="en-US"/>
        </a:p>
      </dgm:t>
    </dgm:pt>
    <dgm:pt modelId="{34C6C8E1-DB97-184A-98E7-7BEA8B747341}" type="pres">
      <dgm:prSet presAssocID="{8E21B2A5-E6CC-4608-85EB-3A55729E40E3}" presName="Name0" presStyleCnt="0">
        <dgm:presLayoutVars>
          <dgm:dir/>
          <dgm:animLvl val="lvl"/>
          <dgm:resizeHandles val="exact"/>
        </dgm:presLayoutVars>
      </dgm:prSet>
      <dgm:spPr/>
    </dgm:pt>
    <dgm:pt modelId="{A669C894-033B-634F-B8B3-1772971056D5}" type="pres">
      <dgm:prSet presAssocID="{A6CD13E4-6495-4B69-940F-A77E12A26045}" presName="boxAndChildren" presStyleCnt="0"/>
      <dgm:spPr/>
    </dgm:pt>
    <dgm:pt modelId="{AB4E778C-C520-B44A-A17A-53321576FC5C}" type="pres">
      <dgm:prSet presAssocID="{A6CD13E4-6495-4B69-940F-A77E12A26045}" presName="parentTextBox" presStyleLbl="alignNode1" presStyleIdx="0" presStyleCnt="3"/>
      <dgm:spPr/>
    </dgm:pt>
    <dgm:pt modelId="{3665AE55-D134-C645-A1E9-89062D4D7A8A}" type="pres">
      <dgm:prSet presAssocID="{A6CD13E4-6495-4B69-940F-A77E12A26045}" presName="descendantBox" presStyleLbl="bgAccFollowNode1" presStyleIdx="0" presStyleCnt="3"/>
      <dgm:spPr/>
    </dgm:pt>
    <dgm:pt modelId="{28258AAD-AC3A-D745-8B5E-1103C995B223}" type="pres">
      <dgm:prSet presAssocID="{412ED27C-075A-43E4-B59D-1BA3429B3771}" presName="sp" presStyleCnt="0"/>
      <dgm:spPr/>
    </dgm:pt>
    <dgm:pt modelId="{884ADB43-30A1-484D-B667-5EE689CDF3D2}" type="pres">
      <dgm:prSet presAssocID="{57E42424-56F3-4633-9E65-6781A1F52513}" presName="arrowAndChildren" presStyleCnt="0"/>
      <dgm:spPr/>
    </dgm:pt>
    <dgm:pt modelId="{4849A314-7EC9-3E41-B428-6D27D4DC1FAB}" type="pres">
      <dgm:prSet presAssocID="{57E42424-56F3-4633-9E65-6781A1F52513}" presName="parentTextArrow" presStyleLbl="node1" presStyleIdx="0" presStyleCnt="0"/>
      <dgm:spPr/>
    </dgm:pt>
    <dgm:pt modelId="{E3B869CE-4FA5-5E48-878C-CAD63C7047E3}" type="pres">
      <dgm:prSet presAssocID="{57E42424-56F3-4633-9E65-6781A1F52513}" presName="arrow" presStyleLbl="alignNode1" presStyleIdx="1" presStyleCnt="3"/>
      <dgm:spPr/>
    </dgm:pt>
    <dgm:pt modelId="{8281BB43-C90A-CF48-83E5-63E241796825}" type="pres">
      <dgm:prSet presAssocID="{57E42424-56F3-4633-9E65-6781A1F52513}" presName="descendantArrow" presStyleLbl="bgAccFollowNode1" presStyleIdx="1" presStyleCnt="3"/>
      <dgm:spPr/>
    </dgm:pt>
    <dgm:pt modelId="{D043DE4C-3AFB-4248-9B05-0C7F04B56647}" type="pres">
      <dgm:prSet presAssocID="{040B1444-6EAB-4900-B5AF-06CB505C1785}" presName="sp" presStyleCnt="0"/>
      <dgm:spPr/>
    </dgm:pt>
    <dgm:pt modelId="{45653B31-38D2-434B-881C-5BB1CA5602D0}" type="pres">
      <dgm:prSet presAssocID="{77ECFDE4-84F8-4D7D-BD5B-556A1858DEFE}" presName="arrowAndChildren" presStyleCnt="0"/>
      <dgm:spPr/>
    </dgm:pt>
    <dgm:pt modelId="{6879083D-7382-9949-9700-D7BD53394EDA}" type="pres">
      <dgm:prSet presAssocID="{77ECFDE4-84F8-4D7D-BD5B-556A1858DEFE}" presName="parentTextArrow" presStyleLbl="node1" presStyleIdx="0" presStyleCnt="0"/>
      <dgm:spPr/>
    </dgm:pt>
    <dgm:pt modelId="{3FDEB43E-A633-ED43-942C-0AAC59B971DE}" type="pres">
      <dgm:prSet presAssocID="{77ECFDE4-84F8-4D7D-BD5B-556A1858DEFE}" presName="arrow" presStyleLbl="alignNode1" presStyleIdx="2" presStyleCnt="3"/>
      <dgm:spPr/>
    </dgm:pt>
    <dgm:pt modelId="{DC322846-4F6B-064C-96AD-0AA09AE74EF8}" type="pres">
      <dgm:prSet presAssocID="{77ECFDE4-84F8-4D7D-BD5B-556A1858DEFE}" presName="descendantArrow" presStyleLbl="bgAccFollowNode1" presStyleIdx="2" presStyleCnt="3"/>
      <dgm:spPr/>
    </dgm:pt>
  </dgm:ptLst>
  <dgm:cxnLst>
    <dgm:cxn modelId="{DA008F00-73E5-E941-94F1-05873965CAD5}" type="presOf" srcId="{1DBBB55D-F4D4-4AA8-9B52-FAFD24A250FF}" destId="{3665AE55-D134-C645-A1E9-89062D4D7A8A}" srcOrd="0" destOrd="1" presId="urn:microsoft.com/office/officeart/2016/7/layout/VerticalDownArrowProcess"/>
    <dgm:cxn modelId="{B1DB6A1C-EBEB-3140-981E-5F2E0F12ED62}" type="presOf" srcId="{B4E24BBD-D90A-445F-AFD7-FE5B64C0BDF1}" destId="{DC322846-4F6B-064C-96AD-0AA09AE74EF8}" srcOrd="0" destOrd="0" presId="urn:microsoft.com/office/officeart/2016/7/layout/VerticalDownArrowProcess"/>
    <dgm:cxn modelId="{38389721-8A5C-44D7-9C33-91188BB9EAB9}" srcId="{8E21B2A5-E6CC-4608-85EB-3A55729E40E3}" destId="{A6CD13E4-6495-4B69-940F-A77E12A26045}" srcOrd="2" destOrd="0" parTransId="{FD482FB4-0FA2-4886-B86F-54A65575D00B}" sibTransId="{BB97BE6E-D383-462E-917D-F6E9777615D4}"/>
    <dgm:cxn modelId="{9EDB665C-C64C-400A-9CD7-CBDAABF9A576}" srcId="{57E42424-56F3-4633-9E65-6781A1F52513}" destId="{54AD8D84-1249-47DD-8DEA-82DC3EE1667A}" srcOrd="0" destOrd="0" parTransId="{90F69A51-C1B1-4C83-943F-1C067D3AAFBE}" sibTransId="{AE73CD56-0B5A-4C33-A29E-927DAD28298A}"/>
    <dgm:cxn modelId="{866F905F-2282-4594-A770-13B8EC86EDCD}" srcId="{A6CD13E4-6495-4B69-940F-A77E12A26045}" destId="{1DBBB55D-F4D4-4AA8-9B52-FAFD24A250FF}" srcOrd="1" destOrd="0" parTransId="{B051B477-761E-4A12-B331-12EE0F225E76}" sibTransId="{FD5090A2-8435-4480-AAD7-3E6A5712591A}"/>
    <dgm:cxn modelId="{4758B445-E31E-7843-8E5E-C11DB8DF5876}" type="presOf" srcId="{3608E715-DD09-4EF6-BBA2-4F28434028B9}" destId="{3665AE55-D134-C645-A1E9-89062D4D7A8A}" srcOrd="0" destOrd="0" presId="urn:microsoft.com/office/officeart/2016/7/layout/VerticalDownArrowProcess"/>
    <dgm:cxn modelId="{CE610947-C77E-41C6-936B-710A09F69F3D}" srcId="{8E21B2A5-E6CC-4608-85EB-3A55729E40E3}" destId="{57E42424-56F3-4633-9E65-6781A1F52513}" srcOrd="1" destOrd="0" parTransId="{187CF042-3C4B-4642-B3DA-49FC090B43FC}" sibTransId="{412ED27C-075A-43E4-B59D-1BA3429B3771}"/>
    <dgm:cxn modelId="{16205753-3A07-47FB-861B-BB76B594E214}" srcId="{77ECFDE4-84F8-4D7D-BD5B-556A1858DEFE}" destId="{31C7BCEF-F87E-4415-8F9E-858F8CFA8B82}" srcOrd="1" destOrd="0" parTransId="{07349A8B-5317-4F4A-BA5C-18E398260161}" sibTransId="{B9A5A0B7-A08D-449E-8AC1-F301EDCCD4B0}"/>
    <dgm:cxn modelId="{56005380-56C6-3B46-B708-41CE49411557}" type="presOf" srcId="{54AD8D84-1249-47DD-8DEA-82DC3EE1667A}" destId="{8281BB43-C90A-CF48-83E5-63E241796825}" srcOrd="0" destOrd="0" presId="urn:microsoft.com/office/officeart/2016/7/layout/VerticalDownArrowProcess"/>
    <dgm:cxn modelId="{521386BD-4757-4DFB-A63E-8313FD1E9FC8}" srcId="{77ECFDE4-84F8-4D7D-BD5B-556A1858DEFE}" destId="{B4E24BBD-D90A-445F-AFD7-FE5B64C0BDF1}" srcOrd="0" destOrd="0" parTransId="{89D144A2-B3C8-4B91-B6DF-B56A48E02520}" sibTransId="{8AC79A2D-6F2E-45EA-93F7-9E8DDC4B3E08}"/>
    <dgm:cxn modelId="{2B84A9CA-EE8A-5749-BA23-0CC3C0EA6ED9}" type="presOf" srcId="{A6CD13E4-6495-4B69-940F-A77E12A26045}" destId="{AB4E778C-C520-B44A-A17A-53321576FC5C}" srcOrd="0" destOrd="0" presId="urn:microsoft.com/office/officeart/2016/7/layout/VerticalDownArrowProcess"/>
    <dgm:cxn modelId="{492CF1D0-5012-B543-B294-825664F0D181}" type="presOf" srcId="{77ECFDE4-84F8-4D7D-BD5B-556A1858DEFE}" destId="{3FDEB43E-A633-ED43-942C-0AAC59B971DE}" srcOrd="1" destOrd="0" presId="urn:microsoft.com/office/officeart/2016/7/layout/VerticalDownArrowProcess"/>
    <dgm:cxn modelId="{A90685D9-7F43-8C4A-ABDA-B446D3FB401B}" type="presOf" srcId="{8E21B2A5-E6CC-4608-85EB-3A55729E40E3}" destId="{34C6C8E1-DB97-184A-98E7-7BEA8B747341}" srcOrd="0" destOrd="0" presId="urn:microsoft.com/office/officeart/2016/7/layout/VerticalDownArrowProcess"/>
    <dgm:cxn modelId="{CB04ECDD-4BA2-8548-B7AA-D9A4EEA78467}" type="presOf" srcId="{57E42424-56F3-4633-9E65-6781A1F52513}" destId="{4849A314-7EC9-3E41-B428-6D27D4DC1FAB}" srcOrd="0" destOrd="0" presId="urn:microsoft.com/office/officeart/2016/7/layout/VerticalDownArrowProcess"/>
    <dgm:cxn modelId="{CFCFDDE0-B7AD-8441-B85F-AB1ECF763C5D}" type="presOf" srcId="{57E42424-56F3-4633-9E65-6781A1F52513}" destId="{E3B869CE-4FA5-5E48-878C-CAD63C7047E3}" srcOrd="1" destOrd="0" presId="urn:microsoft.com/office/officeart/2016/7/layout/VerticalDownArrowProcess"/>
    <dgm:cxn modelId="{291002E6-2BBC-4F1A-8051-A12DEF040A06}" srcId="{8E21B2A5-E6CC-4608-85EB-3A55729E40E3}" destId="{77ECFDE4-84F8-4D7D-BD5B-556A1858DEFE}" srcOrd="0" destOrd="0" parTransId="{5C97D55A-8CE3-46FC-A96E-1A8C47EA74B8}" sibTransId="{040B1444-6EAB-4900-B5AF-06CB505C1785}"/>
    <dgm:cxn modelId="{6A3999E9-BCAA-410B-8AD4-4C73CEBB89BB}" srcId="{A6CD13E4-6495-4B69-940F-A77E12A26045}" destId="{3608E715-DD09-4EF6-BBA2-4F28434028B9}" srcOrd="0" destOrd="0" parTransId="{A9A0E6B9-122C-4839-8E13-4D4A714A3FAA}" sibTransId="{9FAF76C1-3989-48FB-99D0-3345A645877B}"/>
    <dgm:cxn modelId="{B9A23EF3-A99A-4241-9569-BCEFC1D00FFD}" type="presOf" srcId="{77ECFDE4-84F8-4D7D-BD5B-556A1858DEFE}" destId="{6879083D-7382-9949-9700-D7BD53394EDA}" srcOrd="0" destOrd="0" presId="urn:microsoft.com/office/officeart/2016/7/layout/VerticalDownArrowProcess"/>
    <dgm:cxn modelId="{4A05A6F9-397E-7449-B07F-F73A55D35F9C}" type="presOf" srcId="{31C7BCEF-F87E-4415-8F9E-858F8CFA8B82}" destId="{DC322846-4F6B-064C-96AD-0AA09AE74EF8}" srcOrd="0" destOrd="1" presId="urn:microsoft.com/office/officeart/2016/7/layout/VerticalDownArrowProcess"/>
    <dgm:cxn modelId="{6D632CEC-4F9F-EB4A-BB7C-C9AD96AD485F}" type="presParOf" srcId="{34C6C8E1-DB97-184A-98E7-7BEA8B747341}" destId="{A669C894-033B-634F-B8B3-1772971056D5}" srcOrd="0" destOrd="0" presId="urn:microsoft.com/office/officeart/2016/7/layout/VerticalDownArrowProcess"/>
    <dgm:cxn modelId="{A59C6E77-5E8D-384F-899E-F8055F9662D6}" type="presParOf" srcId="{A669C894-033B-634F-B8B3-1772971056D5}" destId="{AB4E778C-C520-B44A-A17A-53321576FC5C}" srcOrd="0" destOrd="0" presId="urn:microsoft.com/office/officeart/2016/7/layout/VerticalDownArrowProcess"/>
    <dgm:cxn modelId="{54D70355-080A-C34F-92D1-F47D48EA2ABD}" type="presParOf" srcId="{A669C894-033B-634F-B8B3-1772971056D5}" destId="{3665AE55-D134-C645-A1E9-89062D4D7A8A}" srcOrd="1" destOrd="0" presId="urn:microsoft.com/office/officeart/2016/7/layout/VerticalDownArrowProcess"/>
    <dgm:cxn modelId="{8A25BB0C-D9C0-BD46-98A9-C4C35DD30078}" type="presParOf" srcId="{34C6C8E1-DB97-184A-98E7-7BEA8B747341}" destId="{28258AAD-AC3A-D745-8B5E-1103C995B223}" srcOrd="1" destOrd="0" presId="urn:microsoft.com/office/officeart/2016/7/layout/VerticalDownArrowProcess"/>
    <dgm:cxn modelId="{7FBE22E9-9172-4A4C-BBFE-051B5212F0F8}" type="presParOf" srcId="{34C6C8E1-DB97-184A-98E7-7BEA8B747341}" destId="{884ADB43-30A1-484D-B667-5EE689CDF3D2}" srcOrd="2" destOrd="0" presId="urn:microsoft.com/office/officeart/2016/7/layout/VerticalDownArrowProcess"/>
    <dgm:cxn modelId="{4086F8D2-80D8-5D4E-87CD-8EFCE747B73F}" type="presParOf" srcId="{884ADB43-30A1-484D-B667-5EE689CDF3D2}" destId="{4849A314-7EC9-3E41-B428-6D27D4DC1FAB}" srcOrd="0" destOrd="0" presId="urn:microsoft.com/office/officeart/2016/7/layout/VerticalDownArrowProcess"/>
    <dgm:cxn modelId="{ADECA856-3E99-D246-8ACA-E06B7DD089FA}" type="presParOf" srcId="{884ADB43-30A1-484D-B667-5EE689CDF3D2}" destId="{E3B869CE-4FA5-5E48-878C-CAD63C7047E3}" srcOrd="1" destOrd="0" presId="urn:microsoft.com/office/officeart/2016/7/layout/VerticalDownArrowProcess"/>
    <dgm:cxn modelId="{7C80FBD5-26C0-2942-B8E5-8927390D252A}" type="presParOf" srcId="{884ADB43-30A1-484D-B667-5EE689CDF3D2}" destId="{8281BB43-C90A-CF48-83E5-63E241796825}" srcOrd="2" destOrd="0" presId="urn:microsoft.com/office/officeart/2016/7/layout/VerticalDownArrowProcess"/>
    <dgm:cxn modelId="{DD51E9CB-A46D-F04F-9926-86C1E96E6527}" type="presParOf" srcId="{34C6C8E1-DB97-184A-98E7-7BEA8B747341}" destId="{D043DE4C-3AFB-4248-9B05-0C7F04B56647}" srcOrd="3" destOrd="0" presId="urn:microsoft.com/office/officeart/2016/7/layout/VerticalDownArrowProcess"/>
    <dgm:cxn modelId="{30B22C13-F325-0448-8117-2E8B98C11802}" type="presParOf" srcId="{34C6C8E1-DB97-184A-98E7-7BEA8B747341}" destId="{45653B31-38D2-434B-881C-5BB1CA5602D0}" srcOrd="4" destOrd="0" presId="urn:microsoft.com/office/officeart/2016/7/layout/VerticalDownArrowProcess"/>
    <dgm:cxn modelId="{F24B0196-C58D-1C4E-B743-92C248CF24D5}" type="presParOf" srcId="{45653B31-38D2-434B-881C-5BB1CA5602D0}" destId="{6879083D-7382-9949-9700-D7BD53394EDA}" srcOrd="0" destOrd="0" presId="urn:microsoft.com/office/officeart/2016/7/layout/VerticalDownArrowProcess"/>
    <dgm:cxn modelId="{DAD08A89-D3E6-6E45-8C81-C28AEB3B9667}" type="presParOf" srcId="{45653B31-38D2-434B-881C-5BB1CA5602D0}" destId="{3FDEB43E-A633-ED43-942C-0AAC59B971DE}" srcOrd="1" destOrd="0" presId="urn:microsoft.com/office/officeart/2016/7/layout/VerticalDownArrowProcess"/>
    <dgm:cxn modelId="{D17649F1-F6C9-B746-A0CB-7A1C6222442F}" type="presParOf" srcId="{45653B31-38D2-434B-881C-5BB1CA5602D0}" destId="{DC322846-4F6B-064C-96AD-0AA09AE74EF8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3CA65A-6F2C-43E0-AD10-C2AA99BDE84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3FAAD1E-A17F-4686-AB3D-5FD94224130F}">
      <dgm:prSet/>
      <dgm:spPr/>
      <dgm:t>
        <a:bodyPr/>
        <a:lstStyle/>
        <a:p>
          <a:r>
            <a:rPr lang="en-US"/>
            <a:t>Clearly identifiable group of consumers</a:t>
          </a:r>
        </a:p>
      </dgm:t>
    </dgm:pt>
    <dgm:pt modelId="{BF33C525-49D4-45C8-B04C-418926C1A308}" type="parTrans" cxnId="{E67D3C91-C5B8-48A0-90A8-4810F5FC58E0}">
      <dgm:prSet/>
      <dgm:spPr/>
      <dgm:t>
        <a:bodyPr/>
        <a:lstStyle/>
        <a:p>
          <a:endParaRPr lang="en-US"/>
        </a:p>
      </dgm:t>
    </dgm:pt>
    <dgm:pt modelId="{B16E43DF-097D-4A1C-8375-2E7860DAC469}" type="sibTrans" cxnId="{E67D3C91-C5B8-48A0-90A8-4810F5FC58E0}">
      <dgm:prSet/>
      <dgm:spPr/>
      <dgm:t>
        <a:bodyPr/>
        <a:lstStyle/>
        <a:p>
          <a:endParaRPr lang="en-US"/>
        </a:p>
      </dgm:t>
    </dgm:pt>
    <dgm:pt modelId="{B3E8CB77-F5B5-4059-994C-EA4AB482776D}">
      <dgm:prSet/>
      <dgm:spPr/>
      <dgm:t>
        <a:bodyPr/>
        <a:lstStyle/>
        <a:p>
          <a:r>
            <a:rPr lang="en-US"/>
            <a:t>Vulnerable due to mental or physical infirmity, age or credulity</a:t>
          </a:r>
        </a:p>
      </dgm:t>
    </dgm:pt>
    <dgm:pt modelId="{6767E11F-9F52-411D-B0F4-C68B6949E15B}" type="parTrans" cxnId="{F4FD755E-F033-40DE-80BB-63CD982A29B6}">
      <dgm:prSet/>
      <dgm:spPr/>
      <dgm:t>
        <a:bodyPr/>
        <a:lstStyle/>
        <a:p>
          <a:endParaRPr lang="en-US"/>
        </a:p>
      </dgm:t>
    </dgm:pt>
    <dgm:pt modelId="{EBB27D86-62B6-42E7-9D15-619CDCF3E5E8}" type="sibTrans" cxnId="{F4FD755E-F033-40DE-80BB-63CD982A29B6}">
      <dgm:prSet/>
      <dgm:spPr/>
      <dgm:t>
        <a:bodyPr/>
        <a:lstStyle/>
        <a:p>
          <a:endParaRPr lang="en-US"/>
        </a:p>
      </dgm:t>
    </dgm:pt>
    <dgm:pt modelId="{EE98C8E7-87E9-4EC7-BA43-CE40970CA0AB}">
      <dgm:prSet/>
      <dgm:spPr/>
      <dgm:t>
        <a:bodyPr/>
        <a:lstStyle/>
        <a:p>
          <a:r>
            <a:rPr lang="en-US"/>
            <a:t>Foreseeability of vulnerability by the trader</a:t>
          </a:r>
        </a:p>
      </dgm:t>
    </dgm:pt>
    <dgm:pt modelId="{A73BB95D-6BA0-4B4F-9D2B-C0185773D635}" type="parTrans" cxnId="{9A670C69-493E-4F7A-B38C-23FE6EEEC55B}">
      <dgm:prSet/>
      <dgm:spPr/>
      <dgm:t>
        <a:bodyPr/>
        <a:lstStyle/>
        <a:p>
          <a:endParaRPr lang="en-US"/>
        </a:p>
      </dgm:t>
    </dgm:pt>
    <dgm:pt modelId="{DB063D82-D4EF-403D-8EAF-55EB7F010DA1}" type="sibTrans" cxnId="{9A670C69-493E-4F7A-B38C-23FE6EEEC55B}">
      <dgm:prSet/>
      <dgm:spPr/>
      <dgm:t>
        <a:bodyPr/>
        <a:lstStyle/>
        <a:p>
          <a:endParaRPr lang="en-US"/>
        </a:p>
      </dgm:t>
    </dgm:pt>
    <dgm:pt modelId="{0F916A3F-83A2-42CD-BE8F-8859D6033CE8}">
      <dgm:prSet/>
      <dgm:spPr/>
      <dgm:t>
        <a:bodyPr/>
        <a:lstStyle/>
        <a:p>
          <a:r>
            <a:rPr lang="en-US"/>
            <a:t>Practice harmful only to that group</a:t>
          </a:r>
        </a:p>
      </dgm:t>
    </dgm:pt>
    <dgm:pt modelId="{588EC5EB-44B2-4A2A-A372-CF9CF55279AB}" type="parTrans" cxnId="{8889BF6B-B0E1-4A5C-913D-0AA340739401}">
      <dgm:prSet/>
      <dgm:spPr/>
      <dgm:t>
        <a:bodyPr/>
        <a:lstStyle/>
        <a:p>
          <a:endParaRPr lang="en-US"/>
        </a:p>
      </dgm:t>
    </dgm:pt>
    <dgm:pt modelId="{65258890-0979-4C53-B859-BC20D8D0C705}" type="sibTrans" cxnId="{8889BF6B-B0E1-4A5C-913D-0AA340739401}">
      <dgm:prSet/>
      <dgm:spPr/>
      <dgm:t>
        <a:bodyPr/>
        <a:lstStyle/>
        <a:p>
          <a:endParaRPr lang="en-US"/>
        </a:p>
      </dgm:t>
    </dgm:pt>
    <dgm:pt modelId="{062A2C55-5A83-423D-A72D-1E9D1CBC5B72}" type="pres">
      <dgm:prSet presAssocID="{343CA65A-6F2C-43E0-AD10-C2AA99BDE843}" presName="root" presStyleCnt="0">
        <dgm:presLayoutVars>
          <dgm:dir/>
          <dgm:resizeHandles val="exact"/>
        </dgm:presLayoutVars>
      </dgm:prSet>
      <dgm:spPr/>
    </dgm:pt>
    <dgm:pt modelId="{8E176356-B3B6-472C-B6ED-D5DF79DD92E2}" type="pres">
      <dgm:prSet presAssocID="{343CA65A-6F2C-43E0-AD10-C2AA99BDE843}" presName="container" presStyleCnt="0">
        <dgm:presLayoutVars>
          <dgm:dir/>
          <dgm:resizeHandles val="exact"/>
        </dgm:presLayoutVars>
      </dgm:prSet>
      <dgm:spPr/>
    </dgm:pt>
    <dgm:pt modelId="{3498D014-0B03-42CE-928C-44C914C540CE}" type="pres">
      <dgm:prSet presAssocID="{43FAAD1E-A17F-4686-AB3D-5FD94224130F}" presName="compNode" presStyleCnt="0"/>
      <dgm:spPr/>
    </dgm:pt>
    <dgm:pt modelId="{1327D409-46AC-4377-802B-B2B666006CE9}" type="pres">
      <dgm:prSet presAssocID="{43FAAD1E-A17F-4686-AB3D-5FD94224130F}" presName="iconBgRect" presStyleLbl="bgShp" presStyleIdx="0" presStyleCnt="4"/>
      <dgm:spPr/>
    </dgm:pt>
    <dgm:pt modelId="{F40FB5F6-EAA2-4F08-8A1A-AACF74CFB100}" type="pres">
      <dgm:prSet presAssocID="{43FAAD1E-A17F-4686-AB3D-5FD94224130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8ABB1014-C21E-4C07-98A4-1C4FB05AA99C}" type="pres">
      <dgm:prSet presAssocID="{43FAAD1E-A17F-4686-AB3D-5FD94224130F}" presName="spaceRect" presStyleCnt="0"/>
      <dgm:spPr/>
    </dgm:pt>
    <dgm:pt modelId="{69AB9D4C-5FE4-4A31-AE59-718DDEE49D39}" type="pres">
      <dgm:prSet presAssocID="{43FAAD1E-A17F-4686-AB3D-5FD94224130F}" presName="textRect" presStyleLbl="revTx" presStyleIdx="0" presStyleCnt="4">
        <dgm:presLayoutVars>
          <dgm:chMax val="1"/>
          <dgm:chPref val="1"/>
        </dgm:presLayoutVars>
      </dgm:prSet>
      <dgm:spPr/>
    </dgm:pt>
    <dgm:pt modelId="{853C1AB0-579B-4FEC-940E-849723B8B647}" type="pres">
      <dgm:prSet presAssocID="{B16E43DF-097D-4A1C-8375-2E7860DAC469}" presName="sibTrans" presStyleLbl="sibTrans2D1" presStyleIdx="0" presStyleCnt="0"/>
      <dgm:spPr/>
    </dgm:pt>
    <dgm:pt modelId="{68FFD4C1-129F-420E-8AFB-D8E567C37FF6}" type="pres">
      <dgm:prSet presAssocID="{B3E8CB77-F5B5-4059-994C-EA4AB482776D}" presName="compNode" presStyleCnt="0"/>
      <dgm:spPr/>
    </dgm:pt>
    <dgm:pt modelId="{E2FBAC58-6CB2-4320-AF70-CD5F6D3062FE}" type="pres">
      <dgm:prSet presAssocID="{B3E8CB77-F5B5-4059-994C-EA4AB482776D}" presName="iconBgRect" presStyleLbl="bgShp" presStyleIdx="1" presStyleCnt="4"/>
      <dgm:spPr/>
    </dgm:pt>
    <dgm:pt modelId="{F54876D7-4A00-4077-8323-93136C33E802}" type="pres">
      <dgm:prSet presAssocID="{B3E8CB77-F5B5-4059-994C-EA4AB482776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Cane"/>
        </a:ext>
      </dgm:extLst>
    </dgm:pt>
    <dgm:pt modelId="{D3FEB5B5-2DE9-46FF-BAC6-3C00563200FB}" type="pres">
      <dgm:prSet presAssocID="{B3E8CB77-F5B5-4059-994C-EA4AB482776D}" presName="spaceRect" presStyleCnt="0"/>
      <dgm:spPr/>
    </dgm:pt>
    <dgm:pt modelId="{D548B98C-F55E-4E02-A5EB-DA7214093F67}" type="pres">
      <dgm:prSet presAssocID="{B3E8CB77-F5B5-4059-994C-EA4AB482776D}" presName="textRect" presStyleLbl="revTx" presStyleIdx="1" presStyleCnt="4">
        <dgm:presLayoutVars>
          <dgm:chMax val="1"/>
          <dgm:chPref val="1"/>
        </dgm:presLayoutVars>
      </dgm:prSet>
      <dgm:spPr/>
    </dgm:pt>
    <dgm:pt modelId="{37DA2269-BCA3-4DB0-8021-3FD2BBC48A69}" type="pres">
      <dgm:prSet presAssocID="{EBB27D86-62B6-42E7-9D15-619CDCF3E5E8}" presName="sibTrans" presStyleLbl="sibTrans2D1" presStyleIdx="0" presStyleCnt="0"/>
      <dgm:spPr/>
    </dgm:pt>
    <dgm:pt modelId="{D92C5C11-F95F-4277-BAC8-1178B5B54F6B}" type="pres">
      <dgm:prSet presAssocID="{EE98C8E7-87E9-4EC7-BA43-CE40970CA0AB}" presName="compNode" presStyleCnt="0"/>
      <dgm:spPr/>
    </dgm:pt>
    <dgm:pt modelId="{6C1031BB-FAA3-4557-AD27-F5BCB716F924}" type="pres">
      <dgm:prSet presAssocID="{EE98C8E7-87E9-4EC7-BA43-CE40970CA0AB}" presName="iconBgRect" presStyleLbl="bgShp" presStyleIdx="2" presStyleCnt="4"/>
      <dgm:spPr/>
    </dgm:pt>
    <dgm:pt modelId="{0A12EC4A-A0DF-4C18-A113-1956755EF327}" type="pres">
      <dgm:prSet presAssocID="{EE98C8E7-87E9-4EC7-BA43-CE40970CA0A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34E6CE3D-3EE1-420D-871D-162C0CDECD6E}" type="pres">
      <dgm:prSet presAssocID="{EE98C8E7-87E9-4EC7-BA43-CE40970CA0AB}" presName="spaceRect" presStyleCnt="0"/>
      <dgm:spPr/>
    </dgm:pt>
    <dgm:pt modelId="{E0CA6B25-9192-4E75-9F57-172FEE1CC57A}" type="pres">
      <dgm:prSet presAssocID="{EE98C8E7-87E9-4EC7-BA43-CE40970CA0AB}" presName="textRect" presStyleLbl="revTx" presStyleIdx="2" presStyleCnt="4">
        <dgm:presLayoutVars>
          <dgm:chMax val="1"/>
          <dgm:chPref val="1"/>
        </dgm:presLayoutVars>
      </dgm:prSet>
      <dgm:spPr/>
    </dgm:pt>
    <dgm:pt modelId="{2713EB91-10A4-4C92-A082-DF5E6E67598A}" type="pres">
      <dgm:prSet presAssocID="{DB063D82-D4EF-403D-8EAF-55EB7F010DA1}" presName="sibTrans" presStyleLbl="sibTrans2D1" presStyleIdx="0" presStyleCnt="0"/>
      <dgm:spPr/>
    </dgm:pt>
    <dgm:pt modelId="{AEBC684C-42D1-4AB4-B5A7-D8B05833A1A9}" type="pres">
      <dgm:prSet presAssocID="{0F916A3F-83A2-42CD-BE8F-8859D6033CE8}" presName="compNode" presStyleCnt="0"/>
      <dgm:spPr/>
    </dgm:pt>
    <dgm:pt modelId="{4F2AD6D2-6B7C-41E2-B09B-CE9EA66F5632}" type="pres">
      <dgm:prSet presAssocID="{0F916A3F-83A2-42CD-BE8F-8859D6033CE8}" presName="iconBgRect" presStyleLbl="bgShp" presStyleIdx="3" presStyleCnt="4"/>
      <dgm:spPr/>
    </dgm:pt>
    <dgm:pt modelId="{32CAEEEF-1000-4542-864F-C35EC3F964BD}" type="pres">
      <dgm:prSet presAssocID="{0F916A3F-83A2-42CD-BE8F-8859D6033CE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o-Hazard"/>
        </a:ext>
      </dgm:extLst>
    </dgm:pt>
    <dgm:pt modelId="{7FE948A7-82EB-4A37-8D86-4AFEA6DF22C5}" type="pres">
      <dgm:prSet presAssocID="{0F916A3F-83A2-42CD-BE8F-8859D6033CE8}" presName="spaceRect" presStyleCnt="0"/>
      <dgm:spPr/>
    </dgm:pt>
    <dgm:pt modelId="{678793FF-DCB7-4867-9BF9-CE3788A1BEDA}" type="pres">
      <dgm:prSet presAssocID="{0F916A3F-83A2-42CD-BE8F-8859D6033CE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B8D5592A-D6E2-4E19-8923-754849BB88DC}" type="presOf" srcId="{B3E8CB77-F5B5-4059-994C-EA4AB482776D}" destId="{D548B98C-F55E-4E02-A5EB-DA7214093F67}" srcOrd="0" destOrd="0" presId="urn:microsoft.com/office/officeart/2018/2/layout/IconCircleList"/>
    <dgm:cxn modelId="{E24D4332-441B-41CB-8B3A-96ABDE72A806}" type="presOf" srcId="{43FAAD1E-A17F-4686-AB3D-5FD94224130F}" destId="{69AB9D4C-5FE4-4A31-AE59-718DDEE49D39}" srcOrd="0" destOrd="0" presId="urn:microsoft.com/office/officeart/2018/2/layout/IconCircleList"/>
    <dgm:cxn modelId="{7120CE5D-6FC5-4C2A-B2FB-735F760F292B}" type="presOf" srcId="{EBB27D86-62B6-42E7-9D15-619CDCF3E5E8}" destId="{37DA2269-BCA3-4DB0-8021-3FD2BBC48A69}" srcOrd="0" destOrd="0" presId="urn:microsoft.com/office/officeart/2018/2/layout/IconCircleList"/>
    <dgm:cxn modelId="{F4FD755E-F033-40DE-80BB-63CD982A29B6}" srcId="{343CA65A-6F2C-43E0-AD10-C2AA99BDE843}" destId="{B3E8CB77-F5B5-4059-994C-EA4AB482776D}" srcOrd="1" destOrd="0" parTransId="{6767E11F-9F52-411D-B0F4-C68B6949E15B}" sibTransId="{EBB27D86-62B6-42E7-9D15-619CDCF3E5E8}"/>
    <dgm:cxn modelId="{9A670C69-493E-4F7A-B38C-23FE6EEEC55B}" srcId="{343CA65A-6F2C-43E0-AD10-C2AA99BDE843}" destId="{EE98C8E7-87E9-4EC7-BA43-CE40970CA0AB}" srcOrd="2" destOrd="0" parTransId="{A73BB95D-6BA0-4B4F-9D2B-C0185773D635}" sibTransId="{DB063D82-D4EF-403D-8EAF-55EB7F010DA1}"/>
    <dgm:cxn modelId="{8889BF6B-B0E1-4A5C-913D-0AA340739401}" srcId="{343CA65A-6F2C-43E0-AD10-C2AA99BDE843}" destId="{0F916A3F-83A2-42CD-BE8F-8859D6033CE8}" srcOrd="3" destOrd="0" parTransId="{588EC5EB-44B2-4A2A-A372-CF9CF55279AB}" sibTransId="{65258890-0979-4C53-B859-BC20D8D0C705}"/>
    <dgm:cxn modelId="{38E79350-967E-4553-8DBB-D724ACE2BF6E}" type="presOf" srcId="{B16E43DF-097D-4A1C-8375-2E7860DAC469}" destId="{853C1AB0-579B-4FEC-940E-849723B8B647}" srcOrd="0" destOrd="0" presId="urn:microsoft.com/office/officeart/2018/2/layout/IconCircleList"/>
    <dgm:cxn modelId="{E6FC5777-D62D-4601-992E-0076C429F1A1}" type="presOf" srcId="{DB063D82-D4EF-403D-8EAF-55EB7F010DA1}" destId="{2713EB91-10A4-4C92-A082-DF5E6E67598A}" srcOrd="0" destOrd="0" presId="urn:microsoft.com/office/officeart/2018/2/layout/IconCircleList"/>
    <dgm:cxn modelId="{A07C358B-BAB4-471F-8D9C-365E1ABB46EF}" type="presOf" srcId="{343CA65A-6F2C-43E0-AD10-C2AA99BDE843}" destId="{062A2C55-5A83-423D-A72D-1E9D1CBC5B72}" srcOrd="0" destOrd="0" presId="urn:microsoft.com/office/officeart/2018/2/layout/IconCircleList"/>
    <dgm:cxn modelId="{E67D3C91-C5B8-48A0-90A8-4810F5FC58E0}" srcId="{343CA65A-6F2C-43E0-AD10-C2AA99BDE843}" destId="{43FAAD1E-A17F-4686-AB3D-5FD94224130F}" srcOrd="0" destOrd="0" parTransId="{BF33C525-49D4-45C8-B04C-418926C1A308}" sibTransId="{B16E43DF-097D-4A1C-8375-2E7860DAC469}"/>
    <dgm:cxn modelId="{9B675AAE-8FAC-4054-AB61-12C4017F11F9}" type="presOf" srcId="{EE98C8E7-87E9-4EC7-BA43-CE40970CA0AB}" destId="{E0CA6B25-9192-4E75-9F57-172FEE1CC57A}" srcOrd="0" destOrd="0" presId="urn:microsoft.com/office/officeart/2018/2/layout/IconCircleList"/>
    <dgm:cxn modelId="{FEF58AE5-23CB-421B-9659-D722A50F8FE9}" type="presOf" srcId="{0F916A3F-83A2-42CD-BE8F-8859D6033CE8}" destId="{678793FF-DCB7-4867-9BF9-CE3788A1BEDA}" srcOrd="0" destOrd="0" presId="urn:microsoft.com/office/officeart/2018/2/layout/IconCircleList"/>
    <dgm:cxn modelId="{0661000D-1CD6-483B-AC98-DD986D420D17}" type="presParOf" srcId="{062A2C55-5A83-423D-A72D-1E9D1CBC5B72}" destId="{8E176356-B3B6-472C-B6ED-D5DF79DD92E2}" srcOrd="0" destOrd="0" presId="urn:microsoft.com/office/officeart/2018/2/layout/IconCircleList"/>
    <dgm:cxn modelId="{B3B6B8D2-F56F-426E-819E-D605D968859D}" type="presParOf" srcId="{8E176356-B3B6-472C-B6ED-D5DF79DD92E2}" destId="{3498D014-0B03-42CE-928C-44C914C540CE}" srcOrd="0" destOrd="0" presId="urn:microsoft.com/office/officeart/2018/2/layout/IconCircleList"/>
    <dgm:cxn modelId="{23E1E96E-5633-4AFF-A952-65B45708C7D9}" type="presParOf" srcId="{3498D014-0B03-42CE-928C-44C914C540CE}" destId="{1327D409-46AC-4377-802B-B2B666006CE9}" srcOrd="0" destOrd="0" presId="urn:microsoft.com/office/officeart/2018/2/layout/IconCircleList"/>
    <dgm:cxn modelId="{02B5AFC8-39F6-4D7F-ABC3-1BB8EE8E631E}" type="presParOf" srcId="{3498D014-0B03-42CE-928C-44C914C540CE}" destId="{F40FB5F6-EAA2-4F08-8A1A-AACF74CFB100}" srcOrd="1" destOrd="0" presId="urn:microsoft.com/office/officeart/2018/2/layout/IconCircleList"/>
    <dgm:cxn modelId="{6BF8AA75-1016-4117-BFAE-0C896B9E9337}" type="presParOf" srcId="{3498D014-0B03-42CE-928C-44C914C540CE}" destId="{8ABB1014-C21E-4C07-98A4-1C4FB05AA99C}" srcOrd="2" destOrd="0" presId="urn:microsoft.com/office/officeart/2018/2/layout/IconCircleList"/>
    <dgm:cxn modelId="{0A96BCA2-DC64-4C3D-8AC3-5890D140196E}" type="presParOf" srcId="{3498D014-0B03-42CE-928C-44C914C540CE}" destId="{69AB9D4C-5FE4-4A31-AE59-718DDEE49D39}" srcOrd="3" destOrd="0" presId="urn:microsoft.com/office/officeart/2018/2/layout/IconCircleList"/>
    <dgm:cxn modelId="{E5DFBC1A-4700-4BAF-83C0-E7FBB7904FE2}" type="presParOf" srcId="{8E176356-B3B6-472C-B6ED-D5DF79DD92E2}" destId="{853C1AB0-579B-4FEC-940E-849723B8B647}" srcOrd="1" destOrd="0" presId="urn:microsoft.com/office/officeart/2018/2/layout/IconCircleList"/>
    <dgm:cxn modelId="{6E0418C0-F70C-4011-A244-EA3CF42DF27C}" type="presParOf" srcId="{8E176356-B3B6-472C-B6ED-D5DF79DD92E2}" destId="{68FFD4C1-129F-420E-8AFB-D8E567C37FF6}" srcOrd="2" destOrd="0" presId="urn:microsoft.com/office/officeart/2018/2/layout/IconCircleList"/>
    <dgm:cxn modelId="{389CD4BB-9D34-4408-AD8D-1D2605FBE8BA}" type="presParOf" srcId="{68FFD4C1-129F-420E-8AFB-D8E567C37FF6}" destId="{E2FBAC58-6CB2-4320-AF70-CD5F6D3062FE}" srcOrd="0" destOrd="0" presId="urn:microsoft.com/office/officeart/2018/2/layout/IconCircleList"/>
    <dgm:cxn modelId="{51F2F70B-E61A-4807-9E49-C208834EAD52}" type="presParOf" srcId="{68FFD4C1-129F-420E-8AFB-D8E567C37FF6}" destId="{F54876D7-4A00-4077-8323-93136C33E802}" srcOrd="1" destOrd="0" presId="urn:microsoft.com/office/officeart/2018/2/layout/IconCircleList"/>
    <dgm:cxn modelId="{9892B9BF-3B9E-4218-9B54-C4E893832630}" type="presParOf" srcId="{68FFD4C1-129F-420E-8AFB-D8E567C37FF6}" destId="{D3FEB5B5-2DE9-46FF-BAC6-3C00563200FB}" srcOrd="2" destOrd="0" presId="urn:microsoft.com/office/officeart/2018/2/layout/IconCircleList"/>
    <dgm:cxn modelId="{480FA7A0-A926-4B72-97AF-956BCDD9BE2B}" type="presParOf" srcId="{68FFD4C1-129F-420E-8AFB-D8E567C37FF6}" destId="{D548B98C-F55E-4E02-A5EB-DA7214093F67}" srcOrd="3" destOrd="0" presId="urn:microsoft.com/office/officeart/2018/2/layout/IconCircleList"/>
    <dgm:cxn modelId="{144067EB-DD5B-4D14-BE4C-DAD787085DDC}" type="presParOf" srcId="{8E176356-B3B6-472C-B6ED-D5DF79DD92E2}" destId="{37DA2269-BCA3-4DB0-8021-3FD2BBC48A69}" srcOrd="3" destOrd="0" presId="urn:microsoft.com/office/officeart/2018/2/layout/IconCircleList"/>
    <dgm:cxn modelId="{1BDBAB72-A94C-4438-904E-541EA5432F98}" type="presParOf" srcId="{8E176356-B3B6-472C-B6ED-D5DF79DD92E2}" destId="{D92C5C11-F95F-4277-BAC8-1178B5B54F6B}" srcOrd="4" destOrd="0" presId="urn:microsoft.com/office/officeart/2018/2/layout/IconCircleList"/>
    <dgm:cxn modelId="{D7459A99-F1F4-4631-A3FC-7E6C87E02B0F}" type="presParOf" srcId="{D92C5C11-F95F-4277-BAC8-1178B5B54F6B}" destId="{6C1031BB-FAA3-4557-AD27-F5BCB716F924}" srcOrd="0" destOrd="0" presId="urn:microsoft.com/office/officeart/2018/2/layout/IconCircleList"/>
    <dgm:cxn modelId="{3AEDBD64-AB78-4AED-A27D-67B976616E5D}" type="presParOf" srcId="{D92C5C11-F95F-4277-BAC8-1178B5B54F6B}" destId="{0A12EC4A-A0DF-4C18-A113-1956755EF327}" srcOrd="1" destOrd="0" presId="urn:microsoft.com/office/officeart/2018/2/layout/IconCircleList"/>
    <dgm:cxn modelId="{C669C63C-3B3F-421C-A4C7-F526041AB772}" type="presParOf" srcId="{D92C5C11-F95F-4277-BAC8-1178B5B54F6B}" destId="{34E6CE3D-3EE1-420D-871D-162C0CDECD6E}" srcOrd="2" destOrd="0" presId="urn:microsoft.com/office/officeart/2018/2/layout/IconCircleList"/>
    <dgm:cxn modelId="{34A96462-4EBD-4E48-87ED-F865AF8FF4A6}" type="presParOf" srcId="{D92C5C11-F95F-4277-BAC8-1178B5B54F6B}" destId="{E0CA6B25-9192-4E75-9F57-172FEE1CC57A}" srcOrd="3" destOrd="0" presId="urn:microsoft.com/office/officeart/2018/2/layout/IconCircleList"/>
    <dgm:cxn modelId="{DB2F1468-6739-42D9-B089-E762C01C9525}" type="presParOf" srcId="{8E176356-B3B6-472C-B6ED-D5DF79DD92E2}" destId="{2713EB91-10A4-4C92-A082-DF5E6E67598A}" srcOrd="5" destOrd="0" presId="urn:microsoft.com/office/officeart/2018/2/layout/IconCircleList"/>
    <dgm:cxn modelId="{84FE6F9D-0813-40FB-955C-AECB4F9A2347}" type="presParOf" srcId="{8E176356-B3B6-472C-B6ED-D5DF79DD92E2}" destId="{AEBC684C-42D1-4AB4-B5A7-D8B05833A1A9}" srcOrd="6" destOrd="0" presId="urn:microsoft.com/office/officeart/2018/2/layout/IconCircleList"/>
    <dgm:cxn modelId="{D288D778-B239-4EDD-A7F8-84C5BC13B5CB}" type="presParOf" srcId="{AEBC684C-42D1-4AB4-B5A7-D8B05833A1A9}" destId="{4F2AD6D2-6B7C-41E2-B09B-CE9EA66F5632}" srcOrd="0" destOrd="0" presId="urn:microsoft.com/office/officeart/2018/2/layout/IconCircleList"/>
    <dgm:cxn modelId="{55C39147-09BC-4A09-8972-F13504864B26}" type="presParOf" srcId="{AEBC684C-42D1-4AB4-B5A7-D8B05833A1A9}" destId="{32CAEEEF-1000-4542-864F-C35EC3F964BD}" srcOrd="1" destOrd="0" presId="urn:microsoft.com/office/officeart/2018/2/layout/IconCircleList"/>
    <dgm:cxn modelId="{16B0B55D-8539-48F2-B317-A0A31AA21C61}" type="presParOf" srcId="{AEBC684C-42D1-4AB4-B5A7-D8B05833A1A9}" destId="{7FE948A7-82EB-4A37-8D86-4AFEA6DF22C5}" srcOrd="2" destOrd="0" presId="urn:microsoft.com/office/officeart/2018/2/layout/IconCircleList"/>
    <dgm:cxn modelId="{F4D6D8A3-C8DE-46B6-91BE-00F6D52F1AA0}" type="presParOf" srcId="{AEBC684C-42D1-4AB4-B5A7-D8B05833A1A9}" destId="{678793FF-DCB7-4867-9BF9-CE3788A1BEDA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4C85D-F9E1-4009-B657-38E7375957DE}">
      <dsp:nvSpPr>
        <dsp:cNvPr id="0" name=""/>
        <dsp:cNvSpPr/>
      </dsp:nvSpPr>
      <dsp:spPr>
        <a:xfrm rot="16200000">
          <a:off x="1209392" y="1623911"/>
          <a:ext cx="3483661" cy="212888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241300" rIns="217170" bIns="24130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Internal Factors</a:t>
          </a:r>
        </a:p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800" kern="1200" dirty="0"/>
        </a:p>
      </dsp:txBody>
      <dsp:txXfrm rot="5400000">
        <a:off x="1990721" y="1050466"/>
        <a:ext cx="2024944" cy="3275777"/>
      </dsp:txXfrm>
    </dsp:sp>
    <dsp:sp modelId="{4D0C7AC1-E672-43EC-BAD2-4542C344EC4C}">
      <dsp:nvSpPr>
        <dsp:cNvPr id="0" name=""/>
        <dsp:cNvSpPr/>
      </dsp:nvSpPr>
      <dsp:spPr>
        <a:xfrm rot="5400000">
          <a:off x="3434946" y="1645161"/>
          <a:ext cx="3483661" cy="212888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41300" rIns="144780" bIns="24130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External Factors</a:t>
          </a:r>
        </a:p>
      </dsp:txBody>
      <dsp:txXfrm rot="-5400000">
        <a:off x="4112333" y="1071716"/>
        <a:ext cx="2024944" cy="3275777"/>
      </dsp:txXfrm>
    </dsp:sp>
    <dsp:sp modelId="{5D0AB0FC-18BA-4997-9024-1102B411202A}">
      <dsp:nvSpPr>
        <dsp:cNvPr id="0" name=""/>
        <dsp:cNvSpPr/>
      </dsp:nvSpPr>
      <dsp:spPr>
        <a:xfrm>
          <a:off x="2951004" y="0"/>
          <a:ext cx="2225554" cy="222544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7E3A73-1C81-4A8A-9083-9A59B06196D3}">
      <dsp:nvSpPr>
        <dsp:cNvPr id="0" name=""/>
        <dsp:cNvSpPr/>
      </dsp:nvSpPr>
      <dsp:spPr>
        <a:xfrm rot="10800000">
          <a:off x="2951004" y="3193220"/>
          <a:ext cx="2225554" cy="222544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EA410-91AA-41AB-8324-9B8CE18B09C6}">
      <dsp:nvSpPr>
        <dsp:cNvPr id="0" name=""/>
        <dsp:cNvSpPr/>
      </dsp:nvSpPr>
      <dsp:spPr>
        <a:xfrm>
          <a:off x="2915106" y="1961"/>
          <a:ext cx="2766098" cy="13830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Average consumer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(the benchmark)</a:t>
          </a:r>
        </a:p>
      </dsp:txBody>
      <dsp:txXfrm>
        <a:off x="2955614" y="42469"/>
        <a:ext cx="2685082" cy="1302033"/>
      </dsp:txXfrm>
    </dsp:sp>
    <dsp:sp modelId="{D417EDAF-2AC5-4F50-B505-21EF3B30134C}">
      <dsp:nvSpPr>
        <dsp:cNvPr id="0" name=""/>
        <dsp:cNvSpPr/>
      </dsp:nvSpPr>
      <dsp:spPr>
        <a:xfrm>
          <a:off x="3191716" y="1385011"/>
          <a:ext cx="276609" cy="1037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7286"/>
              </a:lnTo>
              <a:lnTo>
                <a:pt x="276609" y="10372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56E8D9-1ECB-4CC3-A4DE-C13B54B36452}">
      <dsp:nvSpPr>
        <dsp:cNvPr id="0" name=""/>
        <dsp:cNvSpPr/>
      </dsp:nvSpPr>
      <dsp:spPr>
        <a:xfrm>
          <a:off x="3468326" y="1730773"/>
          <a:ext cx="2212878" cy="13830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Average targeted consumer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(the variation)</a:t>
          </a:r>
        </a:p>
      </dsp:txBody>
      <dsp:txXfrm>
        <a:off x="3508834" y="1771281"/>
        <a:ext cx="2131862" cy="1302033"/>
      </dsp:txXfrm>
    </dsp:sp>
    <dsp:sp modelId="{BAF91413-E258-44DF-AD8A-9736B61D678D}">
      <dsp:nvSpPr>
        <dsp:cNvPr id="0" name=""/>
        <dsp:cNvSpPr/>
      </dsp:nvSpPr>
      <dsp:spPr>
        <a:xfrm>
          <a:off x="3191716" y="1385011"/>
          <a:ext cx="276609" cy="2766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6098"/>
              </a:lnTo>
              <a:lnTo>
                <a:pt x="276609" y="27660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44191A-FD1B-44B3-9421-874B8B6147F3}">
      <dsp:nvSpPr>
        <dsp:cNvPr id="0" name=""/>
        <dsp:cNvSpPr/>
      </dsp:nvSpPr>
      <dsp:spPr>
        <a:xfrm>
          <a:off x="3468326" y="3459584"/>
          <a:ext cx="2212878" cy="13830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Average vulnerable consumer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(the exception)</a:t>
          </a:r>
        </a:p>
      </dsp:txBody>
      <dsp:txXfrm>
        <a:off x="3508834" y="3500092"/>
        <a:ext cx="2131862" cy="13020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E778C-C520-B44A-A17A-53321576FC5C}">
      <dsp:nvSpPr>
        <dsp:cNvPr id="0" name=""/>
        <dsp:cNvSpPr/>
      </dsp:nvSpPr>
      <dsp:spPr>
        <a:xfrm>
          <a:off x="0" y="3937438"/>
          <a:ext cx="1476545" cy="12923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012" tIns="92456" rIns="105012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/>
            <a:t>Gut </a:t>
          </a:r>
          <a:r>
            <a:rPr lang="en-GB" sz="1300" kern="1200"/>
            <a:t>Springenheide and Rudolf Tusky v Oberkreisdirektor des Kreises Steinfurt, C–210/96</a:t>
          </a:r>
          <a:endParaRPr lang="en-US" sz="1300" kern="1200"/>
        </a:p>
      </dsp:txBody>
      <dsp:txXfrm>
        <a:off x="0" y="3937438"/>
        <a:ext cx="1476545" cy="1292355"/>
      </dsp:txXfrm>
    </dsp:sp>
    <dsp:sp modelId="{3665AE55-D134-C645-A1E9-89062D4D7A8A}">
      <dsp:nvSpPr>
        <dsp:cNvPr id="0" name=""/>
        <dsp:cNvSpPr/>
      </dsp:nvSpPr>
      <dsp:spPr>
        <a:xfrm>
          <a:off x="1476545" y="3937438"/>
          <a:ext cx="4429635" cy="129235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854" tIns="165100" rIns="89854" bIns="16510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the average consumer is one ‘who is reasonably well-informed and reasonably observant and circumspect’(para 37)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Definition is now the prevalent definition in the UK also: </a:t>
          </a:r>
          <a:r>
            <a:rPr lang="en-US" sz="1300" b="1" i="1" kern="1200"/>
            <a:t>OFT v Purely Creative Industries</a:t>
          </a:r>
          <a:r>
            <a:rPr lang="en-US" sz="1300" kern="1200"/>
            <a:t> </a:t>
          </a:r>
          <a:r>
            <a:rPr lang="en-US" sz="1300" b="1" kern="1200"/>
            <a:t>(2011)</a:t>
          </a:r>
          <a:r>
            <a:rPr lang="en-GB" sz="1300" kern="1200"/>
            <a:t> </a:t>
          </a:r>
          <a:endParaRPr lang="en-US" sz="1300" kern="1200"/>
        </a:p>
      </dsp:txBody>
      <dsp:txXfrm>
        <a:off x="1476545" y="3937438"/>
        <a:ext cx="4429635" cy="1292355"/>
      </dsp:txXfrm>
    </dsp:sp>
    <dsp:sp modelId="{E3B869CE-4FA5-5E48-878C-CAD63C7047E3}">
      <dsp:nvSpPr>
        <dsp:cNvPr id="0" name=""/>
        <dsp:cNvSpPr/>
      </dsp:nvSpPr>
      <dsp:spPr>
        <a:xfrm rot="10800000">
          <a:off x="0" y="1969181"/>
          <a:ext cx="1476545" cy="1987642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-762654"/>
            <a:satOff val="-209"/>
            <a:lumOff val="3529"/>
            <a:alphaOff val="0"/>
          </a:schemeClr>
        </a:solidFill>
        <a:ln w="12700" cap="flat" cmpd="sng" algn="ctr">
          <a:solidFill>
            <a:schemeClr val="accent2">
              <a:hueOff val="-762654"/>
              <a:satOff val="-209"/>
              <a:lumOff val="35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012" tIns="92456" rIns="105012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i="1" kern="1200"/>
            <a:t>Verein gegen Unwesen in Handel und Gewerbe v </a:t>
          </a:r>
          <a:r>
            <a:rPr lang="en-GB" sz="1300" b="1" i="1" kern="1200"/>
            <a:t>Mars</a:t>
          </a:r>
          <a:r>
            <a:rPr lang="en-GB" sz="1300" kern="1200"/>
            <a:t>, C-470/93</a:t>
          </a:r>
          <a:endParaRPr lang="en-US" sz="1300" kern="1200"/>
        </a:p>
      </dsp:txBody>
      <dsp:txXfrm rot="-10800000">
        <a:off x="0" y="1969181"/>
        <a:ext cx="1476545" cy="1291967"/>
      </dsp:txXfrm>
    </dsp:sp>
    <dsp:sp modelId="{8281BB43-C90A-CF48-83E5-63E241796825}">
      <dsp:nvSpPr>
        <dsp:cNvPr id="0" name=""/>
        <dsp:cNvSpPr/>
      </dsp:nvSpPr>
      <dsp:spPr>
        <a:xfrm>
          <a:off x="1476545" y="1969181"/>
          <a:ext cx="4429635" cy="1291967"/>
        </a:xfrm>
        <a:prstGeom prst="rect">
          <a:avLst/>
        </a:prstGeom>
        <a:solidFill>
          <a:schemeClr val="accent2">
            <a:tint val="40000"/>
            <a:alpha val="90000"/>
            <a:hueOff val="-807847"/>
            <a:satOff val="4162"/>
            <a:lumOff val="708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07847"/>
              <a:satOff val="4162"/>
              <a:lumOff val="7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854" tIns="165100" rIns="89854" bIns="16510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Reasonably circumspect consumer as a precursor to the average consumer</a:t>
          </a:r>
          <a:endParaRPr lang="en-US" sz="1300" kern="1200"/>
        </a:p>
      </dsp:txBody>
      <dsp:txXfrm>
        <a:off x="1476545" y="1969181"/>
        <a:ext cx="4429635" cy="1291967"/>
      </dsp:txXfrm>
    </dsp:sp>
    <dsp:sp modelId="{3FDEB43E-A633-ED43-942C-0AAC59B971DE}">
      <dsp:nvSpPr>
        <dsp:cNvPr id="0" name=""/>
        <dsp:cNvSpPr/>
      </dsp:nvSpPr>
      <dsp:spPr>
        <a:xfrm rot="10800000">
          <a:off x="0" y="924"/>
          <a:ext cx="1476545" cy="1987642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-1525307"/>
            <a:satOff val="-418"/>
            <a:lumOff val="7058"/>
            <a:alphaOff val="0"/>
          </a:schemeClr>
        </a:solidFill>
        <a:ln w="12700" cap="flat" cmpd="sng" algn="ctr">
          <a:solidFill>
            <a:schemeClr val="accent2">
              <a:hueOff val="-1525307"/>
              <a:satOff val="-418"/>
              <a:lumOff val="70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012" tIns="92456" rIns="105012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1" kern="1200"/>
            <a:t>GB Inno</a:t>
          </a:r>
          <a:r>
            <a:rPr lang="en-GB" sz="1300" i="1" kern="1200"/>
            <a:t> BM and Confederation du Commerce Luxembourgeois</a:t>
          </a:r>
          <a:r>
            <a:rPr lang="en-GB" sz="1300" kern="1200"/>
            <a:t>, C-362/88</a:t>
          </a:r>
          <a:endParaRPr lang="en-US" sz="1300" kern="1200"/>
        </a:p>
      </dsp:txBody>
      <dsp:txXfrm rot="-10800000">
        <a:off x="0" y="924"/>
        <a:ext cx="1476545" cy="1291967"/>
      </dsp:txXfrm>
    </dsp:sp>
    <dsp:sp modelId="{DC322846-4F6B-064C-96AD-0AA09AE74EF8}">
      <dsp:nvSpPr>
        <dsp:cNvPr id="0" name=""/>
        <dsp:cNvSpPr/>
      </dsp:nvSpPr>
      <dsp:spPr>
        <a:xfrm>
          <a:off x="1476545" y="924"/>
          <a:ext cx="4429635" cy="1291967"/>
        </a:xfrm>
        <a:prstGeom prst="rect">
          <a:avLst/>
        </a:prstGeom>
        <a:solidFill>
          <a:schemeClr val="accent2">
            <a:tint val="40000"/>
            <a:alpha val="90000"/>
            <a:hueOff val="-1615693"/>
            <a:satOff val="8325"/>
            <a:lumOff val="1417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615693"/>
              <a:satOff val="8325"/>
              <a:lumOff val="14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854" tIns="165100" rIns="89854" bIns="16510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Freedom of movement of goods concerns not only traders but also </a:t>
          </a:r>
          <a:r>
            <a:rPr lang="en-GB" sz="1300" u="sng" kern="1200"/>
            <a:t>consumers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National law restricting information to consumers cannot be justified by consumer protection (para 18)</a:t>
          </a:r>
          <a:endParaRPr lang="en-US" sz="1300" kern="1200"/>
        </a:p>
      </dsp:txBody>
      <dsp:txXfrm>
        <a:off x="1476545" y="924"/>
        <a:ext cx="4429635" cy="12919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7D409-46AC-4377-802B-B2B666006CE9}">
      <dsp:nvSpPr>
        <dsp:cNvPr id="0" name=""/>
        <dsp:cNvSpPr/>
      </dsp:nvSpPr>
      <dsp:spPr>
        <a:xfrm>
          <a:off x="134825" y="250218"/>
          <a:ext cx="1295909" cy="12959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0FB5F6-EAA2-4F08-8A1A-AACF74CFB100}">
      <dsp:nvSpPr>
        <dsp:cNvPr id="0" name=""/>
        <dsp:cNvSpPr/>
      </dsp:nvSpPr>
      <dsp:spPr>
        <a:xfrm>
          <a:off x="406966" y="522360"/>
          <a:ext cx="751627" cy="7516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B9D4C-5FE4-4A31-AE59-718DDEE49D39}">
      <dsp:nvSpPr>
        <dsp:cNvPr id="0" name=""/>
        <dsp:cNvSpPr/>
      </dsp:nvSpPr>
      <dsp:spPr>
        <a:xfrm>
          <a:off x="1708430" y="250218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Clearly identifiable group of consumers</a:t>
          </a:r>
        </a:p>
      </dsp:txBody>
      <dsp:txXfrm>
        <a:off x="1708430" y="250218"/>
        <a:ext cx="3054644" cy="1295909"/>
      </dsp:txXfrm>
    </dsp:sp>
    <dsp:sp modelId="{E2FBAC58-6CB2-4320-AF70-CD5F6D3062FE}">
      <dsp:nvSpPr>
        <dsp:cNvPr id="0" name=""/>
        <dsp:cNvSpPr/>
      </dsp:nvSpPr>
      <dsp:spPr>
        <a:xfrm>
          <a:off x="5295324" y="250218"/>
          <a:ext cx="1295909" cy="12959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4876D7-4A00-4077-8323-93136C33E802}">
      <dsp:nvSpPr>
        <dsp:cNvPr id="0" name=""/>
        <dsp:cNvSpPr/>
      </dsp:nvSpPr>
      <dsp:spPr>
        <a:xfrm>
          <a:off x="5567465" y="522360"/>
          <a:ext cx="751627" cy="7516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48B98C-F55E-4E02-A5EB-DA7214093F67}">
      <dsp:nvSpPr>
        <dsp:cNvPr id="0" name=""/>
        <dsp:cNvSpPr/>
      </dsp:nvSpPr>
      <dsp:spPr>
        <a:xfrm>
          <a:off x="6868929" y="250218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Vulnerable due to mental or physical infirmity, age or credulity</a:t>
          </a:r>
        </a:p>
      </dsp:txBody>
      <dsp:txXfrm>
        <a:off x="6868929" y="250218"/>
        <a:ext cx="3054644" cy="1295909"/>
      </dsp:txXfrm>
    </dsp:sp>
    <dsp:sp modelId="{6C1031BB-FAA3-4557-AD27-F5BCB716F924}">
      <dsp:nvSpPr>
        <dsp:cNvPr id="0" name=""/>
        <dsp:cNvSpPr/>
      </dsp:nvSpPr>
      <dsp:spPr>
        <a:xfrm>
          <a:off x="134825" y="2179483"/>
          <a:ext cx="1295909" cy="12959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12EC4A-A0DF-4C18-A113-1956755EF327}">
      <dsp:nvSpPr>
        <dsp:cNvPr id="0" name=""/>
        <dsp:cNvSpPr/>
      </dsp:nvSpPr>
      <dsp:spPr>
        <a:xfrm>
          <a:off x="406966" y="2451624"/>
          <a:ext cx="751627" cy="7516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A6B25-9192-4E75-9F57-172FEE1CC57A}">
      <dsp:nvSpPr>
        <dsp:cNvPr id="0" name=""/>
        <dsp:cNvSpPr/>
      </dsp:nvSpPr>
      <dsp:spPr>
        <a:xfrm>
          <a:off x="1708430" y="217948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Foreseeability of vulnerability by the trader</a:t>
          </a:r>
        </a:p>
      </dsp:txBody>
      <dsp:txXfrm>
        <a:off x="1708430" y="2179483"/>
        <a:ext cx="3054644" cy="1295909"/>
      </dsp:txXfrm>
    </dsp:sp>
    <dsp:sp modelId="{4F2AD6D2-6B7C-41E2-B09B-CE9EA66F5632}">
      <dsp:nvSpPr>
        <dsp:cNvPr id="0" name=""/>
        <dsp:cNvSpPr/>
      </dsp:nvSpPr>
      <dsp:spPr>
        <a:xfrm>
          <a:off x="5295324" y="2179483"/>
          <a:ext cx="1295909" cy="12959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CAEEEF-1000-4542-864F-C35EC3F964BD}">
      <dsp:nvSpPr>
        <dsp:cNvPr id="0" name=""/>
        <dsp:cNvSpPr/>
      </dsp:nvSpPr>
      <dsp:spPr>
        <a:xfrm>
          <a:off x="5567465" y="2451624"/>
          <a:ext cx="751627" cy="7516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8793FF-DCB7-4867-9BF9-CE3788A1BEDA}">
      <dsp:nvSpPr>
        <dsp:cNvPr id="0" name=""/>
        <dsp:cNvSpPr/>
      </dsp:nvSpPr>
      <dsp:spPr>
        <a:xfrm>
          <a:off x="6868929" y="217948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Practice harmful only to that group</a:t>
          </a:r>
        </a:p>
      </dsp:txBody>
      <dsp:txXfrm>
        <a:off x="6868929" y="2179483"/>
        <a:ext cx="3054644" cy="1295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73A7C-C1DD-D142-9C29-901005EC149C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25E58-2907-B245-BD19-1011C4BF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9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E2778-677C-44BB-87CE-FE4DA3BD22D9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0821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why we called it the exception- difficult to employ- designed for a practice aimed at the general population but potentially harmful only to one of these vulnerable 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76572-ACEC-E940-A27D-2C06555B2EC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Was better</a:t>
            </a:r>
            <a:r>
              <a:rPr lang="en-GB" baseline="0" dirty="0"/>
              <a:t> in the draft directive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6A27F-B2AA-4061-9884-28E5E94C6FE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165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67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0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9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4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85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2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2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7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3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159026"/>
            <a:ext cx="5938866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C6F916-6755-384E-A688-FB8C94331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9295" y="1066801"/>
            <a:ext cx="4612277" cy="2077328"/>
          </a:xfrm>
        </p:spPr>
        <p:txBody>
          <a:bodyPr>
            <a:normAutofit/>
          </a:bodyPr>
          <a:lstStyle/>
          <a:p>
            <a:r>
              <a:rPr lang="en-US" dirty="0"/>
              <a:t>Digital vulnerability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40BFC-02F3-534C-8F65-07CD62944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4896" y="4876803"/>
            <a:ext cx="4241074" cy="1233323"/>
          </a:xfrm>
        </p:spPr>
        <p:txBody>
          <a:bodyPr anchor="t">
            <a:normAutofit/>
          </a:bodyPr>
          <a:lstStyle/>
          <a:p>
            <a:r>
              <a:rPr lang="en-US" dirty="0"/>
              <a:t>Dr Eleni Kaprou</a:t>
            </a:r>
          </a:p>
          <a:p>
            <a:r>
              <a:rPr lang="en-US" dirty="0"/>
              <a:t>SOLM311 CONSUMER LAW FOR THE DIGITAL AGE</a:t>
            </a:r>
          </a:p>
          <a:p>
            <a:endParaRPr lang="en-US" dirty="0"/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BAEF74F8-274F-575E-E751-EE957F9735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71" r="25818"/>
          <a:stretch/>
        </p:blipFill>
        <p:spPr>
          <a:xfrm>
            <a:off x="20" y="10"/>
            <a:ext cx="5938847" cy="685799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31691" y="4237480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641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11EE-71A0-41BB-A83E-BAC6D1729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GB"/>
              <a:t>Key case law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6BD174A-5228-4928-80B1-CB1480CE81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3010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41D9A-4222-40B1-B027-2623DCC62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‘Not a statistical test’ (Gut </a:t>
            </a:r>
            <a:r>
              <a:rPr lang="en-GB" dirty="0" err="1"/>
              <a:t>Springenheide</a:t>
            </a:r>
            <a:r>
              <a:rPr lang="en-GB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B8454-590E-4D98-B43E-DF173980D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Judges should be able to decide on the reaction of the average consumer without consulting “statistical” evidence.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But national courts can exercise their discretion and order expert’s reports or consumer surveys (Gut Springenheide).</a:t>
            </a:r>
          </a:p>
          <a:p>
            <a:r>
              <a:rPr lang="en-GB" dirty="0"/>
              <a:t>This disclaimer was placed to avoid practices taking place in German courts</a:t>
            </a:r>
          </a:p>
          <a:p>
            <a:r>
              <a:rPr lang="en-GB" dirty="0"/>
              <a:t>Average consumer is not the median consumer</a:t>
            </a:r>
          </a:p>
          <a:p>
            <a:r>
              <a:rPr lang="en-GB" dirty="0"/>
              <a:t>Yet average consumer is not designed to be a very high standard of a consumer that cannot fall prey to unfair practices</a:t>
            </a:r>
          </a:p>
        </p:txBody>
      </p:sp>
    </p:spTree>
    <p:extLst>
      <p:ext uri="{BB962C8B-B14F-4D97-AF65-F5344CB8AC3E}">
        <p14:creationId xmlns:p14="http://schemas.microsoft.com/office/powerpoint/2010/main" val="2236204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6259D-9995-284F-A26C-DFE0AE8A1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targeted consumer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FB98C-59C7-C34E-AA78-7676832A6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‘where the practice is directed to a particular group of consumers, a reference to the average consumer shall be read as referring to the average member of that group’.(reg. 2(4))</a:t>
            </a:r>
          </a:p>
          <a:p>
            <a:r>
              <a:rPr lang="en-GB" dirty="0"/>
              <a:t>Variation of the average consumer</a:t>
            </a:r>
          </a:p>
          <a:p>
            <a:r>
              <a:rPr lang="en-GB" dirty="0"/>
              <a:t>Not clear when it should be applied </a:t>
            </a:r>
          </a:p>
          <a:p>
            <a:r>
              <a:rPr lang="en-GB" dirty="0"/>
              <a:t>Can refer to a higher or lower standard than the average consumer</a:t>
            </a:r>
          </a:p>
          <a:p>
            <a:r>
              <a:rPr lang="en-GB" dirty="0"/>
              <a:t>Has potential for protecting vulnerable consumers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329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FC4C6-B52C-1D4E-B8F9-6D5DA190B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vulnerable consumer (reg.2 (5))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C54C7-D981-7B4F-ADEA-5CDD6B6ED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determining the effect of a commercial practice on the average consumer— </a:t>
            </a:r>
          </a:p>
          <a:p>
            <a:r>
              <a:rPr lang="en-GB" dirty="0"/>
              <a:t>(a)where a clearly identifiable group of consumers is particularly vulnerable to the practice or the underlying product because of their mental or physical infirmity, age or credulity in a way which the trader could reasonably be expected to foresee, and</a:t>
            </a:r>
          </a:p>
          <a:p>
            <a:r>
              <a:rPr lang="en-GB" dirty="0"/>
              <a:t>(b)where the practice is likely to materially distort the economic behaviour only of that group,</a:t>
            </a:r>
          </a:p>
          <a:p>
            <a:r>
              <a:rPr lang="en-GB" dirty="0"/>
              <a:t>a reference to the average consumer shall be read as referring to the average member of that group.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415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92C85-23BE-6743-B67D-B24A2DCCA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Conditions for vulnerable consumer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E2B6841-AB98-4A64-971A-6149147BBDD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80116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2121"/>
          </a:xfrm>
        </p:spPr>
        <p:txBody>
          <a:bodyPr/>
          <a:lstStyle/>
          <a:p>
            <a:r>
              <a:rPr lang="en-GB" dirty="0"/>
              <a:t>Average Vulnerable Consumer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Contrast with average consumer</a:t>
            </a:r>
          </a:p>
          <a:p>
            <a:r>
              <a:rPr lang="en-GB" dirty="0"/>
              <a:t>Restrictive conditions for vulnerability</a:t>
            </a:r>
          </a:p>
          <a:p>
            <a:r>
              <a:rPr lang="en-GB" dirty="0"/>
              <a:t>Vulnerability defined according to certain personal characteristics (Age, infirmity and credulity)</a:t>
            </a:r>
          </a:p>
          <a:p>
            <a:r>
              <a:rPr lang="en-GB" dirty="0"/>
              <a:t>The members of these groups of ‘vulnerable’ consumers are treated as uniform</a:t>
            </a:r>
          </a:p>
          <a:p>
            <a:r>
              <a:rPr lang="en-GB" dirty="0"/>
              <a:t>Average vulnerable consumer is considered unhelpful as it does not catch many instances of vulnerability such as e.g. income vulnerability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077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C1F91-19E9-448C-B300-E90742D86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vulnerable consumer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EA66F-2F8E-45ED-9277-25D563256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 making more in-app purchases</a:t>
            </a:r>
          </a:p>
          <a:p>
            <a:r>
              <a:rPr lang="en-GB" dirty="0"/>
              <a:t>Consumers rejected by mainstream lenders for predatory lending</a:t>
            </a:r>
          </a:p>
          <a:p>
            <a:r>
              <a:rPr lang="en-GB" dirty="0"/>
              <a:t>Elderly consumers to door-to-door selling</a:t>
            </a:r>
          </a:p>
          <a:p>
            <a:r>
              <a:rPr lang="en-GB" dirty="0"/>
              <a:t>People suffering form illnesses in buying products that claim to cure illnesses</a:t>
            </a:r>
          </a:p>
          <a:p>
            <a:r>
              <a:rPr lang="en-GB" dirty="0"/>
              <a:t>Recently bereaved buying funeral services</a:t>
            </a:r>
          </a:p>
        </p:txBody>
      </p:sp>
    </p:spTree>
    <p:extLst>
      <p:ext uri="{BB962C8B-B14F-4D97-AF65-F5344CB8AC3E}">
        <p14:creationId xmlns:p14="http://schemas.microsoft.com/office/powerpoint/2010/main" val="2106128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16B1D-D506-1F4A-B193-7AFC37171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Court on average consumer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425C1-1CB0-9D4C-9070-35827E237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i="1" dirty="0"/>
              <a:t>Competition and Markets Authority v Care UK Health and Social Holdings Ltd</a:t>
            </a:r>
            <a:r>
              <a:rPr lang="en-GB" dirty="0"/>
              <a:t> [2021] EWHC 2088 (Ch)</a:t>
            </a:r>
          </a:p>
          <a:p>
            <a:r>
              <a:rPr lang="en-US" dirty="0"/>
              <a:t>CMA bring a case against a care home operator's practice of charging an administration fee to self-funded residents</a:t>
            </a:r>
          </a:p>
          <a:p>
            <a:r>
              <a:rPr lang="en-US" dirty="0"/>
              <a:t>The consumers in question did not have specific a priori characteristics, ‘the consumers at whom Care UK's fees and fee practices are directed’ were ‘consumers who are making decisions about the admission of a prospective resident to a care home’ (para 66).</a:t>
            </a:r>
          </a:p>
          <a:p>
            <a:r>
              <a:rPr lang="en-GB" dirty="0"/>
              <a:t>Accounts of individual should be considered irrelevant for assessing unfair commercial practices but survey data was considered (para 68)</a:t>
            </a:r>
          </a:p>
          <a:p>
            <a:r>
              <a:rPr lang="en-GB" dirty="0"/>
              <a:t>The search for a care home is often urgent, and commonly triggered by a crisis event BUT it does not impair rational decision making of the consumers who are able to process information (para 77)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718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9718A-7DD8-4747-A6CD-39BDF9920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Vulnerability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9525A-92D4-FE41-BE61-3C8BD181B6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45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C2410-B0D7-E44B-AA11-66E01D45A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THE DIGITAL ENVIRONMENT DIFFERENT?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9AD1-9091-4F42-850E-0933BF20F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ONLY SOME BUT ALL CONSUMERS/USERS will be vulnerable</a:t>
            </a:r>
          </a:p>
          <a:p>
            <a:r>
              <a:rPr lang="en-US" dirty="0"/>
              <a:t>‘Digital vulnerability describes a universal state of </a:t>
            </a:r>
            <a:r>
              <a:rPr lang="en-US" dirty="0" err="1"/>
              <a:t>defencelessness</a:t>
            </a:r>
            <a:r>
              <a:rPr lang="en-US" dirty="0"/>
              <a:t> and susceptibility to (the exploitation of) power imbalances that are the result of increasing automation of commerce, </a:t>
            </a:r>
            <a:r>
              <a:rPr lang="en-US" dirty="0" err="1"/>
              <a:t>datafied</a:t>
            </a:r>
            <a:r>
              <a:rPr lang="en-US" dirty="0"/>
              <a:t> consumer–seller relations, and the very architecture of digital marketplaces’- (</a:t>
            </a:r>
            <a:r>
              <a:rPr lang="en-US" dirty="0" err="1"/>
              <a:t>Helberger</a:t>
            </a:r>
            <a:r>
              <a:rPr lang="en-US" dirty="0"/>
              <a:t> et al)</a:t>
            </a:r>
          </a:p>
          <a:p>
            <a:r>
              <a:rPr lang="en-US" dirty="0"/>
              <a:t>Data driven </a:t>
            </a:r>
            <a:r>
              <a:rPr lang="en-US" dirty="0" err="1"/>
              <a:t>optimasation</a:t>
            </a:r>
            <a:r>
              <a:rPr lang="en-US" dirty="0"/>
              <a:t> strategies</a:t>
            </a:r>
          </a:p>
          <a:p>
            <a:r>
              <a:rPr lang="en-US" dirty="0"/>
              <a:t>Constant monitoring of online </a:t>
            </a:r>
            <a:r>
              <a:rPr lang="en-US" dirty="0" err="1"/>
              <a:t>behaviour</a:t>
            </a:r>
            <a:endParaRPr lang="en-US" dirty="0"/>
          </a:p>
          <a:p>
            <a:r>
              <a:rPr lang="en-US" dirty="0"/>
              <a:t>Targeted/personalized advertising</a:t>
            </a:r>
          </a:p>
        </p:txBody>
      </p:sp>
    </p:spTree>
    <p:extLst>
      <p:ext uri="{BB962C8B-B14F-4D97-AF65-F5344CB8AC3E}">
        <p14:creationId xmlns:p14="http://schemas.microsoft.com/office/powerpoint/2010/main" val="84243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Conceptualisations of consumer vulnerability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State-based approach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/>
              <a:t>Class approach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Consumer vulnerability is perceived as a </a:t>
            </a:r>
            <a:r>
              <a:rPr lang="en-US" b="1" dirty="0"/>
              <a:t>transient state</a:t>
            </a:r>
            <a:r>
              <a:rPr lang="en-US" dirty="0"/>
              <a:t> that all consumers may experience at one time</a:t>
            </a:r>
          </a:p>
          <a:p>
            <a:r>
              <a:rPr lang="en-US" dirty="0"/>
              <a:t>Advantages: flexibility, avoids stigmatisation of certain categories of consumers</a:t>
            </a:r>
          </a:p>
          <a:p>
            <a:r>
              <a:rPr lang="en-US" dirty="0"/>
              <a:t>Disadvantages: allows only for restorative action</a:t>
            </a:r>
            <a:endParaRPr lang="el-GR" dirty="0"/>
          </a:p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Certain </a:t>
            </a:r>
            <a:r>
              <a:rPr lang="en-US" b="1" dirty="0"/>
              <a:t>categories of consumers </a:t>
            </a:r>
            <a:r>
              <a:rPr lang="en-US" dirty="0"/>
              <a:t>e.g. the poor or the illiterate are identified as vulnerable</a:t>
            </a:r>
          </a:p>
          <a:p>
            <a:r>
              <a:rPr lang="en-US" dirty="0"/>
              <a:t>Advantages: taking measures to target those most in need, prevention</a:t>
            </a:r>
          </a:p>
          <a:p>
            <a:r>
              <a:rPr lang="en-US" dirty="0"/>
              <a:t>Disadvantages: Labeling entire groups of consumers, leaving little room for exceptions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3765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F3EE7-CC96-BE4F-B2DA-7A1A40AF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in the forefront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FC670-EAC0-4246-9815-9F8B079F3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E-commerce has seen a big uptake ﻿67% in 2022, up from 36% in 2010 (OECD)</a:t>
            </a:r>
          </a:p>
          <a:p>
            <a:r>
              <a:rPr lang="en-US" dirty="0"/>
              <a:t>Covid also made e-commerce and online services more popular</a:t>
            </a:r>
          </a:p>
          <a:p>
            <a:r>
              <a:rPr lang="en-US" dirty="0"/>
              <a:t>May also result to harm</a:t>
            </a:r>
          </a:p>
          <a:p>
            <a:r>
              <a:rPr lang="en-US" dirty="0"/>
              <a:t>Increasing complexity of the online environment and technologies</a:t>
            </a:r>
          </a:p>
          <a:p>
            <a:r>
              <a:rPr lang="en-US" dirty="0"/>
              <a:t>Growing potential for exploitative data-driven </a:t>
            </a:r>
            <a:r>
              <a:rPr lang="en-US" dirty="0" err="1"/>
              <a:t>personalisation</a:t>
            </a:r>
            <a:r>
              <a:rPr lang="en-US" dirty="0"/>
              <a:t> practices</a:t>
            </a:r>
          </a:p>
          <a:p>
            <a:r>
              <a:rPr lang="en-US" dirty="0"/>
              <a:t>Consumers’</a:t>
            </a:r>
          </a:p>
        </p:txBody>
      </p:sp>
    </p:spTree>
    <p:extLst>
      <p:ext uri="{BB962C8B-B14F-4D97-AF65-F5344CB8AC3E}">
        <p14:creationId xmlns:p14="http://schemas.microsoft.com/office/powerpoint/2010/main" val="26685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DC54-468E-1E4A-973A-AA36FF0A2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digital vulnerability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3E9F9-9F73-E640-A3CC-8A7D66AC1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Architectural </a:t>
            </a:r>
          </a:p>
          <a:p>
            <a:r>
              <a:rPr lang="en-US" dirty="0"/>
              <a:t>Relational</a:t>
            </a:r>
          </a:p>
          <a:p>
            <a:r>
              <a:rPr lang="en-US" dirty="0"/>
              <a:t>Data driven</a:t>
            </a:r>
          </a:p>
        </p:txBody>
      </p:sp>
    </p:spTree>
    <p:extLst>
      <p:ext uri="{BB962C8B-B14F-4D97-AF65-F5344CB8AC3E}">
        <p14:creationId xmlns:p14="http://schemas.microsoft.com/office/powerpoint/2010/main" val="2214041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63066-ECD8-DA43-9854-6CA087334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51497-B9CE-B847-9A15-15DBE6F3C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choice architecture</a:t>
            </a:r>
          </a:p>
          <a:p>
            <a:r>
              <a:rPr lang="en-US" dirty="0"/>
              <a:t>﻿digital choice architectures are:</a:t>
            </a:r>
          </a:p>
          <a:p>
            <a:r>
              <a:rPr lang="en-US" dirty="0"/>
              <a:t> (1) data- driven </a:t>
            </a:r>
          </a:p>
          <a:p>
            <a:r>
              <a:rPr lang="en-US" dirty="0"/>
              <a:t> (2) dynamically adjustable</a:t>
            </a:r>
          </a:p>
          <a:p>
            <a:r>
              <a:rPr lang="en-US" dirty="0"/>
              <a:t> (3) </a:t>
            </a:r>
            <a:r>
              <a:rPr lang="en-US" dirty="0" err="1"/>
              <a:t>personalizable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5121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A0A32-3346-DC4B-A6DB-8C033945C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D1085-425B-DA48-9DB5-3763F40E6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Companies collect more data over time- building a profile for an individual user</a:t>
            </a:r>
          </a:p>
          <a:p>
            <a:r>
              <a:rPr lang="en-US" dirty="0"/>
              <a:t>Push to engage more and collect more data</a:t>
            </a:r>
          </a:p>
          <a:p>
            <a:r>
              <a:rPr lang="en-US" dirty="0"/>
              <a:t>Asymmetrical relationship in relation to information, power and trust</a:t>
            </a:r>
          </a:p>
        </p:txBody>
      </p:sp>
    </p:spTree>
    <p:extLst>
      <p:ext uri="{BB962C8B-B14F-4D97-AF65-F5344CB8AC3E}">
        <p14:creationId xmlns:p14="http://schemas.microsoft.com/office/powerpoint/2010/main" val="3490528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376A1-6D58-6D49-B919-0D2974C2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the current framework apply to vulnerability?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47B85-D9E5-6246-A5AD-71B481A67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UCPD makes no mention of the digital environment or criteria tailored to that</a:t>
            </a:r>
          </a:p>
          <a:p>
            <a:r>
              <a:rPr lang="en-US" dirty="0"/>
              <a:t>No special obligations are triggered as a result of vulnerability (unlike other branches of the law)</a:t>
            </a:r>
          </a:p>
          <a:p>
            <a:r>
              <a:rPr lang="en-US" dirty="0"/>
              <a:t>A standard for assessment- does it protect users?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916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Elements of Consumer vulnerability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Vulnerability as a state that is universal, dynamic, variable</a:t>
            </a:r>
          </a:p>
          <a:p>
            <a:pPr marL="0" indent="0">
              <a:buNone/>
            </a:pPr>
            <a:r>
              <a:rPr lang="en-GB" dirty="0"/>
              <a:t>Drivers of vulnerability or resilience</a:t>
            </a:r>
          </a:p>
          <a:p>
            <a:pPr marL="0" indent="0">
              <a:buNone/>
            </a:pPr>
            <a:r>
              <a:rPr lang="en-GB" dirty="0"/>
              <a:t>Manifestations of vulnerability: information, detriment, redress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80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-179578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quals 2"/>
          <p:cNvSpPr/>
          <p:nvPr/>
        </p:nvSpPr>
        <p:spPr>
          <a:xfrm>
            <a:off x="6262577" y="3062177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7687340" y="1637414"/>
            <a:ext cx="3870251" cy="36576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900" dirty="0">
                <a:solidFill>
                  <a:schemeClr val="tx1"/>
                </a:solidFill>
              </a:rPr>
              <a:t>Vulnerability</a:t>
            </a:r>
          </a:p>
        </p:txBody>
      </p:sp>
    </p:spTree>
    <p:extLst>
      <p:ext uri="{BB962C8B-B14F-4D97-AF65-F5344CB8AC3E}">
        <p14:creationId xmlns:p14="http://schemas.microsoft.com/office/powerpoint/2010/main" val="144609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94CF5-36F1-9641-A0E6-4088545B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vulnerability?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7C87E-D2E9-1844-B253-9749570F9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 single definition- few examples in the law</a:t>
            </a:r>
          </a:p>
          <a:p>
            <a:r>
              <a:rPr lang="en-US" dirty="0"/>
              <a:t>﻿“Vulnerable consumers are consumers who are susceptible to detriment at a particular point in time, owing to the characteristics of the market for a particular product, the product’s qualities, the nature of a transaction or the consumer’s attributes or circumstances.”  (OECD 2014)</a:t>
            </a:r>
          </a:p>
          <a:p>
            <a:r>
              <a:rPr lang="en-US" dirty="0"/>
              <a:t>﻿“A consumer, who, as a result of socio-demographic characteristics, </a:t>
            </a:r>
            <a:r>
              <a:rPr lang="en-US" dirty="0" err="1"/>
              <a:t>behavioural</a:t>
            </a:r>
            <a:r>
              <a:rPr lang="en-US" dirty="0"/>
              <a:t> characteristics, personal situation, or market environment: 1) Is at higher risk of experiencing negative outcomes in the market; 2) Has limited ability to </a:t>
            </a:r>
            <a:r>
              <a:rPr lang="en-US" dirty="0" err="1"/>
              <a:t>maximise</a:t>
            </a:r>
            <a:r>
              <a:rPr lang="en-US" dirty="0"/>
              <a:t> their well-being; 3) Has difficulty in obtaining or assimilating information; 4) Is less able to buy, choose or access suitable products; or 5) Is more susceptible to certain marketing practices” (EU Commission study)</a:t>
            </a:r>
          </a:p>
          <a:p>
            <a:r>
              <a:rPr lang="en-US" dirty="0"/>
              <a:t>﻿“market-specific vulnerability”, deriving from the specific context of particular markets, and affecting a broad range of consumers within those markets; and “vulnerability associated with personal characteristics”, such as physical disability, poor mental health or low incomes (CMA)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12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FCC9-EAA6-1E45-B7A8-8D7FEEC7B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vulnerability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B0E47-D716-FE48-9A80-16EE66E54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protection</a:t>
            </a:r>
          </a:p>
          <a:p>
            <a:r>
              <a:rPr lang="en-US" dirty="0"/>
              <a:t>Addressing power imbalance</a:t>
            </a:r>
          </a:p>
          <a:p>
            <a:r>
              <a:rPr lang="en-US" dirty="0"/>
              <a:t>Preventing/redressing harm</a:t>
            </a:r>
          </a:p>
        </p:txBody>
      </p:sp>
    </p:spTree>
    <p:extLst>
      <p:ext uri="{BB962C8B-B14F-4D97-AF65-F5344CB8AC3E}">
        <p14:creationId xmlns:p14="http://schemas.microsoft.com/office/powerpoint/2010/main" val="186075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7A388-6CE9-4349-B5A8-4312A430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Consumer Standards in the </a:t>
            </a:r>
            <a:r>
              <a:rPr lang="en-US" dirty="0" err="1"/>
              <a:t>ucpd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5852F-562E-0A48-9BD0-3030A01A7B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79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DD8D9-8204-43C3-AE6A-BA6E8EE23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13657"/>
          </a:xfrm>
        </p:spPr>
        <p:txBody>
          <a:bodyPr>
            <a:normAutofit fontScale="90000"/>
          </a:bodyPr>
          <a:lstStyle/>
          <a:p>
            <a:r>
              <a:rPr lang="en-GB" dirty="0"/>
              <a:t>Consumer standards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D43C714-1604-4BDE-BD98-35D7BC3053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1197430"/>
          <a:ext cx="8596312" cy="4844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5401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155C2-920D-F747-8C88-77C6BC010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consumer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95D60-72C7-9947-91A7-30D90742C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Benchmark consumer for regulations</a:t>
            </a:r>
          </a:p>
          <a:p>
            <a:r>
              <a:rPr lang="en-US" dirty="0"/>
              <a:t>Used to assess standard of unfairness</a:t>
            </a:r>
          </a:p>
          <a:p>
            <a:r>
              <a:rPr lang="en-US" dirty="0"/>
              <a:t>Has been subject to criticism for not reflecting actual consumer behavior</a:t>
            </a:r>
          </a:p>
          <a:p>
            <a:r>
              <a:rPr lang="en-US" dirty="0"/>
              <a:t>Reg 2(2):  for assessing the effect on the average consumer: ‘account shall be taken of the material characteristics of such an average consumer including his being reasonably well informed, reasonably observant and circumspect.’</a:t>
            </a:r>
          </a:p>
          <a:p>
            <a:r>
              <a:rPr lang="en-US" dirty="0"/>
              <a:t>More flexible definition, allows for broader circumstances to be taken into account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9847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DarkSeedLeftStep">
      <a:dk1>
        <a:srgbClr val="000000"/>
      </a:dk1>
      <a:lt1>
        <a:srgbClr val="FFFFFF"/>
      </a:lt1>
      <a:dk2>
        <a:srgbClr val="1B2430"/>
      </a:dk2>
      <a:lt2>
        <a:srgbClr val="F0F3F1"/>
      </a:lt2>
      <a:accent1>
        <a:srgbClr val="C34DA9"/>
      </a:accent1>
      <a:accent2>
        <a:srgbClr val="9A3BB1"/>
      </a:accent2>
      <a:accent3>
        <a:srgbClr val="7A4DC3"/>
      </a:accent3>
      <a:accent4>
        <a:srgbClr val="4145B4"/>
      </a:accent4>
      <a:accent5>
        <a:srgbClr val="4D82C3"/>
      </a:accent5>
      <a:accent6>
        <a:srgbClr val="3BA1B1"/>
      </a:accent6>
      <a:hlink>
        <a:srgbClr val="3F63BF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1398</Words>
  <Application>Microsoft Office PowerPoint</Application>
  <PresentationFormat>Widescreen</PresentationFormat>
  <Paragraphs>128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Bembo</vt:lpstr>
      <vt:lpstr>Calibri</vt:lpstr>
      <vt:lpstr>AdornVTI</vt:lpstr>
      <vt:lpstr>Digital vulnerability</vt:lpstr>
      <vt:lpstr>Conceptualisations of consumer vulnerability</vt:lpstr>
      <vt:lpstr>Elements of Consumer vulnerability</vt:lpstr>
      <vt:lpstr>PowerPoint Presentation</vt:lpstr>
      <vt:lpstr>What is vulnerability?</vt:lpstr>
      <vt:lpstr>Why does vulnerability matter?</vt:lpstr>
      <vt:lpstr>Consumer Standards in the ucpd</vt:lpstr>
      <vt:lpstr>Consumer standards</vt:lpstr>
      <vt:lpstr>Average consumer</vt:lpstr>
      <vt:lpstr>Key case law</vt:lpstr>
      <vt:lpstr>‘Not a statistical test’ (Gut Springenheide)</vt:lpstr>
      <vt:lpstr>Average targeted consumer</vt:lpstr>
      <vt:lpstr>Average vulnerable consumer (reg.2 (5))</vt:lpstr>
      <vt:lpstr>Conditions for vulnerable consumer</vt:lpstr>
      <vt:lpstr>Average Vulnerable Consumer 2</vt:lpstr>
      <vt:lpstr>Examples of vulnerable consumer </vt:lpstr>
      <vt:lpstr>High Court on average consumer</vt:lpstr>
      <vt:lpstr>Digital Vulnerability</vt:lpstr>
      <vt:lpstr>HOW IS THE DIGITAL ENVIRONMENT DIFFERENT?</vt:lpstr>
      <vt:lpstr>Digital in the forefront</vt:lpstr>
      <vt:lpstr>Characteristics of digital vulnerability</vt:lpstr>
      <vt:lpstr>Architectural</vt:lpstr>
      <vt:lpstr>Relational</vt:lpstr>
      <vt:lpstr>How does the current framework apply to vulnerability?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vulnerability</dc:title>
  <dc:creator>Eleni Kaprou (Staff)</dc:creator>
  <cp:lastModifiedBy>Eleni Kaprou</cp:lastModifiedBy>
  <cp:revision>7</cp:revision>
  <dcterms:created xsi:type="dcterms:W3CDTF">2024-02-01T15:52:39Z</dcterms:created>
  <dcterms:modified xsi:type="dcterms:W3CDTF">2024-10-09T15:04:16Z</dcterms:modified>
</cp:coreProperties>
</file>