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1"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12" r:id="rId50"/>
    <p:sldId id="304" r:id="rId51"/>
    <p:sldId id="305" r:id="rId52"/>
    <p:sldId id="306" r:id="rId53"/>
    <p:sldId id="307" r:id="rId54"/>
    <p:sldId id="308" r:id="rId55"/>
    <p:sldId id="309" r:id="rId56"/>
    <p:sldId id="310" r:id="rId57"/>
    <p:sldId id="311"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E85EAB-369A-42D7-A93E-8E3FBB2FA4CF}"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667058-F968-4682-8A2F-C0AAC409F647}"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869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E85EAB-369A-42D7-A93E-8E3FBB2FA4CF}"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667058-F968-4682-8A2F-C0AAC409F647}" type="slidenum">
              <a:rPr lang="en-GB" smtClean="0"/>
              <a:t>‹#›</a:t>
            </a:fld>
            <a:endParaRPr lang="en-GB"/>
          </a:p>
        </p:txBody>
      </p:sp>
    </p:spTree>
    <p:extLst>
      <p:ext uri="{BB962C8B-B14F-4D97-AF65-F5344CB8AC3E}">
        <p14:creationId xmlns:p14="http://schemas.microsoft.com/office/powerpoint/2010/main" val="1606949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E85EAB-369A-42D7-A93E-8E3FBB2FA4CF}"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667058-F968-4682-8A2F-C0AAC409F647}" type="slidenum">
              <a:rPr lang="en-GB" smtClean="0"/>
              <a:t>‹#›</a:t>
            </a:fld>
            <a:endParaRPr lang="en-GB"/>
          </a:p>
        </p:txBody>
      </p:sp>
    </p:spTree>
    <p:extLst>
      <p:ext uri="{BB962C8B-B14F-4D97-AF65-F5344CB8AC3E}">
        <p14:creationId xmlns:p14="http://schemas.microsoft.com/office/powerpoint/2010/main" val="2050833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E85EAB-369A-42D7-A93E-8E3FBB2FA4CF}"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667058-F968-4682-8A2F-C0AAC409F647}" type="slidenum">
              <a:rPr lang="en-GB" smtClean="0"/>
              <a:t>‹#›</a:t>
            </a:fld>
            <a:endParaRPr lang="en-GB"/>
          </a:p>
        </p:txBody>
      </p:sp>
    </p:spTree>
    <p:extLst>
      <p:ext uri="{BB962C8B-B14F-4D97-AF65-F5344CB8AC3E}">
        <p14:creationId xmlns:p14="http://schemas.microsoft.com/office/powerpoint/2010/main" val="86331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E85EAB-369A-42D7-A93E-8E3FBB2FA4CF}"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667058-F968-4682-8A2F-C0AAC409F647}"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200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E85EAB-369A-42D7-A93E-8E3FBB2FA4CF}" type="datetimeFigureOut">
              <a:rPr lang="en-GB" smtClean="0"/>
              <a:t>18/05/2020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667058-F968-4682-8A2F-C0AAC409F647}" type="slidenum">
              <a:rPr lang="en-GB" smtClean="0"/>
              <a:t>‹#›</a:t>
            </a:fld>
            <a:endParaRPr lang="en-GB"/>
          </a:p>
        </p:txBody>
      </p:sp>
    </p:spTree>
    <p:extLst>
      <p:ext uri="{BB962C8B-B14F-4D97-AF65-F5344CB8AC3E}">
        <p14:creationId xmlns:p14="http://schemas.microsoft.com/office/powerpoint/2010/main" val="1035797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E85EAB-369A-42D7-A93E-8E3FBB2FA4CF}" type="datetimeFigureOut">
              <a:rPr lang="en-GB" smtClean="0"/>
              <a:t>18/05/2020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A667058-F968-4682-8A2F-C0AAC409F647}" type="slidenum">
              <a:rPr lang="en-GB" smtClean="0"/>
              <a:t>‹#›</a:t>
            </a:fld>
            <a:endParaRPr lang="en-GB"/>
          </a:p>
        </p:txBody>
      </p:sp>
    </p:spTree>
    <p:extLst>
      <p:ext uri="{BB962C8B-B14F-4D97-AF65-F5344CB8AC3E}">
        <p14:creationId xmlns:p14="http://schemas.microsoft.com/office/powerpoint/2010/main" val="4224081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E85EAB-369A-42D7-A93E-8E3FBB2FA4CF}" type="datetimeFigureOut">
              <a:rPr lang="en-GB" smtClean="0"/>
              <a:t>18/05/2020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A667058-F968-4682-8A2F-C0AAC409F647}" type="slidenum">
              <a:rPr lang="en-GB" smtClean="0"/>
              <a:t>‹#›</a:t>
            </a:fld>
            <a:endParaRPr lang="en-GB"/>
          </a:p>
        </p:txBody>
      </p:sp>
    </p:spTree>
    <p:extLst>
      <p:ext uri="{BB962C8B-B14F-4D97-AF65-F5344CB8AC3E}">
        <p14:creationId xmlns:p14="http://schemas.microsoft.com/office/powerpoint/2010/main" val="2340203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2E85EAB-369A-42D7-A93E-8E3FBB2FA4CF}" type="datetimeFigureOut">
              <a:rPr lang="en-GB" smtClean="0"/>
              <a:t>18/05/2020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FA667058-F968-4682-8A2F-C0AAC409F647}" type="slidenum">
              <a:rPr lang="en-GB" smtClean="0"/>
              <a:t>‹#›</a:t>
            </a:fld>
            <a:endParaRPr lang="en-GB"/>
          </a:p>
        </p:txBody>
      </p:sp>
    </p:spTree>
    <p:extLst>
      <p:ext uri="{BB962C8B-B14F-4D97-AF65-F5344CB8AC3E}">
        <p14:creationId xmlns:p14="http://schemas.microsoft.com/office/powerpoint/2010/main" val="905979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2E85EAB-369A-42D7-A93E-8E3FBB2FA4CF}" type="datetimeFigureOut">
              <a:rPr lang="en-GB" smtClean="0"/>
              <a:t>18/05/2020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A667058-F968-4682-8A2F-C0AAC409F647}" type="slidenum">
              <a:rPr lang="en-GB" smtClean="0"/>
              <a:t>‹#›</a:t>
            </a:fld>
            <a:endParaRPr lang="en-GB"/>
          </a:p>
        </p:txBody>
      </p:sp>
    </p:spTree>
    <p:extLst>
      <p:ext uri="{BB962C8B-B14F-4D97-AF65-F5344CB8AC3E}">
        <p14:creationId xmlns:p14="http://schemas.microsoft.com/office/powerpoint/2010/main" val="1879216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E85EAB-369A-42D7-A93E-8E3FBB2FA4CF}" type="datetimeFigureOut">
              <a:rPr lang="en-GB" smtClean="0"/>
              <a:t>18/05/2020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667058-F968-4682-8A2F-C0AAC409F647}" type="slidenum">
              <a:rPr lang="en-GB" smtClean="0"/>
              <a:t>‹#›</a:t>
            </a:fld>
            <a:endParaRPr lang="en-GB"/>
          </a:p>
        </p:txBody>
      </p:sp>
    </p:spTree>
    <p:extLst>
      <p:ext uri="{BB962C8B-B14F-4D97-AF65-F5344CB8AC3E}">
        <p14:creationId xmlns:p14="http://schemas.microsoft.com/office/powerpoint/2010/main" val="1918205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2E85EAB-369A-42D7-A93E-8E3FBB2FA4CF}" type="datetimeFigureOut">
              <a:rPr lang="en-GB" smtClean="0"/>
              <a:t>18/05/2020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A667058-F968-4682-8A2F-C0AAC409F647}"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04329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i.imgur.com/J7LANQ4.mp4" TargetMode="Externa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AD640-F5A6-49C8-BAB9-AFAB30337484}"/>
              </a:ext>
            </a:extLst>
          </p:cNvPr>
          <p:cNvSpPr>
            <a:spLocks noGrp="1"/>
          </p:cNvSpPr>
          <p:nvPr>
            <p:ph type="ctrTitle"/>
          </p:nvPr>
        </p:nvSpPr>
        <p:spPr/>
        <p:txBody>
          <a:bodyPr/>
          <a:lstStyle/>
          <a:p>
            <a:r>
              <a:rPr lang="en-GB" b="1" dirty="0"/>
              <a:t>The Immune System</a:t>
            </a:r>
          </a:p>
        </p:txBody>
      </p:sp>
      <p:sp>
        <p:nvSpPr>
          <p:cNvPr id="3" name="Subtitle 2">
            <a:extLst>
              <a:ext uri="{FF2B5EF4-FFF2-40B4-BE49-F238E27FC236}">
                <a16:creationId xmlns:a16="http://schemas.microsoft.com/office/drawing/2014/main" id="{9AFAA8AD-EA1F-4DFC-8731-895E5C768ECC}"/>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634190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Wound Healing | Biology for Majors II">
            <a:extLst>
              <a:ext uri="{FF2B5EF4-FFF2-40B4-BE49-F238E27FC236}">
                <a16:creationId xmlns:a16="http://schemas.microsoft.com/office/drawing/2014/main" id="{7216EC7F-1C5C-4687-A290-F31BF237C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302" y="464234"/>
            <a:ext cx="11155680" cy="5542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223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458FA-A969-47A6-A331-7AD16D7342D6}"/>
              </a:ext>
            </a:extLst>
          </p:cNvPr>
          <p:cNvSpPr>
            <a:spLocks noGrp="1"/>
          </p:cNvSpPr>
          <p:nvPr>
            <p:ph type="title"/>
          </p:nvPr>
        </p:nvSpPr>
        <p:spPr/>
        <p:txBody>
          <a:bodyPr/>
          <a:lstStyle/>
          <a:p>
            <a:r>
              <a:rPr lang="en-GB" b="1" dirty="0"/>
              <a:t>Expulsive reflexes</a:t>
            </a:r>
          </a:p>
        </p:txBody>
      </p:sp>
      <p:sp>
        <p:nvSpPr>
          <p:cNvPr id="3" name="Content Placeholder 2">
            <a:extLst>
              <a:ext uri="{FF2B5EF4-FFF2-40B4-BE49-F238E27FC236}">
                <a16:creationId xmlns:a16="http://schemas.microsoft.com/office/drawing/2014/main" id="{57162EE2-AE2B-402C-8C4A-2E2D70B64E67}"/>
              </a:ext>
            </a:extLst>
          </p:cNvPr>
          <p:cNvSpPr>
            <a:spLocks noGrp="1"/>
          </p:cNvSpPr>
          <p:nvPr>
            <p:ph idx="1"/>
          </p:nvPr>
        </p:nvSpPr>
        <p:spPr>
          <a:xfrm>
            <a:off x="140677" y="1845734"/>
            <a:ext cx="10058400" cy="4023360"/>
          </a:xfrm>
        </p:spPr>
        <p:txBody>
          <a:bodyPr>
            <a:normAutofit/>
          </a:bodyPr>
          <a:lstStyle/>
          <a:p>
            <a:r>
              <a:rPr lang="en-GB" sz="2400" dirty="0"/>
              <a:t>E.g. coughing or sneezing. Happen automatically</a:t>
            </a:r>
          </a:p>
          <a:p>
            <a:r>
              <a:rPr lang="en-GB" sz="2400" dirty="0"/>
              <a:t>Both reflexes are stimulated by irritation and aim to eject the irritant (e.g. dust, dirt, microbes etc)</a:t>
            </a:r>
          </a:p>
          <a:p>
            <a:endParaRPr lang="en-GB" sz="2400" dirty="0"/>
          </a:p>
        </p:txBody>
      </p:sp>
      <p:pic>
        <p:nvPicPr>
          <p:cNvPr id="1026" name="Picture 2" descr="Sneeze - Wikipedia">
            <a:extLst>
              <a:ext uri="{FF2B5EF4-FFF2-40B4-BE49-F238E27FC236}">
                <a16:creationId xmlns:a16="http://schemas.microsoft.com/office/drawing/2014/main" id="{B7BAE035-A062-4301-8E18-3C0A528B78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8136" y="3291841"/>
            <a:ext cx="4168387" cy="27890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ry Cough: Symptoms, Causes, Treatment, Home Remedies">
            <a:extLst>
              <a:ext uri="{FF2B5EF4-FFF2-40B4-BE49-F238E27FC236}">
                <a16:creationId xmlns:a16="http://schemas.microsoft.com/office/drawing/2014/main" id="{1334B549-B6C9-4810-A54E-F7B3057DF1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768" y="3291841"/>
            <a:ext cx="4947689" cy="2577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78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E8400-A156-4239-B406-3190DD28709F}"/>
              </a:ext>
            </a:extLst>
          </p:cNvPr>
          <p:cNvSpPr>
            <a:spLocks noGrp="1"/>
          </p:cNvSpPr>
          <p:nvPr>
            <p:ph type="title"/>
          </p:nvPr>
        </p:nvSpPr>
        <p:spPr/>
        <p:txBody>
          <a:bodyPr/>
          <a:lstStyle/>
          <a:p>
            <a:r>
              <a:rPr lang="en-GB" dirty="0"/>
              <a:t>Recap time!</a:t>
            </a:r>
          </a:p>
        </p:txBody>
      </p:sp>
      <p:sp>
        <p:nvSpPr>
          <p:cNvPr id="3" name="Content Placeholder 2">
            <a:extLst>
              <a:ext uri="{FF2B5EF4-FFF2-40B4-BE49-F238E27FC236}">
                <a16:creationId xmlns:a16="http://schemas.microsoft.com/office/drawing/2014/main" id="{1E1CCE8F-5011-4D4F-A043-1E1B0001AF44}"/>
              </a:ext>
            </a:extLst>
          </p:cNvPr>
          <p:cNvSpPr>
            <a:spLocks noGrp="1"/>
          </p:cNvSpPr>
          <p:nvPr>
            <p:ph idx="1"/>
          </p:nvPr>
        </p:nvSpPr>
        <p:spPr/>
        <p:txBody>
          <a:bodyPr>
            <a:normAutofit/>
          </a:bodyPr>
          <a:lstStyle/>
          <a:p>
            <a:r>
              <a:rPr lang="en-GB" sz="2800" dirty="0"/>
              <a:t>Recap the non-specific ways that we have to prevent entry of pathogens. Include in your recap the following:</a:t>
            </a:r>
          </a:p>
          <a:p>
            <a:r>
              <a:rPr lang="en-GB" sz="2800" dirty="0"/>
              <a:t>The two ways that skin helps to defend against pathogens</a:t>
            </a:r>
          </a:p>
          <a:p>
            <a:r>
              <a:rPr lang="en-GB" sz="2800" dirty="0"/>
              <a:t>The function of the mucous membranes</a:t>
            </a:r>
          </a:p>
        </p:txBody>
      </p:sp>
    </p:spTree>
    <p:extLst>
      <p:ext uri="{BB962C8B-B14F-4D97-AF65-F5344CB8AC3E}">
        <p14:creationId xmlns:p14="http://schemas.microsoft.com/office/powerpoint/2010/main" val="2468608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C4CD1-B366-4666-B9D1-CACDFAFD8415}"/>
              </a:ext>
            </a:extLst>
          </p:cNvPr>
          <p:cNvSpPr>
            <a:spLocks noGrp="1"/>
          </p:cNvSpPr>
          <p:nvPr>
            <p:ph type="title"/>
          </p:nvPr>
        </p:nvSpPr>
        <p:spPr/>
        <p:txBody>
          <a:bodyPr>
            <a:normAutofit/>
          </a:bodyPr>
          <a:lstStyle/>
          <a:p>
            <a:r>
              <a:rPr lang="en-GB" sz="6000" b="1" dirty="0"/>
              <a:t>The Immune System</a:t>
            </a:r>
          </a:p>
        </p:txBody>
      </p:sp>
      <p:sp>
        <p:nvSpPr>
          <p:cNvPr id="3" name="Content Placeholder 2">
            <a:extLst>
              <a:ext uri="{FF2B5EF4-FFF2-40B4-BE49-F238E27FC236}">
                <a16:creationId xmlns:a16="http://schemas.microsoft.com/office/drawing/2014/main" id="{50593289-93F0-476F-B9DF-1315AEDBB3B0}"/>
              </a:ext>
            </a:extLst>
          </p:cNvPr>
          <p:cNvSpPr>
            <a:spLocks noGrp="1"/>
          </p:cNvSpPr>
          <p:nvPr>
            <p:ph idx="1"/>
          </p:nvPr>
        </p:nvSpPr>
        <p:spPr/>
        <p:txBody>
          <a:bodyPr>
            <a:normAutofit fontScale="92500"/>
          </a:bodyPr>
          <a:lstStyle/>
          <a:p>
            <a:r>
              <a:rPr lang="en-GB" sz="2800" dirty="0"/>
              <a:t>If a pathogen makes it past the different barriers and gains access to the body, a whole range of cells, proteins and processes awaits</a:t>
            </a:r>
          </a:p>
          <a:p>
            <a:r>
              <a:rPr lang="en-GB" sz="2800" dirty="0"/>
              <a:t>The immune system includes both </a:t>
            </a:r>
            <a:r>
              <a:rPr lang="en-GB" sz="2800" b="1" dirty="0"/>
              <a:t>non-specific</a:t>
            </a:r>
            <a:r>
              <a:rPr lang="en-GB" sz="2800" dirty="0"/>
              <a:t> and</a:t>
            </a:r>
            <a:r>
              <a:rPr lang="en-GB" sz="2800" b="1" dirty="0"/>
              <a:t> specific </a:t>
            </a:r>
            <a:r>
              <a:rPr lang="en-GB" sz="2800" dirty="0"/>
              <a:t>responses</a:t>
            </a:r>
          </a:p>
          <a:p>
            <a:r>
              <a:rPr lang="en-GB" sz="2800" dirty="0"/>
              <a:t>Non-specific responses means that the responses are </a:t>
            </a:r>
            <a:r>
              <a:rPr lang="en-GB" sz="2800" b="1" dirty="0"/>
              <a:t>broadly the same</a:t>
            </a:r>
            <a:r>
              <a:rPr lang="en-GB" sz="2800" dirty="0"/>
              <a:t> whatever the pathogen</a:t>
            </a:r>
          </a:p>
          <a:p>
            <a:r>
              <a:rPr lang="en-GB" sz="2800" dirty="0"/>
              <a:t>Specific responses are tailored towards the actual pathogen and involve </a:t>
            </a:r>
            <a:r>
              <a:rPr lang="en-GB" sz="2800" b="1" dirty="0"/>
              <a:t>B and T white lymphocytes (cells). </a:t>
            </a:r>
          </a:p>
          <a:p>
            <a:r>
              <a:rPr lang="en-GB" sz="2800" dirty="0"/>
              <a:t>Specific responses are aimed at the </a:t>
            </a:r>
            <a:r>
              <a:rPr lang="en-GB" sz="2800" b="1" dirty="0"/>
              <a:t>pathogen’s  antigens </a:t>
            </a:r>
            <a:r>
              <a:rPr lang="en-GB" sz="2800" dirty="0"/>
              <a:t>as these are </a:t>
            </a:r>
            <a:r>
              <a:rPr lang="en-GB" sz="2800" b="1" dirty="0"/>
              <a:t>foreign </a:t>
            </a:r>
            <a:r>
              <a:rPr lang="en-GB" sz="2800" dirty="0"/>
              <a:t>to the body</a:t>
            </a:r>
            <a:endParaRPr lang="en-GB" sz="2800" b="1" dirty="0"/>
          </a:p>
        </p:txBody>
      </p:sp>
    </p:spTree>
    <p:extLst>
      <p:ext uri="{BB962C8B-B14F-4D97-AF65-F5344CB8AC3E}">
        <p14:creationId xmlns:p14="http://schemas.microsoft.com/office/powerpoint/2010/main" val="201192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3E6E4-15D7-45A5-9F14-FA1D811CBC6E}"/>
              </a:ext>
            </a:extLst>
          </p:cNvPr>
          <p:cNvSpPr>
            <a:spLocks noGrp="1"/>
          </p:cNvSpPr>
          <p:nvPr>
            <p:ph type="title"/>
          </p:nvPr>
        </p:nvSpPr>
        <p:spPr/>
        <p:txBody>
          <a:bodyPr/>
          <a:lstStyle/>
          <a:p>
            <a:r>
              <a:rPr lang="en-GB" b="1" dirty="0"/>
              <a:t>Antigens are molecules (proteins or carbohydrates) found on cells</a:t>
            </a:r>
          </a:p>
        </p:txBody>
      </p:sp>
      <p:sp>
        <p:nvSpPr>
          <p:cNvPr id="3" name="Text Placeholder 2">
            <a:extLst>
              <a:ext uri="{FF2B5EF4-FFF2-40B4-BE49-F238E27FC236}">
                <a16:creationId xmlns:a16="http://schemas.microsoft.com/office/drawing/2014/main" id="{ED530653-CEAC-46DC-AD0E-4822AC77912D}"/>
              </a:ext>
            </a:extLst>
          </p:cNvPr>
          <p:cNvSpPr>
            <a:spLocks noGrp="1"/>
          </p:cNvSpPr>
          <p:nvPr>
            <p:ph type="body" idx="1"/>
          </p:nvPr>
        </p:nvSpPr>
        <p:spPr/>
        <p:txBody>
          <a:bodyPr/>
          <a:lstStyle/>
          <a:p>
            <a:endParaRPr lang="en-GB"/>
          </a:p>
        </p:txBody>
      </p:sp>
      <p:sp>
        <p:nvSpPr>
          <p:cNvPr id="5" name="Text Placeholder 4">
            <a:extLst>
              <a:ext uri="{FF2B5EF4-FFF2-40B4-BE49-F238E27FC236}">
                <a16:creationId xmlns:a16="http://schemas.microsoft.com/office/drawing/2014/main" id="{C985917C-7AB6-4A55-A72F-E82E39F27823}"/>
              </a:ext>
            </a:extLst>
          </p:cNvPr>
          <p:cNvSpPr>
            <a:spLocks noGrp="1"/>
          </p:cNvSpPr>
          <p:nvPr>
            <p:ph type="body" sz="quarter" idx="3"/>
          </p:nvPr>
        </p:nvSpPr>
        <p:spPr/>
        <p:txBody>
          <a:bodyPr/>
          <a:lstStyle/>
          <a:p>
            <a:endParaRPr lang="en-GB"/>
          </a:p>
        </p:txBody>
      </p:sp>
      <p:pic>
        <p:nvPicPr>
          <p:cNvPr id="2050" name="Picture 2" descr="Differences Between Antigen and Antibody">
            <a:extLst>
              <a:ext uri="{FF2B5EF4-FFF2-40B4-BE49-F238E27FC236}">
                <a16:creationId xmlns:a16="http://schemas.microsoft.com/office/drawing/2014/main" id="{09C2DC46-D724-4C33-86B0-BEAB59E6D42D}"/>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311360" y="2096086"/>
            <a:ext cx="6029228" cy="33340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seases And Immunity - IGCSE Biology Notes (2020)">
            <a:extLst>
              <a:ext uri="{FF2B5EF4-FFF2-40B4-BE49-F238E27FC236}">
                <a16:creationId xmlns:a16="http://schemas.microsoft.com/office/drawing/2014/main" id="{644D6A2A-065A-4939-8453-12761CC2DFC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097280" y="2684992"/>
            <a:ext cx="3843190" cy="2745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862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81C68-52BA-48D1-8DCC-63D194FB76C2}"/>
              </a:ext>
            </a:extLst>
          </p:cNvPr>
          <p:cNvSpPr>
            <a:spLocks noGrp="1"/>
          </p:cNvSpPr>
          <p:nvPr>
            <p:ph type="title"/>
          </p:nvPr>
        </p:nvSpPr>
        <p:spPr>
          <a:xfrm>
            <a:off x="1097280" y="286604"/>
            <a:ext cx="10058400" cy="1148302"/>
          </a:xfrm>
        </p:spPr>
        <p:txBody>
          <a:bodyPr/>
          <a:lstStyle/>
          <a:p>
            <a:r>
              <a:rPr lang="en-GB" b="1" dirty="0"/>
              <a:t>Four main stages in the immune response</a:t>
            </a:r>
          </a:p>
        </p:txBody>
      </p:sp>
      <p:sp>
        <p:nvSpPr>
          <p:cNvPr id="3" name="Content Placeholder 2">
            <a:extLst>
              <a:ext uri="{FF2B5EF4-FFF2-40B4-BE49-F238E27FC236}">
                <a16:creationId xmlns:a16="http://schemas.microsoft.com/office/drawing/2014/main" id="{EA0E21E0-06DB-4AC0-9137-DE8267AE7779}"/>
              </a:ext>
            </a:extLst>
          </p:cNvPr>
          <p:cNvSpPr>
            <a:spLocks noGrp="1"/>
          </p:cNvSpPr>
          <p:nvPr>
            <p:ph idx="1"/>
          </p:nvPr>
        </p:nvSpPr>
        <p:spPr/>
        <p:txBody>
          <a:bodyPr/>
          <a:lstStyle/>
          <a:p>
            <a:r>
              <a:rPr lang="en-GB" sz="2400" dirty="0"/>
              <a:t>1. Pathogens are engulfed by phagocytes – </a:t>
            </a:r>
            <a:r>
              <a:rPr lang="en-GB" sz="2400" b="1" dirty="0"/>
              <a:t>phagocytosis</a:t>
            </a:r>
          </a:p>
          <a:p>
            <a:r>
              <a:rPr lang="en-GB" sz="2400" dirty="0"/>
              <a:t>Phagocytes are found in blood and tissues and help with non-specific responses – include </a:t>
            </a:r>
            <a:r>
              <a:rPr lang="en-GB" sz="2400" b="1" dirty="0"/>
              <a:t>neutrophils</a:t>
            </a:r>
          </a:p>
          <a:p>
            <a:r>
              <a:rPr lang="en-GB" sz="2400" dirty="0"/>
              <a:t>2. Phagocytes activate </a:t>
            </a:r>
            <a:r>
              <a:rPr lang="en-GB" sz="2400" b="1" dirty="0"/>
              <a:t>T lymphocytes  </a:t>
            </a:r>
            <a:r>
              <a:rPr lang="en-GB" sz="2400" dirty="0"/>
              <a:t>- T Helper cells, T Killer cells, T Regulatory cells</a:t>
            </a:r>
          </a:p>
          <a:p>
            <a:r>
              <a:rPr lang="en-GB" sz="2400" dirty="0"/>
              <a:t>3. T lymphocytes activate B lymphocytes and B lymphocytes differentiate into </a:t>
            </a:r>
            <a:r>
              <a:rPr lang="en-GB" sz="2400" b="1" dirty="0"/>
              <a:t>Plasma cells</a:t>
            </a:r>
          </a:p>
          <a:p>
            <a:r>
              <a:rPr lang="en-GB" sz="2400" dirty="0"/>
              <a:t>4. Plasma cells make </a:t>
            </a:r>
            <a:r>
              <a:rPr lang="en-GB" sz="2400" b="1" dirty="0"/>
              <a:t>antibodies</a:t>
            </a:r>
            <a:r>
              <a:rPr lang="en-GB" sz="2400" dirty="0"/>
              <a:t> that are specific for a </a:t>
            </a:r>
            <a:r>
              <a:rPr lang="en-GB" sz="2400" b="1" dirty="0"/>
              <a:t>particular antigen</a:t>
            </a:r>
          </a:p>
          <a:p>
            <a:endParaRPr lang="en-GB" dirty="0"/>
          </a:p>
          <a:p>
            <a:endParaRPr lang="en-GB" dirty="0"/>
          </a:p>
        </p:txBody>
      </p:sp>
    </p:spTree>
    <p:extLst>
      <p:ext uri="{BB962C8B-B14F-4D97-AF65-F5344CB8AC3E}">
        <p14:creationId xmlns:p14="http://schemas.microsoft.com/office/powerpoint/2010/main" val="91568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32816-9254-4B18-AECE-59ABE5471F96}"/>
              </a:ext>
            </a:extLst>
          </p:cNvPr>
          <p:cNvSpPr>
            <a:spLocks noGrp="1"/>
          </p:cNvSpPr>
          <p:nvPr>
            <p:ph type="title"/>
          </p:nvPr>
        </p:nvSpPr>
        <p:spPr>
          <a:xfrm>
            <a:off x="457200" y="323557"/>
            <a:ext cx="3200400" cy="1308295"/>
          </a:xfrm>
        </p:spPr>
        <p:txBody>
          <a:bodyPr/>
          <a:lstStyle/>
          <a:p>
            <a:r>
              <a:rPr lang="en-GB" b="1" dirty="0"/>
              <a:t>Overview of phagocytosis</a:t>
            </a:r>
          </a:p>
        </p:txBody>
      </p:sp>
      <p:sp>
        <p:nvSpPr>
          <p:cNvPr id="4" name="Text Placeholder 3">
            <a:extLst>
              <a:ext uri="{FF2B5EF4-FFF2-40B4-BE49-F238E27FC236}">
                <a16:creationId xmlns:a16="http://schemas.microsoft.com/office/drawing/2014/main" id="{F005ACE2-AC4B-41FD-BABA-B9389D7CAFDC}"/>
              </a:ext>
            </a:extLst>
          </p:cNvPr>
          <p:cNvSpPr>
            <a:spLocks noGrp="1"/>
          </p:cNvSpPr>
          <p:nvPr>
            <p:ph type="body" sz="half" idx="2"/>
          </p:nvPr>
        </p:nvSpPr>
        <p:spPr>
          <a:xfrm>
            <a:off x="457200" y="1814732"/>
            <a:ext cx="3200400" cy="4490472"/>
          </a:xfrm>
        </p:spPr>
        <p:txBody>
          <a:bodyPr>
            <a:normAutofit fontScale="92500" lnSpcReduction="20000"/>
          </a:bodyPr>
          <a:lstStyle/>
          <a:p>
            <a:r>
              <a:rPr lang="en-GB" sz="2400" dirty="0"/>
              <a:t>Pathogen enters the body</a:t>
            </a:r>
          </a:p>
          <a:p>
            <a:r>
              <a:rPr lang="en-GB" sz="2400" dirty="0"/>
              <a:t>Phagocytes are attracted to the area of infection by chemicals such as </a:t>
            </a:r>
            <a:r>
              <a:rPr lang="en-GB" sz="2400" b="1" dirty="0"/>
              <a:t>cytokines </a:t>
            </a:r>
          </a:p>
          <a:p>
            <a:r>
              <a:rPr lang="en-GB" sz="2400" b="1" dirty="0"/>
              <a:t>Chemotaxis – </a:t>
            </a:r>
            <a:r>
              <a:rPr lang="en-GB" sz="2400" dirty="0"/>
              <a:t>movement/attraction of cells</a:t>
            </a:r>
          </a:p>
          <a:p>
            <a:r>
              <a:rPr lang="en-GB" sz="2400" dirty="0"/>
              <a:t>Phagocytes recognise antigens on the surface of the pathogen</a:t>
            </a:r>
          </a:p>
          <a:p>
            <a:r>
              <a:rPr lang="en-GB" sz="2400" b="1" dirty="0" err="1"/>
              <a:t>Opsonins</a:t>
            </a:r>
            <a:r>
              <a:rPr lang="en-GB" sz="2400" dirty="0"/>
              <a:t> (“coating” proteins) and antibodies make recognition easier for phagocytes</a:t>
            </a:r>
          </a:p>
          <a:p>
            <a:endParaRPr lang="en-GB" sz="2000" dirty="0"/>
          </a:p>
        </p:txBody>
      </p:sp>
      <p:pic>
        <p:nvPicPr>
          <p:cNvPr id="3074" name="Picture 2" descr="Biology Notes for A level: # 58 The immune system - Phagocytes">
            <a:extLst>
              <a:ext uri="{FF2B5EF4-FFF2-40B4-BE49-F238E27FC236}">
                <a16:creationId xmlns:a16="http://schemas.microsoft.com/office/drawing/2014/main" id="{C22E6103-99FE-4FBF-977F-3C293809995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080" t="1125" r="5474" b="5144"/>
          <a:stretch/>
        </p:blipFill>
        <p:spPr bwMode="auto">
          <a:xfrm>
            <a:off x="5275385" y="0"/>
            <a:ext cx="6405420" cy="6770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28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32816-9254-4B18-AECE-59ABE5471F96}"/>
              </a:ext>
            </a:extLst>
          </p:cNvPr>
          <p:cNvSpPr>
            <a:spLocks noGrp="1"/>
          </p:cNvSpPr>
          <p:nvPr>
            <p:ph type="title"/>
          </p:nvPr>
        </p:nvSpPr>
        <p:spPr>
          <a:xfrm>
            <a:off x="457200" y="323557"/>
            <a:ext cx="3200400" cy="1308295"/>
          </a:xfrm>
        </p:spPr>
        <p:txBody>
          <a:bodyPr/>
          <a:lstStyle/>
          <a:p>
            <a:r>
              <a:rPr lang="en-GB" b="1" dirty="0"/>
              <a:t>Overview of phagocytosis</a:t>
            </a:r>
          </a:p>
        </p:txBody>
      </p:sp>
      <p:sp>
        <p:nvSpPr>
          <p:cNvPr id="4" name="Text Placeholder 3">
            <a:extLst>
              <a:ext uri="{FF2B5EF4-FFF2-40B4-BE49-F238E27FC236}">
                <a16:creationId xmlns:a16="http://schemas.microsoft.com/office/drawing/2014/main" id="{F005ACE2-AC4B-41FD-BABA-B9389D7CAFDC}"/>
              </a:ext>
            </a:extLst>
          </p:cNvPr>
          <p:cNvSpPr>
            <a:spLocks noGrp="1"/>
          </p:cNvSpPr>
          <p:nvPr>
            <p:ph type="body" sz="half" idx="2"/>
          </p:nvPr>
        </p:nvSpPr>
        <p:spPr>
          <a:xfrm>
            <a:off x="457200" y="1631852"/>
            <a:ext cx="3200400" cy="4673352"/>
          </a:xfrm>
        </p:spPr>
        <p:txBody>
          <a:bodyPr>
            <a:normAutofit/>
          </a:bodyPr>
          <a:lstStyle/>
          <a:p>
            <a:r>
              <a:rPr lang="en-GB" sz="2400" b="1" dirty="0" err="1"/>
              <a:t>Opsonins</a:t>
            </a:r>
            <a:r>
              <a:rPr lang="en-GB" sz="2400" b="1" dirty="0"/>
              <a:t> </a:t>
            </a:r>
            <a:r>
              <a:rPr lang="en-GB" sz="2400" dirty="0"/>
              <a:t>can mask negative charges on the pathogen surface which makes it easier for negatively-charged phagocytes to get closer</a:t>
            </a:r>
          </a:p>
          <a:p>
            <a:r>
              <a:rPr lang="en-GB" sz="2400" b="1" dirty="0"/>
              <a:t>Endocytosis </a:t>
            </a:r>
            <a:r>
              <a:rPr lang="en-GB" sz="2400" dirty="0"/>
              <a:t>– the cytoplasm of the phagocyte engulfs the pathogen, taking it inside the phagocyte</a:t>
            </a:r>
          </a:p>
          <a:p>
            <a:r>
              <a:rPr lang="en-GB" sz="2400" dirty="0"/>
              <a:t> </a:t>
            </a:r>
          </a:p>
        </p:txBody>
      </p:sp>
      <p:pic>
        <p:nvPicPr>
          <p:cNvPr id="3074" name="Picture 2" descr="Biology Notes for A level: # 58 The immune system - Phagocytes">
            <a:extLst>
              <a:ext uri="{FF2B5EF4-FFF2-40B4-BE49-F238E27FC236}">
                <a16:creationId xmlns:a16="http://schemas.microsoft.com/office/drawing/2014/main" id="{C22E6103-99FE-4FBF-977F-3C293809995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080" t="1125" r="5474" b="5144"/>
          <a:stretch/>
        </p:blipFill>
        <p:spPr bwMode="auto">
          <a:xfrm>
            <a:off x="5275385" y="436098"/>
            <a:ext cx="5430129" cy="5739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04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32816-9254-4B18-AECE-59ABE5471F96}"/>
              </a:ext>
            </a:extLst>
          </p:cNvPr>
          <p:cNvSpPr>
            <a:spLocks noGrp="1"/>
          </p:cNvSpPr>
          <p:nvPr>
            <p:ph type="title"/>
          </p:nvPr>
        </p:nvSpPr>
        <p:spPr>
          <a:xfrm>
            <a:off x="457200" y="323557"/>
            <a:ext cx="3200400" cy="1308295"/>
          </a:xfrm>
        </p:spPr>
        <p:txBody>
          <a:bodyPr/>
          <a:lstStyle/>
          <a:p>
            <a:r>
              <a:rPr lang="en-GB" b="1" dirty="0"/>
              <a:t>Overview of phagocytosis</a:t>
            </a:r>
          </a:p>
        </p:txBody>
      </p:sp>
      <p:sp>
        <p:nvSpPr>
          <p:cNvPr id="4" name="Text Placeholder 3">
            <a:extLst>
              <a:ext uri="{FF2B5EF4-FFF2-40B4-BE49-F238E27FC236}">
                <a16:creationId xmlns:a16="http://schemas.microsoft.com/office/drawing/2014/main" id="{F005ACE2-AC4B-41FD-BABA-B9389D7CAFDC}"/>
              </a:ext>
            </a:extLst>
          </p:cNvPr>
          <p:cNvSpPr>
            <a:spLocks noGrp="1"/>
          </p:cNvSpPr>
          <p:nvPr>
            <p:ph type="body" sz="half" idx="2"/>
          </p:nvPr>
        </p:nvSpPr>
        <p:spPr>
          <a:xfrm>
            <a:off x="457200" y="1631852"/>
            <a:ext cx="3200400" cy="4673352"/>
          </a:xfrm>
        </p:spPr>
        <p:txBody>
          <a:bodyPr>
            <a:normAutofit/>
          </a:bodyPr>
          <a:lstStyle/>
          <a:p>
            <a:r>
              <a:rPr lang="en-GB" sz="2400" dirty="0"/>
              <a:t> Once inside the phagocyte, the pathogen is contained in a </a:t>
            </a:r>
            <a:r>
              <a:rPr lang="en-GB" sz="2400" b="1" dirty="0"/>
              <a:t>phagosome </a:t>
            </a:r>
            <a:r>
              <a:rPr lang="en-GB" sz="2400" dirty="0"/>
              <a:t> (phagocytic vacuole or vesicle)</a:t>
            </a:r>
          </a:p>
          <a:p>
            <a:r>
              <a:rPr lang="en-GB" sz="2400" b="1" dirty="0"/>
              <a:t>Lysosomes</a:t>
            </a:r>
            <a:r>
              <a:rPr lang="en-GB" sz="2400" dirty="0"/>
              <a:t> fuse (join) with the phagocytic vacuole and empty out their toxic enzymes onto the pathogen, breaking it down</a:t>
            </a:r>
          </a:p>
        </p:txBody>
      </p:sp>
      <p:pic>
        <p:nvPicPr>
          <p:cNvPr id="3074" name="Picture 2" descr="Biology Notes for A level: # 58 The immune system - Phagocytes">
            <a:extLst>
              <a:ext uri="{FF2B5EF4-FFF2-40B4-BE49-F238E27FC236}">
                <a16:creationId xmlns:a16="http://schemas.microsoft.com/office/drawing/2014/main" id="{C22E6103-99FE-4FBF-977F-3C293809995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080" t="1125" r="5474" b="5144"/>
          <a:stretch/>
        </p:blipFill>
        <p:spPr bwMode="auto">
          <a:xfrm>
            <a:off x="5275385" y="436098"/>
            <a:ext cx="5430129" cy="5739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83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538AA-99F6-4F2E-AEF4-02A615DFCCA6}"/>
              </a:ext>
            </a:extLst>
          </p:cNvPr>
          <p:cNvSpPr>
            <a:spLocks noGrp="1"/>
          </p:cNvSpPr>
          <p:nvPr>
            <p:ph type="title"/>
          </p:nvPr>
        </p:nvSpPr>
        <p:spPr>
          <a:xfrm>
            <a:off x="457200" y="196948"/>
            <a:ext cx="3200400" cy="1026941"/>
          </a:xfrm>
        </p:spPr>
        <p:txBody>
          <a:bodyPr>
            <a:normAutofit fontScale="90000"/>
          </a:bodyPr>
          <a:lstStyle/>
          <a:p>
            <a:r>
              <a:rPr lang="en-GB" b="1" dirty="0"/>
              <a:t>Antigen presentation</a:t>
            </a:r>
          </a:p>
        </p:txBody>
      </p:sp>
      <p:sp>
        <p:nvSpPr>
          <p:cNvPr id="4" name="Text Placeholder 3">
            <a:extLst>
              <a:ext uri="{FF2B5EF4-FFF2-40B4-BE49-F238E27FC236}">
                <a16:creationId xmlns:a16="http://schemas.microsoft.com/office/drawing/2014/main" id="{1764A12D-54A1-43B2-9A7C-FC747B53964E}"/>
              </a:ext>
            </a:extLst>
          </p:cNvPr>
          <p:cNvSpPr>
            <a:spLocks noGrp="1"/>
          </p:cNvSpPr>
          <p:nvPr>
            <p:ph type="body" sz="half" idx="2"/>
          </p:nvPr>
        </p:nvSpPr>
        <p:spPr>
          <a:xfrm>
            <a:off x="457200" y="1378634"/>
            <a:ext cx="3200400" cy="4926570"/>
          </a:xfrm>
        </p:spPr>
        <p:txBody>
          <a:bodyPr>
            <a:normAutofit/>
          </a:bodyPr>
          <a:lstStyle/>
          <a:p>
            <a:r>
              <a:rPr lang="en-GB" sz="2400" dirty="0"/>
              <a:t>Once the pathogen has been broken down into smaller bits (</a:t>
            </a:r>
            <a:r>
              <a:rPr lang="en-GB" sz="2400" b="1" dirty="0"/>
              <a:t>antigens</a:t>
            </a:r>
            <a:r>
              <a:rPr lang="en-GB" sz="2400" dirty="0"/>
              <a:t>), they may be </a:t>
            </a:r>
            <a:r>
              <a:rPr lang="en-GB" sz="2400" b="1" dirty="0"/>
              <a:t>packaged</a:t>
            </a:r>
            <a:r>
              <a:rPr lang="en-GB" sz="2400" dirty="0"/>
              <a:t> with </a:t>
            </a:r>
            <a:r>
              <a:rPr lang="en-GB" sz="2400" b="1" dirty="0"/>
              <a:t>MHC II </a:t>
            </a:r>
            <a:r>
              <a:rPr lang="en-GB" sz="2400" dirty="0"/>
              <a:t>(major histocompatibility ) molecules and </a:t>
            </a:r>
            <a:r>
              <a:rPr lang="en-GB" sz="2400" b="1" dirty="0"/>
              <a:t>presented</a:t>
            </a:r>
            <a:r>
              <a:rPr lang="en-GB" sz="2400" dirty="0"/>
              <a:t> to </a:t>
            </a:r>
            <a:r>
              <a:rPr lang="en-GB" sz="2400" b="1" dirty="0"/>
              <a:t>T cells which activates them</a:t>
            </a:r>
          </a:p>
          <a:p>
            <a:r>
              <a:rPr lang="en-GB" sz="2400" dirty="0"/>
              <a:t>Professional antigen-presenting cells include macrophages, B cells, dendritic cells</a:t>
            </a:r>
          </a:p>
        </p:txBody>
      </p:sp>
      <p:pic>
        <p:nvPicPr>
          <p:cNvPr id="1026" name="Picture 2" descr="Antigen-Presenting Cells | Biology for Majors II">
            <a:extLst>
              <a:ext uri="{FF2B5EF4-FFF2-40B4-BE49-F238E27FC236}">
                <a16:creationId xmlns:a16="http://schemas.microsoft.com/office/drawing/2014/main" id="{47224B2C-55CA-4C21-AB14-ECD5721342B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63286" y="872197"/>
            <a:ext cx="6732473" cy="5433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80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E16B6-797F-4001-8F3D-89FA95804F66}"/>
              </a:ext>
            </a:extLst>
          </p:cNvPr>
          <p:cNvSpPr>
            <a:spLocks noGrp="1"/>
          </p:cNvSpPr>
          <p:nvPr>
            <p:ph type="title"/>
          </p:nvPr>
        </p:nvSpPr>
        <p:spPr/>
        <p:txBody>
          <a:bodyPr>
            <a:normAutofit/>
          </a:bodyPr>
          <a:lstStyle/>
          <a:p>
            <a:r>
              <a:rPr lang="en-GB" sz="6000" b="1" dirty="0"/>
              <a:t>Learning objectives</a:t>
            </a:r>
          </a:p>
        </p:txBody>
      </p:sp>
      <p:sp>
        <p:nvSpPr>
          <p:cNvPr id="3" name="Content Placeholder 2">
            <a:extLst>
              <a:ext uri="{FF2B5EF4-FFF2-40B4-BE49-F238E27FC236}">
                <a16:creationId xmlns:a16="http://schemas.microsoft.com/office/drawing/2014/main" id="{B119F01D-83FF-4CF3-AE4C-B4C7DF24EAB5}"/>
              </a:ext>
            </a:extLst>
          </p:cNvPr>
          <p:cNvSpPr>
            <a:spLocks noGrp="1"/>
          </p:cNvSpPr>
          <p:nvPr>
            <p:ph idx="1"/>
          </p:nvPr>
        </p:nvSpPr>
        <p:spPr/>
        <p:txBody>
          <a:bodyPr>
            <a:normAutofit/>
          </a:bodyPr>
          <a:lstStyle/>
          <a:p>
            <a:r>
              <a:rPr lang="en-GB" sz="2400" dirty="0"/>
              <a:t>“Students should demonstrate an understanding of how the body defends itself from pathogens, including how physical and chemical barriers are the first line of defence, followed by the innate immune system and the adaptive immune system.  Students should understand that there is an orchestrated approach to immunity involving different specialised cell types and proteins. Students should understand the principle of vaccination and how antibiotics work.”</a:t>
            </a:r>
          </a:p>
          <a:p>
            <a:endParaRPr lang="en-GB" dirty="0"/>
          </a:p>
          <a:p>
            <a:endParaRPr lang="en-GB" dirty="0"/>
          </a:p>
          <a:p>
            <a:endParaRPr lang="en-GB" dirty="0"/>
          </a:p>
          <a:p>
            <a:r>
              <a:rPr lang="en-GB" dirty="0"/>
              <a:t> </a:t>
            </a:r>
          </a:p>
        </p:txBody>
      </p:sp>
    </p:spTree>
    <p:extLst>
      <p:ext uri="{BB962C8B-B14F-4D97-AF65-F5344CB8AC3E}">
        <p14:creationId xmlns:p14="http://schemas.microsoft.com/office/powerpoint/2010/main" val="3229471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D2105-B751-434B-BDCE-D28D4EBC0AD1}"/>
              </a:ext>
            </a:extLst>
          </p:cNvPr>
          <p:cNvSpPr>
            <a:spLocks noGrp="1"/>
          </p:cNvSpPr>
          <p:nvPr>
            <p:ph type="title"/>
          </p:nvPr>
        </p:nvSpPr>
        <p:spPr/>
        <p:txBody>
          <a:bodyPr/>
          <a:lstStyle/>
          <a:p>
            <a:r>
              <a:rPr lang="en-GB" dirty="0"/>
              <a:t>Recap time!</a:t>
            </a:r>
          </a:p>
        </p:txBody>
      </p:sp>
      <p:sp>
        <p:nvSpPr>
          <p:cNvPr id="3" name="Content Placeholder 2">
            <a:extLst>
              <a:ext uri="{FF2B5EF4-FFF2-40B4-BE49-F238E27FC236}">
                <a16:creationId xmlns:a16="http://schemas.microsoft.com/office/drawing/2014/main" id="{09859BEF-F26F-4351-8A0C-AF5ECF648D4D}"/>
              </a:ext>
            </a:extLst>
          </p:cNvPr>
          <p:cNvSpPr>
            <a:spLocks noGrp="1"/>
          </p:cNvSpPr>
          <p:nvPr>
            <p:ph idx="1"/>
          </p:nvPr>
        </p:nvSpPr>
        <p:spPr/>
        <p:txBody>
          <a:bodyPr>
            <a:normAutofit/>
          </a:bodyPr>
          <a:lstStyle/>
          <a:p>
            <a:r>
              <a:rPr lang="en-GB" sz="2800" dirty="0"/>
              <a:t>Summarise the previous slides on phagocytosis and antigen presentation</a:t>
            </a:r>
          </a:p>
          <a:p>
            <a:r>
              <a:rPr lang="en-GB" sz="2800" dirty="0"/>
              <a:t>What are cytokines?</a:t>
            </a:r>
          </a:p>
          <a:p>
            <a:r>
              <a:rPr lang="en-GB" sz="2800" dirty="0"/>
              <a:t>Find some examples of cytokines, cells that produce them and </a:t>
            </a:r>
            <a:r>
              <a:rPr lang="en-GB" sz="2800"/>
              <a:t>what actions they have</a:t>
            </a:r>
            <a:endParaRPr lang="en-GB" sz="2800" dirty="0"/>
          </a:p>
        </p:txBody>
      </p:sp>
    </p:spTree>
    <p:extLst>
      <p:ext uri="{BB962C8B-B14F-4D97-AF65-F5344CB8AC3E}">
        <p14:creationId xmlns:p14="http://schemas.microsoft.com/office/powerpoint/2010/main" val="1199474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9876E-49D4-4C9B-A623-2254D8E5FF8A}"/>
              </a:ext>
            </a:extLst>
          </p:cNvPr>
          <p:cNvSpPr>
            <a:spLocks noGrp="1"/>
          </p:cNvSpPr>
          <p:nvPr>
            <p:ph type="title"/>
          </p:nvPr>
        </p:nvSpPr>
        <p:spPr/>
        <p:txBody>
          <a:bodyPr/>
          <a:lstStyle/>
          <a:p>
            <a:r>
              <a:rPr lang="en-GB" dirty="0"/>
              <a:t>Break time</a:t>
            </a:r>
          </a:p>
        </p:txBody>
      </p:sp>
      <p:sp>
        <p:nvSpPr>
          <p:cNvPr id="3" name="Content Placeholder 2">
            <a:extLst>
              <a:ext uri="{FF2B5EF4-FFF2-40B4-BE49-F238E27FC236}">
                <a16:creationId xmlns:a16="http://schemas.microsoft.com/office/drawing/2014/main" id="{EC2A5527-97D6-4E8E-B79F-0FC825E64453}"/>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637169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96FE-96EB-4E3B-8019-0C4A87D522FA}"/>
              </a:ext>
            </a:extLst>
          </p:cNvPr>
          <p:cNvSpPr>
            <a:spLocks noGrp="1"/>
          </p:cNvSpPr>
          <p:nvPr>
            <p:ph type="title"/>
          </p:nvPr>
        </p:nvSpPr>
        <p:spPr>
          <a:xfrm>
            <a:off x="1097280" y="286603"/>
            <a:ext cx="10058400" cy="1190505"/>
          </a:xfrm>
        </p:spPr>
        <p:txBody>
          <a:bodyPr>
            <a:normAutofit/>
          </a:bodyPr>
          <a:lstStyle/>
          <a:p>
            <a:r>
              <a:rPr lang="en-GB" sz="6000" b="1" dirty="0"/>
              <a:t>Phagocytes activate T cells</a:t>
            </a:r>
          </a:p>
        </p:txBody>
      </p:sp>
      <p:sp>
        <p:nvSpPr>
          <p:cNvPr id="3" name="Content Placeholder 2">
            <a:extLst>
              <a:ext uri="{FF2B5EF4-FFF2-40B4-BE49-F238E27FC236}">
                <a16:creationId xmlns:a16="http://schemas.microsoft.com/office/drawing/2014/main" id="{A17D30EA-684C-44DA-A1E1-1C28EA421B56}"/>
              </a:ext>
            </a:extLst>
          </p:cNvPr>
          <p:cNvSpPr>
            <a:spLocks noGrp="1"/>
          </p:cNvSpPr>
          <p:nvPr>
            <p:ph idx="1"/>
          </p:nvPr>
        </p:nvSpPr>
        <p:spPr>
          <a:xfrm>
            <a:off x="590844" y="1737360"/>
            <a:ext cx="10058400" cy="4023360"/>
          </a:xfrm>
        </p:spPr>
        <p:txBody>
          <a:bodyPr>
            <a:normAutofit fontScale="62500" lnSpcReduction="20000"/>
          </a:bodyPr>
          <a:lstStyle/>
          <a:p>
            <a:r>
              <a:rPr lang="en-GB" sz="3400" dirty="0"/>
              <a:t>The surface of T cells is covered in receptors – </a:t>
            </a:r>
            <a:r>
              <a:rPr lang="en-GB" sz="3400" b="1" dirty="0"/>
              <a:t>T cell receptors</a:t>
            </a:r>
          </a:p>
          <a:p>
            <a:r>
              <a:rPr lang="en-GB" sz="3400" dirty="0"/>
              <a:t>Each T cell has a </a:t>
            </a:r>
            <a:r>
              <a:rPr lang="en-GB" sz="3400" b="1" dirty="0"/>
              <a:t>different T cell receptor</a:t>
            </a:r>
          </a:p>
          <a:p>
            <a:endParaRPr lang="en-GB" sz="2400" dirty="0"/>
          </a:p>
          <a:p>
            <a:r>
              <a:rPr lang="en-GB" sz="3400" dirty="0" err="1"/>
              <a:t>Eg</a:t>
            </a:r>
            <a:r>
              <a:rPr lang="en-GB" sz="3400" dirty="0"/>
              <a:t> one T cell may be covered in T cell receptors </a:t>
            </a:r>
          </a:p>
          <a:p>
            <a:pPr>
              <a:lnSpc>
                <a:spcPct val="100000"/>
              </a:lnSpc>
            </a:pPr>
            <a:r>
              <a:rPr lang="en-GB" sz="3400" dirty="0"/>
              <a:t>which recognise a bit of </a:t>
            </a:r>
          </a:p>
          <a:p>
            <a:pPr>
              <a:lnSpc>
                <a:spcPct val="100000"/>
              </a:lnSpc>
            </a:pPr>
            <a:r>
              <a:rPr lang="en-GB" sz="3400" dirty="0"/>
              <a:t>measles virus (a measles </a:t>
            </a:r>
            <a:r>
              <a:rPr lang="en-GB" sz="3400" b="1" dirty="0"/>
              <a:t>antigen</a:t>
            </a:r>
            <a:r>
              <a:rPr lang="en-GB" sz="3400" dirty="0"/>
              <a:t>) </a:t>
            </a:r>
          </a:p>
          <a:p>
            <a:pPr>
              <a:lnSpc>
                <a:spcPct val="100000"/>
              </a:lnSpc>
            </a:pPr>
            <a:r>
              <a:rPr lang="en-GB" sz="3400" dirty="0"/>
              <a:t>and those T cell receptors </a:t>
            </a:r>
          </a:p>
          <a:p>
            <a:pPr>
              <a:lnSpc>
                <a:spcPct val="100000"/>
              </a:lnSpc>
            </a:pPr>
            <a:r>
              <a:rPr lang="en-GB" sz="3400" dirty="0"/>
              <a:t>will </a:t>
            </a:r>
            <a:r>
              <a:rPr lang="en-GB" sz="3400" u="sng" dirty="0"/>
              <a:t>only ever recognise that measles antigen </a:t>
            </a:r>
          </a:p>
          <a:p>
            <a:pPr>
              <a:lnSpc>
                <a:spcPct val="100000"/>
              </a:lnSpc>
            </a:pPr>
            <a:endParaRPr lang="en-GB" sz="2400" dirty="0"/>
          </a:p>
          <a:p>
            <a:pPr>
              <a:lnSpc>
                <a:spcPct val="100000"/>
              </a:lnSpc>
            </a:pPr>
            <a:r>
              <a:rPr lang="en-GB" sz="3100" b="1" dirty="0"/>
              <a:t>Antigen presenting cells </a:t>
            </a:r>
            <a:r>
              <a:rPr lang="en-GB" sz="3100" dirty="0"/>
              <a:t>(APC) present antigens to T cell</a:t>
            </a:r>
          </a:p>
          <a:p>
            <a:pPr>
              <a:lnSpc>
                <a:spcPct val="100000"/>
              </a:lnSpc>
            </a:pPr>
            <a:endParaRPr lang="en-GB" sz="2400" u="sng" dirty="0"/>
          </a:p>
        </p:txBody>
      </p:sp>
      <p:pic>
        <p:nvPicPr>
          <p:cNvPr id="2050" name="Picture 2" descr="Adaptive immunity | Immune response (article) | Khan Academy">
            <a:extLst>
              <a:ext uri="{FF2B5EF4-FFF2-40B4-BE49-F238E27FC236}">
                <a16:creationId xmlns:a16="http://schemas.microsoft.com/office/drawing/2014/main" id="{2DCD0CA3-2E7A-4481-98D8-BF6200A9CF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664" y="2313668"/>
            <a:ext cx="5682961" cy="3285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528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2D720-4C7C-412C-8D91-D2C0624B38CD}"/>
              </a:ext>
            </a:extLst>
          </p:cNvPr>
          <p:cNvSpPr>
            <a:spLocks noGrp="1"/>
          </p:cNvSpPr>
          <p:nvPr>
            <p:ph type="title"/>
          </p:nvPr>
        </p:nvSpPr>
        <p:spPr>
          <a:xfrm>
            <a:off x="457200" y="594359"/>
            <a:ext cx="3200400" cy="1192238"/>
          </a:xfrm>
        </p:spPr>
        <p:txBody>
          <a:bodyPr/>
          <a:lstStyle/>
          <a:p>
            <a:r>
              <a:rPr lang="en-GB" dirty="0"/>
              <a:t>Phagocytes activate T cells</a:t>
            </a:r>
          </a:p>
        </p:txBody>
      </p:sp>
      <p:sp>
        <p:nvSpPr>
          <p:cNvPr id="4" name="Text Placeholder 3">
            <a:extLst>
              <a:ext uri="{FF2B5EF4-FFF2-40B4-BE49-F238E27FC236}">
                <a16:creationId xmlns:a16="http://schemas.microsoft.com/office/drawing/2014/main" id="{14A11564-0850-46C8-9C15-6BBBF6EC31B9}"/>
              </a:ext>
            </a:extLst>
          </p:cNvPr>
          <p:cNvSpPr>
            <a:spLocks noGrp="1"/>
          </p:cNvSpPr>
          <p:nvPr>
            <p:ph type="body" sz="half" idx="2"/>
          </p:nvPr>
        </p:nvSpPr>
        <p:spPr>
          <a:xfrm>
            <a:off x="457200" y="1786597"/>
            <a:ext cx="3200400" cy="4518607"/>
          </a:xfrm>
        </p:spPr>
        <p:txBody>
          <a:bodyPr/>
          <a:lstStyle/>
          <a:p>
            <a:r>
              <a:rPr lang="en-GB" sz="2400" dirty="0"/>
              <a:t>If a T cell receptor recognises the presented antigen, it will bind to it</a:t>
            </a:r>
          </a:p>
          <a:p>
            <a:r>
              <a:rPr lang="en-GB" sz="2400" dirty="0"/>
              <a:t>This activates the T cell</a:t>
            </a:r>
          </a:p>
          <a:p>
            <a:r>
              <a:rPr lang="en-GB" sz="2400" dirty="0"/>
              <a:t>This is called </a:t>
            </a:r>
            <a:r>
              <a:rPr lang="en-GB" sz="2400" b="1" dirty="0"/>
              <a:t>clonal selection</a:t>
            </a:r>
          </a:p>
          <a:p>
            <a:r>
              <a:rPr lang="en-GB" sz="2400" dirty="0"/>
              <a:t>The T cell then makes lots of copies of itself – </a:t>
            </a:r>
            <a:r>
              <a:rPr lang="en-GB" sz="2400" b="1" dirty="0"/>
              <a:t>clonal expansion</a:t>
            </a:r>
          </a:p>
          <a:p>
            <a:endParaRPr lang="en-GB" dirty="0"/>
          </a:p>
        </p:txBody>
      </p:sp>
      <p:pic>
        <p:nvPicPr>
          <p:cNvPr id="1026" name="Picture 2" descr="T Cell Receptor">
            <a:extLst>
              <a:ext uri="{FF2B5EF4-FFF2-40B4-BE49-F238E27FC236}">
                <a16:creationId xmlns:a16="http://schemas.microsoft.com/office/drawing/2014/main" id="{5B9B09B5-AA36-4225-A646-CD58E9E3C61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89453" y="930471"/>
            <a:ext cx="6197659" cy="5374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367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9F34-BA5F-41E6-B3A0-782E01F5121D}"/>
              </a:ext>
            </a:extLst>
          </p:cNvPr>
          <p:cNvSpPr>
            <a:spLocks noGrp="1"/>
          </p:cNvSpPr>
          <p:nvPr>
            <p:ph type="title"/>
          </p:nvPr>
        </p:nvSpPr>
        <p:spPr>
          <a:xfrm>
            <a:off x="457200" y="239151"/>
            <a:ext cx="3200400" cy="1350498"/>
          </a:xfrm>
        </p:spPr>
        <p:txBody>
          <a:bodyPr>
            <a:normAutofit/>
          </a:bodyPr>
          <a:lstStyle/>
          <a:p>
            <a:r>
              <a:rPr lang="en-GB" dirty="0"/>
              <a:t>Different types of T cell</a:t>
            </a:r>
          </a:p>
        </p:txBody>
      </p:sp>
      <p:sp>
        <p:nvSpPr>
          <p:cNvPr id="4" name="Text Placeholder 3">
            <a:extLst>
              <a:ext uri="{FF2B5EF4-FFF2-40B4-BE49-F238E27FC236}">
                <a16:creationId xmlns:a16="http://schemas.microsoft.com/office/drawing/2014/main" id="{55BE2A5F-E45D-4AE5-8A6A-2B313D9211C3}"/>
              </a:ext>
            </a:extLst>
          </p:cNvPr>
          <p:cNvSpPr>
            <a:spLocks noGrp="1"/>
          </p:cNvSpPr>
          <p:nvPr>
            <p:ph type="body" sz="half" idx="2"/>
          </p:nvPr>
        </p:nvSpPr>
        <p:spPr>
          <a:xfrm>
            <a:off x="457200" y="1789572"/>
            <a:ext cx="3200400" cy="4515632"/>
          </a:xfrm>
        </p:spPr>
        <p:txBody>
          <a:bodyPr>
            <a:normAutofit lnSpcReduction="10000"/>
          </a:bodyPr>
          <a:lstStyle/>
          <a:p>
            <a:r>
              <a:rPr lang="en-GB" sz="2400" b="1" dirty="0"/>
              <a:t>T helper cells </a:t>
            </a:r>
            <a:r>
              <a:rPr lang="en-GB" sz="2400" dirty="0"/>
              <a:t>– release cytokines that activate B lymphocytes and T cytotoxic cells</a:t>
            </a:r>
          </a:p>
          <a:p>
            <a:r>
              <a:rPr lang="en-GB" sz="2400" b="1" dirty="0"/>
              <a:t>T cytotoxic cells </a:t>
            </a:r>
            <a:r>
              <a:rPr lang="en-GB" sz="2400" dirty="0"/>
              <a:t>– hunt down, bind and kill virus-infected cells</a:t>
            </a:r>
          </a:p>
          <a:p>
            <a:r>
              <a:rPr lang="en-GB" sz="2400" b="1" dirty="0"/>
              <a:t>T regulatory cells </a:t>
            </a:r>
            <a:r>
              <a:rPr lang="en-GB" sz="2400" dirty="0"/>
              <a:t>– suppress immune responses from other white cells to stop immune cells attacking body cells by mistake</a:t>
            </a:r>
          </a:p>
        </p:txBody>
      </p:sp>
      <p:pic>
        <p:nvPicPr>
          <p:cNvPr id="3074" name="Picture 2" descr="Adaptive immunity | Immune response (article) | Khan Academy">
            <a:extLst>
              <a:ext uri="{FF2B5EF4-FFF2-40B4-BE49-F238E27FC236}">
                <a16:creationId xmlns:a16="http://schemas.microsoft.com/office/drawing/2014/main" id="{F0FFA78D-B996-47A3-9C8F-CE3FAC9B13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10190" y="1069242"/>
            <a:ext cx="7763718" cy="4515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947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earn Cells of Immune System in 4 minutes.">
            <a:extLst>
              <a:ext uri="{FF2B5EF4-FFF2-40B4-BE49-F238E27FC236}">
                <a16:creationId xmlns:a16="http://schemas.microsoft.com/office/drawing/2014/main" id="{1AD26677-D2B9-4ED3-8690-83331E3DF6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2419" y="0"/>
            <a:ext cx="1057890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4BF24A0-1BB6-4844-AAC5-E6B427319CC6}"/>
              </a:ext>
            </a:extLst>
          </p:cNvPr>
          <p:cNvSpPr txBox="1"/>
          <p:nvPr/>
        </p:nvSpPr>
        <p:spPr>
          <a:xfrm>
            <a:off x="140677" y="3896751"/>
            <a:ext cx="2926080" cy="1015663"/>
          </a:xfrm>
          <a:prstGeom prst="rect">
            <a:avLst/>
          </a:prstGeom>
          <a:noFill/>
        </p:spPr>
        <p:txBody>
          <a:bodyPr wrap="square" rtlCol="0">
            <a:spAutoFit/>
          </a:bodyPr>
          <a:lstStyle/>
          <a:p>
            <a:r>
              <a:rPr lang="en-GB" sz="2000" b="1" dirty="0">
                <a:solidFill>
                  <a:srgbClr val="FF0000"/>
                </a:solidFill>
              </a:rPr>
              <a:t>What do you think happens if T helper cells are removed?</a:t>
            </a:r>
          </a:p>
        </p:txBody>
      </p:sp>
    </p:spTree>
    <p:extLst>
      <p:ext uri="{BB962C8B-B14F-4D97-AF65-F5344CB8AC3E}">
        <p14:creationId xmlns:p14="http://schemas.microsoft.com/office/powerpoint/2010/main" val="2793406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F3EE1-E873-40A2-B7D7-2678851B6F6F}"/>
              </a:ext>
            </a:extLst>
          </p:cNvPr>
          <p:cNvSpPr>
            <a:spLocks noGrp="1"/>
          </p:cNvSpPr>
          <p:nvPr>
            <p:ph type="title"/>
          </p:nvPr>
        </p:nvSpPr>
        <p:spPr>
          <a:xfrm>
            <a:off x="457200" y="112543"/>
            <a:ext cx="3200400" cy="1252023"/>
          </a:xfrm>
        </p:spPr>
        <p:txBody>
          <a:bodyPr/>
          <a:lstStyle/>
          <a:p>
            <a:r>
              <a:rPr lang="en-GB" b="1" dirty="0"/>
              <a:t>T cells activate B cells</a:t>
            </a:r>
          </a:p>
        </p:txBody>
      </p:sp>
      <p:sp>
        <p:nvSpPr>
          <p:cNvPr id="4" name="Text Placeholder 3">
            <a:extLst>
              <a:ext uri="{FF2B5EF4-FFF2-40B4-BE49-F238E27FC236}">
                <a16:creationId xmlns:a16="http://schemas.microsoft.com/office/drawing/2014/main" id="{2D1537F9-6A41-4D1B-9A5B-3A7093E297B0}"/>
              </a:ext>
            </a:extLst>
          </p:cNvPr>
          <p:cNvSpPr>
            <a:spLocks noGrp="1"/>
          </p:cNvSpPr>
          <p:nvPr>
            <p:ph type="body" sz="half" idx="2"/>
          </p:nvPr>
        </p:nvSpPr>
        <p:spPr>
          <a:xfrm>
            <a:off x="457200" y="1494053"/>
            <a:ext cx="3200400" cy="4811151"/>
          </a:xfrm>
        </p:spPr>
        <p:txBody>
          <a:bodyPr>
            <a:normAutofit/>
          </a:bodyPr>
          <a:lstStyle/>
          <a:p>
            <a:r>
              <a:rPr lang="en-GB" sz="2800" dirty="0"/>
              <a:t>B cells  are covered in antibodies</a:t>
            </a:r>
          </a:p>
          <a:p>
            <a:r>
              <a:rPr lang="en-GB" sz="2800" dirty="0"/>
              <a:t>Antibodies are generally  “Y” shaped proteins</a:t>
            </a:r>
          </a:p>
          <a:p>
            <a:r>
              <a:rPr lang="en-GB" sz="2800" dirty="0"/>
              <a:t>Each B cell will make on antibody that recognises only one type of antigen</a:t>
            </a:r>
          </a:p>
        </p:txBody>
      </p:sp>
      <p:pic>
        <p:nvPicPr>
          <p:cNvPr id="5122" name="Picture 2" descr="What is the relationship between antibodies and B cells? - Quora">
            <a:extLst>
              <a:ext uri="{FF2B5EF4-FFF2-40B4-BE49-F238E27FC236}">
                <a16:creationId xmlns:a16="http://schemas.microsoft.com/office/drawing/2014/main" id="{87FBD407-D8D7-4482-BA52-B7BF1197338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76578" y="1055077"/>
            <a:ext cx="7915422" cy="4811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79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F3EE1-E873-40A2-B7D7-2678851B6F6F}"/>
              </a:ext>
            </a:extLst>
          </p:cNvPr>
          <p:cNvSpPr>
            <a:spLocks noGrp="1"/>
          </p:cNvSpPr>
          <p:nvPr>
            <p:ph type="title"/>
          </p:nvPr>
        </p:nvSpPr>
        <p:spPr>
          <a:xfrm>
            <a:off x="457200" y="112543"/>
            <a:ext cx="3200400" cy="1252023"/>
          </a:xfrm>
        </p:spPr>
        <p:txBody>
          <a:bodyPr/>
          <a:lstStyle/>
          <a:p>
            <a:r>
              <a:rPr lang="en-GB" b="1" dirty="0"/>
              <a:t>T cells activate B cells</a:t>
            </a:r>
          </a:p>
        </p:txBody>
      </p:sp>
      <p:sp>
        <p:nvSpPr>
          <p:cNvPr id="4" name="Text Placeholder 3">
            <a:extLst>
              <a:ext uri="{FF2B5EF4-FFF2-40B4-BE49-F238E27FC236}">
                <a16:creationId xmlns:a16="http://schemas.microsoft.com/office/drawing/2014/main" id="{2D1537F9-6A41-4D1B-9A5B-3A7093E297B0}"/>
              </a:ext>
            </a:extLst>
          </p:cNvPr>
          <p:cNvSpPr>
            <a:spLocks noGrp="1"/>
          </p:cNvSpPr>
          <p:nvPr>
            <p:ph type="body" sz="half" idx="2"/>
          </p:nvPr>
        </p:nvSpPr>
        <p:spPr>
          <a:xfrm>
            <a:off x="457200" y="1494053"/>
            <a:ext cx="3200400" cy="5251404"/>
          </a:xfrm>
        </p:spPr>
        <p:txBody>
          <a:bodyPr>
            <a:normAutofit/>
          </a:bodyPr>
          <a:lstStyle/>
          <a:p>
            <a:r>
              <a:rPr lang="en-GB" sz="2400" dirty="0"/>
              <a:t>If the antibody on the B cell meets the antigen it was destined to meet, it will bind to it</a:t>
            </a:r>
          </a:p>
          <a:p>
            <a:r>
              <a:rPr lang="en-GB" sz="2400" dirty="0"/>
              <a:t>Binding to antigen, together with help from cytokines (e.g. </a:t>
            </a:r>
            <a:r>
              <a:rPr lang="en-GB" sz="2400" dirty="0" err="1"/>
              <a:t>imterleukins</a:t>
            </a:r>
            <a:r>
              <a:rPr lang="en-GB" sz="2400" dirty="0"/>
              <a:t>) released by T cells,  activates the B cell – </a:t>
            </a:r>
            <a:r>
              <a:rPr lang="en-GB" sz="2400" b="1" dirty="0"/>
              <a:t>clonal selection</a:t>
            </a:r>
          </a:p>
          <a:p>
            <a:r>
              <a:rPr lang="en-GB" sz="2400" dirty="0"/>
              <a:t>Activated B cells divide by mitosis into plasma cells and memory cells – </a:t>
            </a:r>
            <a:r>
              <a:rPr lang="en-GB" sz="2400" b="1" dirty="0"/>
              <a:t>clonal expansion</a:t>
            </a:r>
          </a:p>
          <a:p>
            <a:endParaRPr lang="en-GB" sz="2400" dirty="0"/>
          </a:p>
        </p:txBody>
      </p:sp>
      <p:pic>
        <p:nvPicPr>
          <p:cNvPr id="5122" name="Picture 2" descr="What is the relationship between antibodies and B cells? - Quora">
            <a:extLst>
              <a:ext uri="{FF2B5EF4-FFF2-40B4-BE49-F238E27FC236}">
                <a16:creationId xmlns:a16="http://schemas.microsoft.com/office/drawing/2014/main" id="{87FBD407-D8D7-4482-BA52-B7BF1197338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76578" y="1055077"/>
            <a:ext cx="7915422" cy="4811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60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07CC9-430F-4A18-965F-25A72C0802DB}"/>
              </a:ext>
            </a:extLst>
          </p:cNvPr>
          <p:cNvSpPr>
            <a:spLocks noGrp="1"/>
          </p:cNvSpPr>
          <p:nvPr>
            <p:ph type="title"/>
          </p:nvPr>
        </p:nvSpPr>
        <p:spPr>
          <a:xfrm>
            <a:off x="457200" y="168813"/>
            <a:ext cx="3200400" cy="2067950"/>
          </a:xfrm>
        </p:spPr>
        <p:txBody>
          <a:bodyPr>
            <a:normAutofit/>
          </a:bodyPr>
          <a:lstStyle/>
          <a:p>
            <a:r>
              <a:rPr lang="en-GB" b="1" dirty="0"/>
              <a:t>Plasma cells make antibodies for specific antigens</a:t>
            </a:r>
          </a:p>
        </p:txBody>
      </p:sp>
      <p:sp>
        <p:nvSpPr>
          <p:cNvPr id="4" name="Text Placeholder 3">
            <a:extLst>
              <a:ext uri="{FF2B5EF4-FFF2-40B4-BE49-F238E27FC236}">
                <a16:creationId xmlns:a16="http://schemas.microsoft.com/office/drawing/2014/main" id="{90598E4A-D9C0-4B93-8053-1DEACAECD8C6}"/>
              </a:ext>
            </a:extLst>
          </p:cNvPr>
          <p:cNvSpPr>
            <a:spLocks noGrp="1"/>
          </p:cNvSpPr>
          <p:nvPr>
            <p:ph type="body" sz="half" idx="2"/>
          </p:nvPr>
        </p:nvSpPr>
        <p:spPr>
          <a:xfrm>
            <a:off x="457200" y="2236763"/>
            <a:ext cx="3200400" cy="4068441"/>
          </a:xfrm>
        </p:spPr>
        <p:txBody>
          <a:bodyPr>
            <a:normAutofit/>
          </a:bodyPr>
          <a:lstStyle/>
          <a:p>
            <a:r>
              <a:rPr lang="en-GB" sz="2400" dirty="0"/>
              <a:t>Plasma cells are clones of B cells</a:t>
            </a:r>
          </a:p>
          <a:p>
            <a:r>
              <a:rPr lang="en-GB" sz="2400" dirty="0"/>
              <a:t>They secrete lots of antibodies  into the blood which all recognise exactly the same antigen</a:t>
            </a:r>
          </a:p>
          <a:p>
            <a:r>
              <a:rPr lang="en-GB" sz="2400" dirty="0"/>
              <a:t>Antibodies bind to antigen and form antibody-antigen complexes</a:t>
            </a:r>
          </a:p>
        </p:txBody>
      </p:sp>
      <p:pic>
        <p:nvPicPr>
          <p:cNvPr id="1028" name="Picture 4" descr="B Cells and T Cells">
            <a:extLst>
              <a:ext uri="{FF2B5EF4-FFF2-40B4-BE49-F238E27FC236}">
                <a16:creationId xmlns:a16="http://schemas.microsoft.com/office/drawing/2014/main" id="{BBCF7C46-E737-4CAD-B219-188607C4099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38611" y="731520"/>
            <a:ext cx="6801550" cy="5573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61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07CC9-430F-4A18-965F-25A72C0802DB}"/>
              </a:ext>
            </a:extLst>
          </p:cNvPr>
          <p:cNvSpPr>
            <a:spLocks noGrp="1"/>
          </p:cNvSpPr>
          <p:nvPr>
            <p:ph type="title"/>
          </p:nvPr>
        </p:nvSpPr>
        <p:spPr>
          <a:xfrm>
            <a:off x="457200" y="168813"/>
            <a:ext cx="3200400" cy="2138289"/>
          </a:xfrm>
        </p:spPr>
        <p:txBody>
          <a:bodyPr>
            <a:normAutofit/>
          </a:bodyPr>
          <a:lstStyle/>
          <a:p>
            <a:r>
              <a:rPr lang="en-GB" b="1" dirty="0"/>
              <a:t>Plasma cells make antibodies for specific antigens</a:t>
            </a:r>
          </a:p>
        </p:txBody>
      </p:sp>
      <p:sp>
        <p:nvSpPr>
          <p:cNvPr id="4" name="Text Placeholder 3">
            <a:extLst>
              <a:ext uri="{FF2B5EF4-FFF2-40B4-BE49-F238E27FC236}">
                <a16:creationId xmlns:a16="http://schemas.microsoft.com/office/drawing/2014/main" id="{90598E4A-D9C0-4B93-8053-1DEACAECD8C6}"/>
              </a:ext>
            </a:extLst>
          </p:cNvPr>
          <p:cNvSpPr>
            <a:spLocks noGrp="1"/>
          </p:cNvSpPr>
          <p:nvPr>
            <p:ph type="body" sz="half" idx="2"/>
          </p:nvPr>
        </p:nvSpPr>
        <p:spPr>
          <a:xfrm>
            <a:off x="457200" y="2489983"/>
            <a:ext cx="3200400" cy="3815221"/>
          </a:xfrm>
        </p:spPr>
        <p:txBody>
          <a:bodyPr>
            <a:noAutofit/>
          </a:bodyPr>
          <a:lstStyle/>
          <a:p>
            <a:r>
              <a:rPr lang="en-GB" sz="2800" dirty="0"/>
              <a:t>Antibodies are </a:t>
            </a:r>
            <a:r>
              <a:rPr lang="en-GB" sz="2800" b="1" dirty="0"/>
              <a:t>glycoproteins</a:t>
            </a:r>
          </a:p>
          <a:p>
            <a:r>
              <a:rPr lang="en-GB" sz="2800" dirty="0"/>
              <a:t>Made of four polypeptide chains -2 x </a:t>
            </a:r>
            <a:r>
              <a:rPr lang="en-GB" sz="2800" b="1" dirty="0"/>
              <a:t>light chains </a:t>
            </a:r>
            <a:r>
              <a:rPr lang="en-GB" sz="2800" dirty="0"/>
              <a:t>and 2 x </a:t>
            </a:r>
            <a:r>
              <a:rPr lang="en-GB" sz="2800" b="1" dirty="0"/>
              <a:t>heavy chains</a:t>
            </a:r>
          </a:p>
          <a:p>
            <a:r>
              <a:rPr lang="en-GB" sz="2800" dirty="0"/>
              <a:t>Each chain has a </a:t>
            </a:r>
            <a:r>
              <a:rPr lang="en-GB" sz="2800" b="1" dirty="0"/>
              <a:t>variable</a:t>
            </a:r>
            <a:r>
              <a:rPr lang="en-GB" sz="2800" dirty="0"/>
              <a:t> and </a:t>
            </a:r>
            <a:r>
              <a:rPr lang="en-GB" sz="2800" b="1" dirty="0"/>
              <a:t>constant</a:t>
            </a:r>
            <a:r>
              <a:rPr lang="en-GB" sz="2800" dirty="0"/>
              <a:t> region</a:t>
            </a:r>
          </a:p>
        </p:txBody>
      </p:sp>
      <p:pic>
        <p:nvPicPr>
          <p:cNvPr id="1026" name="Picture 2" descr="Antibody Structure and Function - ppt video online download">
            <a:extLst>
              <a:ext uri="{FF2B5EF4-FFF2-40B4-BE49-F238E27FC236}">
                <a16:creationId xmlns:a16="http://schemas.microsoft.com/office/drawing/2014/main" id="{DE064ABA-4161-473B-9B04-D0FD15B8B63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00600" y="925909"/>
            <a:ext cx="7374882" cy="5531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35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3FF90-5F42-46DC-B528-94AFF1FC3510}"/>
              </a:ext>
            </a:extLst>
          </p:cNvPr>
          <p:cNvSpPr>
            <a:spLocks noGrp="1"/>
          </p:cNvSpPr>
          <p:nvPr>
            <p:ph type="title"/>
          </p:nvPr>
        </p:nvSpPr>
        <p:spPr/>
        <p:txBody>
          <a:bodyPr>
            <a:normAutofit/>
          </a:bodyPr>
          <a:lstStyle/>
          <a:p>
            <a:r>
              <a:rPr lang="en-GB" sz="6000" b="1" dirty="0"/>
              <a:t>Lesson aims</a:t>
            </a:r>
          </a:p>
        </p:txBody>
      </p:sp>
      <p:sp>
        <p:nvSpPr>
          <p:cNvPr id="3" name="Content Placeholder 2">
            <a:extLst>
              <a:ext uri="{FF2B5EF4-FFF2-40B4-BE49-F238E27FC236}">
                <a16:creationId xmlns:a16="http://schemas.microsoft.com/office/drawing/2014/main" id="{E22A1415-2471-462D-BCCD-16295C6B6AF3}"/>
              </a:ext>
            </a:extLst>
          </p:cNvPr>
          <p:cNvSpPr>
            <a:spLocks noGrp="1"/>
          </p:cNvSpPr>
          <p:nvPr>
            <p:ph idx="1"/>
          </p:nvPr>
        </p:nvSpPr>
        <p:spPr/>
        <p:txBody>
          <a:bodyPr>
            <a:noAutofit/>
          </a:bodyPr>
          <a:lstStyle/>
          <a:p>
            <a:r>
              <a:rPr lang="en-GB" sz="2800" dirty="0"/>
              <a:t>By the end of the lesson, students will be able to:</a:t>
            </a:r>
          </a:p>
          <a:p>
            <a:r>
              <a:rPr lang="en-GB" sz="2800" dirty="0"/>
              <a:t>1. describe the first line of defence against pathogens</a:t>
            </a:r>
          </a:p>
          <a:p>
            <a:r>
              <a:rPr lang="en-GB" sz="2800" dirty="0"/>
              <a:t>2. describe the difference between the innate and adaptive immune response</a:t>
            </a:r>
          </a:p>
          <a:p>
            <a:r>
              <a:rPr lang="en-GB" sz="2800" dirty="0"/>
              <a:t>3. describe the specialised  immune cell types involved and some proteins</a:t>
            </a:r>
          </a:p>
          <a:p>
            <a:r>
              <a:rPr lang="en-GB" sz="2800" dirty="0"/>
              <a:t>4. outline vaccination, why it is needed and what vaccinations are administered in the UK</a:t>
            </a:r>
          </a:p>
          <a:p>
            <a:r>
              <a:rPr lang="en-GB" sz="2800" dirty="0"/>
              <a:t>5. outline how antibiotics work and what resistance is </a:t>
            </a:r>
          </a:p>
        </p:txBody>
      </p:sp>
    </p:spTree>
    <p:extLst>
      <p:ext uri="{BB962C8B-B14F-4D97-AF65-F5344CB8AC3E}">
        <p14:creationId xmlns:p14="http://schemas.microsoft.com/office/powerpoint/2010/main" val="1937502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07CC9-430F-4A18-965F-25A72C0802DB}"/>
              </a:ext>
            </a:extLst>
          </p:cNvPr>
          <p:cNvSpPr>
            <a:spLocks noGrp="1"/>
          </p:cNvSpPr>
          <p:nvPr>
            <p:ph type="title"/>
          </p:nvPr>
        </p:nvSpPr>
        <p:spPr>
          <a:xfrm>
            <a:off x="457200" y="168813"/>
            <a:ext cx="3200400" cy="2321170"/>
          </a:xfrm>
        </p:spPr>
        <p:txBody>
          <a:bodyPr>
            <a:normAutofit/>
          </a:bodyPr>
          <a:lstStyle/>
          <a:p>
            <a:r>
              <a:rPr lang="en-GB" b="1" dirty="0"/>
              <a:t>Plasma cells make antibodies for specific antigens</a:t>
            </a:r>
          </a:p>
        </p:txBody>
      </p:sp>
      <p:sp>
        <p:nvSpPr>
          <p:cNvPr id="4" name="Text Placeholder 3">
            <a:extLst>
              <a:ext uri="{FF2B5EF4-FFF2-40B4-BE49-F238E27FC236}">
                <a16:creationId xmlns:a16="http://schemas.microsoft.com/office/drawing/2014/main" id="{90598E4A-D9C0-4B93-8053-1DEACAECD8C6}"/>
              </a:ext>
            </a:extLst>
          </p:cNvPr>
          <p:cNvSpPr>
            <a:spLocks noGrp="1"/>
          </p:cNvSpPr>
          <p:nvPr>
            <p:ph type="body" sz="half" idx="2"/>
          </p:nvPr>
        </p:nvSpPr>
        <p:spPr>
          <a:xfrm>
            <a:off x="457200" y="2489983"/>
            <a:ext cx="3200400" cy="3815221"/>
          </a:xfrm>
        </p:spPr>
        <p:txBody>
          <a:bodyPr>
            <a:normAutofit/>
          </a:bodyPr>
          <a:lstStyle/>
          <a:p>
            <a:r>
              <a:rPr lang="en-GB" sz="2800" dirty="0"/>
              <a:t>Variable regions form the </a:t>
            </a:r>
            <a:r>
              <a:rPr lang="en-GB" sz="2800" b="1" dirty="0"/>
              <a:t>antigen binding sites </a:t>
            </a:r>
            <a:r>
              <a:rPr lang="en-GB" sz="2800" dirty="0"/>
              <a:t>with a shape that is</a:t>
            </a:r>
            <a:r>
              <a:rPr lang="en-GB" sz="2800" b="1" dirty="0"/>
              <a:t> complementary </a:t>
            </a:r>
            <a:r>
              <a:rPr lang="en-GB" sz="2800" dirty="0"/>
              <a:t>to the antigen</a:t>
            </a:r>
          </a:p>
          <a:p>
            <a:r>
              <a:rPr lang="en-GB" sz="2800" dirty="0"/>
              <a:t>Variable regions are different between antibodies</a:t>
            </a:r>
          </a:p>
          <a:p>
            <a:endParaRPr lang="en-GB" sz="2400" dirty="0"/>
          </a:p>
        </p:txBody>
      </p:sp>
      <p:pic>
        <p:nvPicPr>
          <p:cNvPr id="1026" name="Picture 2" descr="Antibody Structure and Function - ppt video online download">
            <a:extLst>
              <a:ext uri="{FF2B5EF4-FFF2-40B4-BE49-F238E27FC236}">
                <a16:creationId xmlns:a16="http://schemas.microsoft.com/office/drawing/2014/main" id="{DE064ABA-4161-473B-9B04-D0FD15B8B63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00600" y="925909"/>
            <a:ext cx="7374882" cy="5531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14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07CC9-430F-4A18-965F-25A72C0802DB}"/>
              </a:ext>
            </a:extLst>
          </p:cNvPr>
          <p:cNvSpPr>
            <a:spLocks noGrp="1"/>
          </p:cNvSpPr>
          <p:nvPr>
            <p:ph type="title"/>
          </p:nvPr>
        </p:nvSpPr>
        <p:spPr>
          <a:xfrm>
            <a:off x="457200" y="168813"/>
            <a:ext cx="3200400" cy="2321170"/>
          </a:xfrm>
        </p:spPr>
        <p:txBody>
          <a:bodyPr>
            <a:normAutofit/>
          </a:bodyPr>
          <a:lstStyle/>
          <a:p>
            <a:r>
              <a:rPr lang="en-GB" b="1" dirty="0"/>
              <a:t>Plasma cells make antibodies for specific antigens</a:t>
            </a:r>
          </a:p>
        </p:txBody>
      </p:sp>
      <p:sp>
        <p:nvSpPr>
          <p:cNvPr id="4" name="Text Placeholder 3">
            <a:extLst>
              <a:ext uri="{FF2B5EF4-FFF2-40B4-BE49-F238E27FC236}">
                <a16:creationId xmlns:a16="http://schemas.microsoft.com/office/drawing/2014/main" id="{90598E4A-D9C0-4B93-8053-1DEACAECD8C6}"/>
              </a:ext>
            </a:extLst>
          </p:cNvPr>
          <p:cNvSpPr>
            <a:spLocks noGrp="1"/>
          </p:cNvSpPr>
          <p:nvPr>
            <p:ph type="body" sz="half" idx="2"/>
          </p:nvPr>
        </p:nvSpPr>
        <p:spPr>
          <a:xfrm>
            <a:off x="457200" y="2489983"/>
            <a:ext cx="3200400" cy="3815221"/>
          </a:xfrm>
        </p:spPr>
        <p:txBody>
          <a:bodyPr>
            <a:normAutofit/>
          </a:bodyPr>
          <a:lstStyle/>
          <a:p>
            <a:r>
              <a:rPr lang="en-GB" sz="2400" dirty="0"/>
              <a:t>Hinge region makes the antibody </a:t>
            </a:r>
            <a:r>
              <a:rPr lang="en-GB" sz="2400" b="1" dirty="0"/>
              <a:t>flexible </a:t>
            </a:r>
            <a:r>
              <a:rPr lang="en-GB" sz="2400" dirty="0"/>
              <a:t> for binding</a:t>
            </a:r>
          </a:p>
          <a:p>
            <a:r>
              <a:rPr lang="en-GB" sz="2400" dirty="0"/>
              <a:t>Constant regions can bind to receptors on other cells to cause further actions</a:t>
            </a:r>
          </a:p>
          <a:p>
            <a:r>
              <a:rPr lang="en-GB" sz="2400" dirty="0"/>
              <a:t>Disulphide bridges hold the molecule together</a:t>
            </a:r>
          </a:p>
        </p:txBody>
      </p:sp>
      <p:pic>
        <p:nvPicPr>
          <p:cNvPr id="1026" name="Picture 2" descr="Antibody Structure and Function - ppt video online download">
            <a:extLst>
              <a:ext uri="{FF2B5EF4-FFF2-40B4-BE49-F238E27FC236}">
                <a16:creationId xmlns:a16="http://schemas.microsoft.com/office/drawing/2014/main" id="{DE064ABA-4161-473B-9B04-D0FD15B8B63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00600" y="925909"/>
            <a:ext cx="7374882" cy="5531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77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9FFFB-695A-400A-90E9-30CA3D74F571}"/>
              </a:ext>
            </a:extLst>
          </p:cNvPr>
          <p:cNvSpPr>
            <a:spLocks noGrp="1"/>
          </p:cNvSpPr>
          <p:nvPr>
            <p:ph type="title"/>
          </p:nvPr>
        </p:nvSpPr>
        <p:spPr>
          <a:xfrm>
            <a:off x="457200" y="154745"/>
            <a:ext cx="3200400" cy="858129"/>
          </a:xfrm>
        </p:spPr>
        <p:txBody>
          <a:bodyPr/>
          <a:lstStyle/>
          <a:p>
            <a:r>
              <a:rPr lang="en-GB" b="1" dirty="0"/>
              <a:t>Antibody actions</a:t>
            </a:r>
          </a:p>
        </p:txBody>
      </p:sp>
      <p:sp>
        <p:nvSpPr>
          <p:cNvPr id="4" name="Text Placeholder 3">
            <a:extLst>
              <a:ext uri="{FF2B5EF4-FFF2-40B4-BE49-F238E27FC236}">
                <a16:creationId xmlns:a16="http://schemas.microsoft.com/office/drawing/2014/main" id="{A5030614-2327-4F63-A5D3-97915820FED0}"/>
              </a:ext>
            </a:extLst>
          </p:cNvPr>
          <p:cNvSpPr>
            <a:spLocks noGrp="1"/>
          </p:cNvSpPr>
          <p:nvPr>
            <p:ph type="body" sz="half" idx="2"/>
          </p:nvPr>
        </p:nvSpPr>
        <p:spPr>
          <a:xfrm>
            <a:off x="457200" y="1266092"/>
            <a:ext cx="3200400" cy="5039112"/>
          </a:xfrm>
        </p:spPr>
        <p:txBody>
          <a:bodyPr>
            <a:normAutofit lnSpcReduction="10000"/>
          </a:bodyPr>
          <a:lstStyle/>
          <a:p>
            <a:r>
              <a:rPr lang="en-GB" sz="2400" dirty="0"/>
              <a:t>Agglutination – antibodies can clump  pathogens together</a:t>
            </a:r>
          </a:p>
          <a:p>
            <a:r>
              <a:rPr lang="en-GB" sz="2400" dirty="0"/>
              <a:t>Antibodies can bind to toxins and neutralise them (stop them being  toxic )</a:t>
            </a:r>
          </a:p>
          <a:p>
            <a:r>
              <a:rPr lang="en-GB" sz="2400" dirty="0"/>
              <a:t>Antibodies can stop pathogens entering our cells by binding to them </a:t>
            </a:r>
          </a:p>
          <a:p>
            <a:r>
              <a:rPr lang="en-GB" sz="2400" dirty="0"/>
              <a:t>Antibodies can opsonise (“coat”) pathogens making it easier for phagocytosis or cell lysis</a:t>
            </a:r>
          </a:p>
        </p:txBody>
      </p:sp>
      <p:pic>
        <p:nvPicPr>
          <p:cNvPr id="3074" name="Picture 2" descr="Immune System">
            <a:extLst>
              <a:ext uri="{FF2B5EF4-FFF2-40B4-BE49-F238E27FC236}">
                <a16:creationId xmlns:a16="http://schemas.microsoft.com/office/drawing/2014/main" id="{53A8B080-F474-4BE7-B78D-228C59B1E7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03188" y="594359"/>
            <a:ext cx="7468703" cy="5412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39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22E3E-6E69-425F-B820-40A241B43946}"/>
              </a:ext>
            </a:extLst>
          </p:cNvPr>
          <p:cNvSpPr>
            <a:spLocks noGrp="1"/>
          </p:cNvSpPr>
          <p:nvPr>
            <p:ph type="title"/>
          </p:nvPr>
        </p:nvSpPr>
        <p:spPr/>
        <p:txBody>
          <a:bodyPr/>
          <a:lstStyle/>
          <a:p>
            <a:r>
              <a:rPr lang="en-GB" dirty="0"/>
              <a:t>Recap time!</a:t>
            </a:r>
          </a:p>
        </p:txBody>
      </p:sp>
      <p:sp>
        <p:nvSpPr>
          <p:cNvPr id="3" name="Content Placeholder 2">
            <a:extLst>
              <a:ext uri="{FF2B5EF4-FFF2-40B4-BE49-F238E27FC236}">
                <a16:creationId xmlns:a16="http://schemas.microsoft.com/office/drawing/2014/main" id="{DDB500F4-77FE-4599-8FD0-9AEA09E63BD9}"/>
              </a:ext>
            </a:extLst>
          </p:cNvPr>
          <p:cNvSpPr>
            <a:spLocks noGrp="1"/>
          </p:cNvSpPr>
          <p:nvPr>
            <p:ph idx="1"/>
          </p:nvPr>
        </p:nvSpPr>
        <p:spPr/>
        <p:txBody>
          <a:bodyPr>
            <a:normAutofit/>
          </a:bodyPr>
          <a:lstStyle/>
          <a:p>
            <a:r>
              <a:rPr lang="en-GB" sz="3200" dirty="0"/>
              <a:t>Summarise the previous slides.</a:t>
            </a:r>
          </a:p>
          <a:p>
            <a:r>
              <a:rPr lang="en-GB" sz="3200" dirty="0"/>
              <a:t>Include in your summary:</a:t>
            </a:r>
          </a:p>
          <a:p>
            <a:pPr>
              <a:buFont typeface="Arial" panose="020B0604020202020204" pitchFamily="34" charset="0"/>
              <a:buChar char="•"/>
            </a:pPr>
            <a:r>
              <a:rPr lang="en-GB" sz="3200" dirty="0"/>
              <a:t>what B cells and plasma cells are</a:t>
            </a:r>
          </a:p>
          <a:p>
            <a:pPr>
              <a:buFont typeface="Arial" panose="020B0604020202020204" pitchFamily="34" charset="0"/>
              <a:buChar char="•"/>
            </a:pPr>
            <a:r>
              <a:rPr lang="en-GB" sz="3200" dirty="0"/>
              <a:t>the structure and functions of antibodies</a:t>
            </a:r>
          </a:p>
        </p:txBody>
      </p:sp>
    </p:spTree>
    <p:extLst>
      <p:ext uri="{BB962C8B-B14F-4D97-AF65-F5344CB8AC3E}">
        <p14:creationId xmlns:p14="http://schemas.microsoft.com/office/powerpoint/2010/main" val="42594484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DC011-791C-49E6-A32A-61AF3F892D5B}"/>
              </a:ext>
            </a:extLst>
          </p:cNvPr>
          <p:cNvSpPr>
            <a:spLocks noGrp="1"/>
          </p:cNvSpPr>
          <p:nvPr>
            <p:ph type="title"/>
          </p:nvPr>
        </p:nvSpPr>
        <p:spPr/>
        <p:txBody>
          <a:bodyPr/>
          <a:lstStyle/>
          <a:p>
            <a:r>
              <a:rPr lang="en-GB" dirty="0"/>
              <a:t>The primary response to infection is slow</a:t>
            </a:r>
          </a:p>
        </p:txBody>
      </p:sp>
      <p:sp>
        <p:nvSpPr>
          <p:cNvPr id="3" name="Content Placeholder 2">
            <a:extLst>
              <a:ext uri="{FF2B5EF4-FFF2-40B4-BE49-F238E27FC236}">
                <a16:creationId xmlns:a16="http://schemas.microsoft.com/office/drawing/2014/main" id="{58DD76E7-BD3C-492F-86D0-D65F153A567C}"/>
              </a:ext>
            </a:extLst>
          </p:cNvPr>
          <p:cNvSpPr>
            <a:spLocks noGrp="1"/>
          </p:cNvSpPr>
          <p:nvPr>
            <p:ph idx="1"/>
          </p:nvPr>
        </p:nvSpPr>
        <p:spPr/>
        <p:txBody>
          <a:bodyPr>
            <a:normAutofit fontScale="92500"/>
          </a:bodyPr>
          <a:lstStyle/>
          <a:p>
            <a:r>
              <a:rPr lang="en-GB" sz="2400" dirty="0"/>
              <a:t>When we first encounter a pathogen in our body, an immune response is stimulated by the antigens on that pathogen </a:t>
            </a:r>
          </a:p>
          <a:p>
            <a:r>
              <a:rPr lang="en-GB" sz="2400" dirty="0"/>
              <a:t>The primary response is </a:t>
            </a:r>
            <a:r>
              <a:rPr lang="en-GB" sz="2400" b="1" dirty="0"/>
              <a:t>slow</a:t>
            </a:r>
            <a:r>
              <a:rPr lang="en-GB" sz="2400" dirty="0"/>
              <a:t> to get started as </a:t>
            </a:r>
            <a:r>
              <a:rPr lang="en-GB" sz="2400" b="1" dirty="0"/>
              <a:t>B cells </a:t>
            </a:r>
            <a:r>
              <a:rPr lang="en-GB" sz="2400" dirty="0"/>
              <a:t>with the specific antibodies are scarce (there are not that many of them at first)  - they are </a:t>
            </a:r>
            <a:r>
              <a:rPr lang="en-GB" sz="2400" b="1" dirty="0"/>
              <a:t>naive</a:t>
            </a:r>
          </a:p>
          <a:p>
            <a:r>
              <a:rPr lang="en-GB" sz="2400" dirty="0"/>
              <a:t>While the B cell numbers take time to increase, we get the symptoms of the disease</a:t>
            </a:r>
          </a:p>
          <a:p>
            <a:r>
              <a:rPr lang="en-GB" sz="2400" dirty="0"/>
              <a:t>Eventually we overcome the disease and there will now be </a:t>
            </a:r>
            <a:r>
              <a:rPr lang="en-GB" sz="2400" b="1" dirty="0"/>
              <a:t>memory</a:t>
            </a:r>
            <a:r>
              <a:rPr lang="en-GB" sz="2400" dirty="0"/>
              <a:t> B cell and T cells that are </a:t>
            </a:r>
            <a:r>
              <a:rPr lang="en-GB" sz="2400" b="1" dirty="0"/>
              <a:t>specific </a:t>
            </a:r>
            <a:r>
              <a:rPr lang="en-GB" sz="2400" dirty="0"/>
              <a:t>for that pathogen</a:t>
            </a:r>
          </a:p>
          <a:p>
            <a:r>
              <a:rPr lang="en-GB" sz="2400" dirty="0"/>
              <a:t>Memory cells live for a </a:t>
            </a:r>
            <a:r>
              <a:rPr lang="en-GB" sz="2400" b="1" dirty="0"/>
              <a:t>long time </a:t>
            </a:r>
            <a:r>
              <a:rPr lang="en-GB" sz="2400" dirty="0"/>
              <a:t>and will recognise the pathogen quickly next time it invades us</a:t>
            </a:r>
          </a:p>
          <a:p>
            <a:r>
              <a:rPr lang="en-GB" sz="2400" dirty="0"/>
              <a:t>We now have </a:t>
            </a:r>
            <a:r>
              <a:rPr lang="en-GB" sz="2400" b="1" dirty="0"/>
              <a:t>specific immunity </a:t>
            </a:r>
          </a:p>
        </p:txBody>
      </p:sp>
    </p:spTree>
    <p:extLst>
      <p:ext uri="{BB962C8B-B14F-4D97-AF65-F5344CB8AC3E}">
        <p14:creationId xmlns:p14="http://schemas.microsoft.com/office/powerpoint/2010/main" val="14963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00454-6F78-4E54-96FF-E172D8A3BED0}"/>
              </a:ext>
            </a:extLst>
          </p:cNvPr>
          <p:cNvSpPr>
            <a:spLocks noGrp="1"/>
          </p:cNvSpPr>
          <p:nvPr>
            <p:ph type="title"/>
          </p:nvPr>
        </p:nvSpPr>
        <p:spPr>
          <a:xfrm>
            <a:off x="457200" y="256734"/>
            <a:ext cx="3200400" cy="981223"/>
          </a:xfrm>
        </p:spPr>
        <p:txBody>
          <a:bodyPr>
            <a:normAutofit fontScale="90000"/>
          </a:bodyPr>
          <a:lstStyle/>
          <a:p>
            <a:r>
              <a:rPr lang="en-GB" b="1" dirty="0"/>
              <a:t>Secondary immune response</a:t>
            </a:r>
          </a:p>
        </p:txBody>
      </p:sp>
      <p:sp>
        <p:nvSpPr>
          <p:cNvPr id="4" name="Text Placeholder 3">
            <a:extLst>
              <a:ext uri="{FF2B5EF4-FFF2-40B4-BE49-F238E27FC236}">
                <a16:creationId xmlns:a16="http://schemas.microsoft.com/office/drawing/2014/main" id="{3B6DD687-E56D-4876-97D4-D0F84600E313}"/>
              </a:ext>
            </a:extLst>
          </p:cNvPr>
          <p:cNvSpPr>
            <a:spLocks noGrp="1"/>
          </p:cNvSpPr>
          <p:nvPr>
            <p:ph type="body" sz="half" idx="2"/>
          </p:nvPr>
        </p:nvSpPr>
        <p:spPr>
          <a:xfrm>
            <a:off x="457200" y="1364566"/>
            <a:ext cx="3200400" cy="4940638"/>
          </a:xfrm>
        </p:spPr>
        <p:txBody>
          <a:bodyPr>
            <a:normAutofit/>
          </a:bodyPr>
          <a:lstStyle/>
          <a:p>
            <a:r>
              <a:rPr lang="en-GB" sz="2400" dirty="0"/>
              <a:t>If the same pathogen enters us again, the secondary immune response is much faster</a:t>
            </a:r>
          </a:p>
          <a:p>
            <a:r>
              <a:rPr lang="en-GB" sz="2400" dirty="0"/>
              <a:t>Specific memory B cells are activated and divide into plasma cells that secrete antibodies</a:t>
            </a:r>
          </a:p>
          <a:p>
            <a:r>
              <a:rPr lang="en-GB" sz="2400" dirty="0"/>
              <a:t>Specific memory T cells are activated and divide </a:t>
            </a:r>
          </a:p>
          <a:p>
            <a:r>
              <a:rPr lang="en-GB" sz="2400" dirty="0"/>
              <a:t>The pathogen is overwhelmed before any symptoms arise</a:t>
            </a:r>
          </a:p>
        </p:txBody>
      </p:sp>
      <p:pic>
        <p:nvPicPr>
          <p:cNvPr id="7170" name="Picture 2" descr="23.2. Adaptive Immune Response – Concepts of Biology – 1st ...">
            <a:extLst>
              <a:ext uri="{FF2B5EF4-FFF2-40B4-BE49-F238E27FC236}">
                <a16:creationId xmlns:a16="http://schemas.microsoft.com/office/drawing/2014/main" id="{FB11D564-8242-4849-AFE8-319337DC44E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42942" y="717451"/>
            <a:ext cx="7713561" cy="5359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65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ifferences between Primary and Secondary Immune Response - Learn ...">
            <a:extLst>
              <a:ext uri="{FF2B5EF4-FFF2-40B4-BE49-F238E27FC236}">
                <a16:creationId xmlns:a16="http://schemas.microsoft.com/office/drawing/2014/main" id="{0AE0F98F-9655-40B8-BEFA-62694ACAEA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7C0B2DA-0AF4-4A36-83F6-6F6CF0DDB657}"/>
              </a:ext>
            </a:extLst>
          </p:cNvPr>
          <p:cNvSpPr txBox="1"/>
          <p:nvPr/>
        </p:nvSpPr>
        <p:spPr>
          <a:xfrm>
            <a:off x="9819249" y="1237957"/>
            <a:ext cx="2222696" cy="1200329"/>
          </a:xfrm>
          <a:prstGeom prst="rect">
            <a:avLst/>
          </a:prstGeom>
          <a:noFill/>
        </p:spPr>
        <p:txBody>
          <a:bodyPr wrap="square" rtlCol="0">
            <a:spAutoFit/>
          </a:bodyPr>
          <a:lstStyle/>
          <a:p>
            <a:r>
              <a:rPr lang="en-GB" dirty="0">
                <a:solidFill>
                  <a:srgbClr val="FF0000"/>
                </a:solidFill>
                <a:latin typeface="Arial" panose="020B0604020202020204" pitchFamily="34" charset="0"/>
                <a:cs typeface="Arial" panose="020B0604020202020204" pitchFamily="34" charset="0"/>
              </a:rPr>
              <a:t>More detail on primary and secondary responses</a:t>
            </a:r>
          </a:p>
        </p:txBody>
      </p:sp>
    </p:spTree>
    <p:extLst>
      <p:ext uri="{BB962C8B-B14F-4D97-AF65-F5344CB8AC3E}">
        <p14:creationId xmlns:p14="http://schemas.microsoft.com/office/powerpoint/2010/main" val="3294674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in on Examples Printable Label Templates">
            <a:extLst>
              <a:ext uri="{FF2B5EF4-FFF2-40B4-BE49-F238E27FC236}">
                <a16:creationId xmlns:a16="http://schemas.microsoft.com/office/drawing/2014/main" id="{2BFB87BE-026F-457E-9539-0FE81DB1AA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7423" y="217809"/>
            <a:ext cx="7202658" cy="60284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0DF1676-7430-4E41-8472-2FD6D5D9813C}"/>
              </a:ext>
            </a:extLst>
          </p:cNvPr>
          <p:cNvSpPr txBox="1"/>
          <p:nvPr/>
        </p:nvSpPr>
        <p:spPr>
          <a:xfrm>
            <a:off x="351692" y="436098"/>
            <a:ext cx="4515731" cy="923330"/>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Neutrophils</a:t>
            </a:r>
            <a:r>
              <a:rPr lang="en-GB" dirty="0">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are the most numerous white blood cell. They have a lobed nucleus and grainy cytoplasm</a:t>
            </a:r>
          </a:p>
        </p:txBody>
      </p:sp>
      <p:sp>
        <p:nvSpPr>
          <p:cNvPr id="3" name="TextBox 2">
            <a:extLst>
              <a:ext uri="{FF2B5EF4-FFF2-40B4-BE49-F238E27FC236}">
                <a16:creationId xmlns:a16="http://schemas.microsoft.com/office/drawing/2014/main" id="{4C3553B5-186D-4620-A819-ECC91D6495CB}"/>
              </a:ext>
            </a:extLst>
          </p:cNvPr>
          <p:cNvSpPr txBox="1"/>
          <p:nvPr/>
        </p:nvSpPr>
        <p:spPr>
          <a:xfrm>
            <a:off x="393895" y="1690581"/>
            <a:ext cx="4121834" cy="923330"/>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Lymphocytes</a:t>
            </a:r>
            <a:r>
              <a:rPr lang="en-GB" dirty="0">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are a little smaller than neutrophils. The cytoplasm takes up most of the cell</a:t>
            </a:r>
          </a:p>
        </p:txBody>
      </p:sp>
      <p:sp>
        <p:nvSpPr>
          <p:cNvPr id="4" name="TextBox 3">
            <a:extLst>
              <a:ext uri="{FF2B5EF4-FFF2-40B4-BE49-F238E27FC236}">
                <a16:creationId xmlns:a16="http://schemas.microsoft.com/office/drawing/2014/main" id="{68CDC95C-4658-4C1A-A933-42163F4FC6E1}"/>
              </a:ext>
            </a:extLst>
          </p:cNvPr>
          <p:cNvSpPr txBox="1"/>
          <p:nvPr/>
        </p:nvSpPr>
        <p:spPr>
          <a:xfrm>
            <a:off x="351692" y="2869809"/>
            <a:ext cx="3924886" cy="64633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Monocytes </a:t>
            </a:r>
            <a:r>
              <a:rPr lang="en-GB" dirty="0">
                <a:solidFill>
                  <a:srgbClr val="FF0000"/>
                </a:solidFill>
                <a:latin typeface="Arial" panose="020B0604020202020204" pitchFamily="34" charset="0"/>
                <a:cs typeface="Arial" panose="020B0604020202020204" pitchFamily="34" charset="0"/>
              </a:rPr>
              <a:t>are large cells and have a large, kidney bean shaped nucleus</a:t>
            </a:r>
          </a:p>
        </p:txBody>
      </p:sp>
      <p:sp>
        <p:nvSpPr>
          <p:cNvPr id="5" name="TextBox 4">
            <a:extLst>
              <a:ext uri="{FF2B5EF4-FFF2-40B4-BE49-F238E27FC236}">
                <a16:creationId xmlns:a16="http://schemas.microsoft.com/office/drawing/2014/main" id="{5095274C-D4F2-42EE-93B9-A7ED4ED7033D}"/>
              </a:ext>
            </a:extLst>
          </p:cNvPr>
          <p:cNvSpPr txBox="1"/>
          <p:nvPr/>
        </p:nvSpPr>
        <p:spPr>
          <a:xfrm>
            <a:off x="351692" y="3953022"/>
            <a:ext cx="4304714" cy="1200329"/>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Basophils</a:t>
            </a:r>
            <a:r>
              <a:rPr lang="en-GB" dirty="0">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have a very granular cytoplasm containing heparin and histamine and are involved in allergic reactions</a:t>
            </a:r>
          </a:p>
        </p:txBody>
      </p:sp>
      <p:sp>
        <p:nvSpPr>
          <p:cNvPr id="6" name="TextBox 5">
            <a:extLst>
              <a:ext uri="{FF2B5EF4-FFF2-40B4-BE49-F238E27FC236}">
                <a16:creationId xmlns:a16="http://schemas.microsoft.com/office/drawing/2014/main" id="{7676A861-E44C-43A9-A692-D695E183BFBD}"/>
              </a:ext>
            </a:extLst>
          </p:cNvPr>
          <p:cNvSpPr txBox="1"/>
          <p:nvPr/>
        </p:nvSpPr>
        <p:spPr>
          <a:xfrm>
            <a:off x="351692" y="5233182"/>
            <a:ext cx="4304714" cy="923330"/>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Eosinophils</a:t>
            </a:r>
            <a:r>
              <a:rPr lang="en-GB" dirty="0">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have a bi-lobed nucleus and are involved with defence against parasites and allergic reactions</a:t>
            </a:r>
          </a:p>
        </p:txBody>
      </p:sp>
    </p:spTree>
    <p:extLst>
      <p:ext uri="{BB962C8B-B14F-4D97-AF65-F5344CB8AC3E}">
        <p14:creationId xmlns:p14="http://schemas.microsoft.com/office/powerpoint/2010/main" val="3909302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ADE6F-F18D-4272-A6D7-95FB78ECAFAE}"/>
              </a:ext>
            </a:extLst>
          </p:cNvPr>
          <p:cNvSpPr>
            <a:spLocks noGrp="1"/>
          </p:cNvSpPr>
          <p:nvPr>
            <p:ph type="title"/>
          </p:nvPr>
        </p:nvSpPr>
        <p:spPr/>
        <p:txBody>
          <a:bodyPr/>
          <a:lstStyle/>
          <a:p>
            <a:r>
              <a:rPr lang="en-GB" b="1" dirty="0"/>
              <a:t>Question time!</a:t>
            </a:r>
          </a:p>
        </p:txBody>
      </p:sp>
      <p:sp>
        <p:nvSpPr>
          <p:cNvPr id="3" name="Content Placeholder 2">
            <a:extLst>
              <a:ext uri="{FF2B5EF4-FFF2-40B4-BE49-F238E27FC236}">
                <a16:creationId xmlns:a16="http://schemas.microsoft.com/office/drawing/2014/main" id="{5E1BE2BE-D691-45C6-831D-CEE597AA6B0D}"/>
              </a:ext>
            </a:extLst>
          </p:cNvPr>
          <p:cNvSpPr>
            <a:spLocks noGrp="1"/>
          </p:cNvSpPr>
          <p:nvPr>
            <p:ph idx="1"/>
          </p:nvPr>
        </p:nvSpPr>
        <p:spPr/>
        <p:txBody>
          <a:bodyPr>
            <a:normAutofit/>
          </a:bodyPr>
          <a:lstStyle/>
          <a:p>
            <a:r>
              <a:rPr lang="en-GB" sz="3200" dirty="0"/>
              <a:t>1. What are antigens?</a:t>
            </a:r>
          </a:p>
          <a:p>
            <a:r>
              <a:rPr lang="en-GB" sz="3200" dirty="0"/>
              <a:t>2. What are the different types of T cell and what structure is found on the surface of T cell?</a:t>
            </a:r>
          </a:p>
          <a:p>
            <a:r>
              <a:rPr lang="en-GB" sz="3200" dirty="0"/>
              <a:t>3. Explain why someone should only suffer Measles once despite being exposed to it again</a:t>
            </a:r>
          </a:p>
        </p:txBody>
      </p:sp>
    </p:spTree>
    <p:extLst>
      <p:ext uri="{BB962C8B-B14F-4D97-AF65-F5344CB8AC3E}">
        <p14:creationId xmlns:p14="http://schemas.microsoft.com/office/powerpoint/2010/main" val="10488368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08082-EB22-44E2-A98D-61082A79F991}"/>
              </a:ext>
            </a:extLst>
          </p:cNvPr>
          <p:cNvSpPr>
            <a:spLocks noGrp="1"/>
          </p:cNvSpPr>
          <p:nvPr>
            <p:ph type="title"/>
          </p:nvPr>
        </p:nvSpPr>
        <p:spPr/>
        <p:txBody>
          <a:bodyPr>
            <a:normAutofit/>
          </a:bodyPr>
          <a:lstStyle/>
          <a:p>
            <a:r>
              <a:rPr lang="en-GB" sz="6000" b="1" dirty="0"/>
              <a:t>Immunity and vaccination</a:t>
            </a:r>
          </a:p>
        </p:txBody>
      </p:sp>
      <p:sp>
        <p:nvSpPr>
          <p:cNvPr id="3" name="Content Placeholder 2">
            <a:extLst>
              <a:ext uri="{FF2B5EF4-FFF2-40B4-BE49-F238E27FC236}">
                <a16:creationId xmlns:a16="http://schemas.microsoft.com/office/drawing/2014/main" id="{73AB741B-1363-40DE-8C23-61CA8E563994}"/>
              </a:ext>
            </a:extLst>
          </p:cNvPr>
          <p:cNvSpPr>
            <a:spLocks noGrp="1"/>
          </p:cNvSpPr>
          <p:nvPr>
            <p:ph idx="1"/>
          </p:nvPr>
        </p:nvSpPr>
        <p:spPr/>
        <p:txBody>
          <a:bodyPr>
            <a:normAutofit/>
          </a:bodyPr>
          <a:lstStyle/>
          <a:p>
            <a:r>
              <a:rPr lang="en-GB" sz="2800" b="1" dirty="0"/>
              <a:t>Immunity</a:t>
            </a:r>
            <a:r>
              <a:rPr lang="en-GB" sz="2800" dirty="0"/>
              <a:t> – the ability to respond to an infection</a:t>
            </a:r>
          </a:p>
          <a:p>
            <a:r>
              <a:rPr lang="en-GB" sz="2800" dirty="0"/>
              <a:t>Different types of immunity and different ways of developing it</a:t>
            </a:r>
          </a:p>
          <a:p>
            <a:r>
              <a:rPr lang="en-GB" sz="2800" dirty="0"/>
              <a:t>Immunity can be active or passive</a:t>
            </a:r>
          </a:p>
          <a:p>
            <a:r>
              <a:rPr lang="en-GB" sz="2800" b="1" dirty="0"/>
              <a:t>Active </a:t>
            </a:r>
            <a:r>
              <a:rPr lang="en-GB" sz="2800" dirty="0"/>
              <a:t>– you suffer the disease and develop memory T cell and B cells to it so you don’t get it again </a:t>
            </a:r>
          </a:p>
          <a:p>
            <a:r>
              <a:rPr lang="en-GB" sz="2800" b="1" dirty="0"/>
              <a:t>Passive</a:t>
            </a:r>
            <a:r>
              <a:rPr lang="en-GB" sz="2800" dirty="0"/>
              <a:t> – you are “given” antibodies that were made elsewhere to help you in the short term but this does not last long term </a:t>
            </a:r>
          </a:p>
        </p:txBody>
      </p:sp>
    </p:spTree>
    <p:extLst>
      <p:ext uri="{BB962C8B-B14F-4D97-AF65-F5344CB8AC3E}">
        <p14:creationId xmlns:p14="http://schemas.microsoft.com/office/powerpoint/2010/main" val="330457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2A600-7649-4356-8F34-69851D22078E}"/>
              </a:ext>
            </a:extLst>
          </p:cNvPr>
          <p:cNvSpPr>
            <a:spLocks noGrp="1"/>
          </p:cNvSpPr>
          <p:nvPr>
            <p:ph type="title"/>
          </p:nvPr>
        </p:nvSpPr>
        <p:spPr>
          <a:xfrm>
            <a:off x="1097280" y="531648"/>
            <a:ext cx="6595973" cy="914515"/>
          </a:xfrm>
        </p:spPr>
        <p:txBody>
          <a:bodyPr>
            <a:normAutofit/>
          </a:bodyPr>
          <a:lstStyle/>
          <a:p>
            <a:r>
              <a:rPr lang="en-GB" b="1" dirty="0"/>
              <a:t>Defence against pathogens </a:t>
            </a:r>
          </a:p>
        </p:txBody>
      </p:sp>
      <p:sp>
        <p:nvSpPr>
          <p:cNvPr id="3" name="Content Placeholder 2">
            <a:extLst>
              <a:ext uri="{FF2B5EF4-FFF2-40B4-BE49-F238E27FC236}">
                <a16:creationId xmlns:a16="http://schemas.microsoft.com/office/drawing/2014/main" id="{2A3B57ED-2A9E-4215-884B-197C34E32E2E}"/>
              </a:ext>
            </a:extLst>
          </p:cNvPr>
          <p:cNvSpPr>
            <a:spLocks noGrp="1"/>
          </p:cNvSpPr>
          <p:nvPr>
            <p:ph idx="1"/>
          </p:nvPr>
        </p:nvSpPr>
        <p:spPr/>
        <p:txBody>
          <a:bodyPr>
            <a:normAutofit lnSpcReduction="10000"/>
          </a:bodyPr>
          <a:lstStyle/>
          <a:p>
            <a:r>
              <a:rPr lang="en-GB" sz="2400" dirty="0"/>
              <a:t>To cause illness, pathogens need to gain entry</a:t>
            </a:r>
          </a:p>
          <a:p>
            <a:r>
              <a:rPr lang="en-GB" sz="2400" dirty="0"/>
              <a:t>However, we have a different layers (or mechanisms) of protection, firstly to </a:t>
            </a:r>
            <a:r>
              <a:rPr lang="en-GB" sz="2400" b="1" dirty="0"/>
              <a:t>prevent entry </a:t>
            </a:r>
            <a:r>
              <a:rPr lang="en-GB" sz="2400" dirty="0"/>
              <a:t>and secondly to prevent pathogens </a:t>
            </a:r>
            <a:r>
              <a:rPr lang="en-GB" sz="2400" b="1" dirty="0"/>
              <a:t>taking hold </a:t>
            </a:r>
            <a:r>
              <a:rPr lang="en-GB" sz="2400" dirty="0"/>
              <a:t>if they do gain entry</a:t>
            </a:r>
          </a:p>
          <a:p>
            <a:r>
              <a:rPr lang="en-GB" sz="2400" dirty="0"/>
              <a:t>These are </a:t>
            </a:r>
            <a:r>
              <a:rPr lang="en-GB" sz="2400" b="1" dirty="0"/>
              <a:t>non-specific</a:t>
            </a:r>
            <a:r>
              <a:rPr lang="en-GB" sz="2400" dirty="0"/>
              <a:t> – that is, the same mechanisms are used against a range of pathogens</a:t>
            </a:r>
          </a:p>
          <a:p>
            <a:r>
              <a:rPr lang="en-GB" sz="2400" b="1" dirty="0"/>
              <a:t>Skin </a:t>
            </a:r>
            <a:r>
              <a:rPr lang="en-GB" sz="2400" dirty="0"/>
              <a:t>– the first barrier against infection</a:t>
            </a:r>
          </a:p>
          <a:p>
            <a:r>
              <a:rPr lang="en-GB" sz="2400" b="1" dirty="0"/>
              <a:t>Physical barrier </a:t>
            </a:r>
            <a:r>
              <a:rPr lang="en-GB" sz="2400" dirty="0"/>
              <a:t>– skin cells present a continuous surface and the outermost layers of skin cells are dead and flake off, taking bacteria with them (but what happens if we get scratched?) </a:t>
            </a:r>
          </a:p>
          <a:p>
            <a:endParaRPr lang="en-GB" dirty="0"/>
          </a:p>
          <a:p>
            <a:endParaRPr lang="en-GB" dirty="0"/>
          </a:p>
        </p:txBody>
      </p:sp>
      <p:pic>
        <p:nvPicPr>
          <p:cNvPr id="1026" name="Picture 2" descr="Stop signs clip art tumundografico – Gclipart.com">
            <a:extLst>
              <a:ext uri="{FF2B5EF4-FFF2-40B4-BE49-F238E27FC236}">
                <a16:creationId xmlns:a16="http://schemas.microsoft.com/office/drawing/2014/main" id="{8C27E5F5-F975-48CA-B67A-6FC80D21A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8627" y="240557"/>
            <a:ext cx="1405392" cy="1405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09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0E3AE-6962-4133-B244-880EFAB2AD78}"/>
              </a:ext>
            </a:extLst>
          </p:cNvPr>
          <p:cNvSpPr>
            <a:spLocks noGrp="1"/>
          </p:cNvSpPr>
          <p:nvPr>
            <p:ph type="title"/>
          </p:nvPr>
        </p:nvSpPr>
        <p:spPr/>
        <p:txBody>
          <a:bodyPr>
            <a:normAutofit/>
          </a:bodyPr>
          <a:lstStyle/>
          <a:p>
            <a:r>
              <a:rPr lang="en-GB" sz="6000" b="1" dirty="0"/>
              <a:t>Active immunity</a:t>
            </a:r>
          </a:p>
        </p:txBody>
      </p:sp>
      <p:sp>
        <p:nvSpPr>
          <p:cNvPr id="3" name="Content Placeholder 2">
            <a:extLst>
              <a:ext uri="{FF2B5EF4-FFF2-40B4-BE49-F238E27FC236}">
                <a16:creationId xmlns:a16="http://schemas.microsoft.com/office/drawing/2014/main" id="{0FA10B81-53C6-420A-8958-7553373EAD23}"/>
              </a:ext>
            </a:extLst>
          </p:cNvPr>
          <p:cNvSpPr>
            <a:spLocks noGrp="1"/>
          </p:cNvSpPr>
          <p:nvPr>
            <p:ph idx="1"/>
          </p:nvPr>
        </p:nvSpPr>
        <p:spPr/>
        <p:txBody>
          <a:bodyPr>
            <a:normAutofit/>
          </a:bodyPr>
          <a:lstStyle/>
          <a:p>
            <a:r>
              <a:rPr lang="en-GB" sz="3200" dirty="0"/>
              <a:t>Your immune system produces its own antibodies and T cell responses</a:t>
            </a:r>
          </a:p>
          <a:p>
            <a:r>
              <a:rPr lang="en-GB" sz="3200" b="1" dirty="0"/>
              <a:t>Natural</a:t>
            </a:r>
            <a:r>
              <a:rPr lang="en-GB" sz="3200" dirty="0"/>
              <a:t>  - you have suffered the disease (and survived)</a:t>
            </a:r>
          </a:p>
          <a:p>
            <a:r>
              <a:rPr lang="en-GB" sz="3200" b="1" dirty="0"/>
              <a:t>Artificial </a:t>
            </a:r>
            <a:r>
              <a:rPr lang="en-GB" sz="3200" dirty="0"/>
              <a:t>– you have been vaccinated against a specific disease</a:t>
            </a:r>
          </a:p>
        </p:txBody>
      </p:sp>
    </p:spTree>
    <p:extLst>
      <p:ext uri="{BB962C8B-B14F-4D97-AF65-F5344CB8AC3E}">
        <p14:creationId xmlns:p14="http://schemas.microsoft.com/office/powerpoint/2010/main" val="16513294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1E252-1C13-4C34-A0E9-06CEF5A88AA7}"/>
              </a:ext>
            </a:extLst>
          </p:cNvPr>
          <p:cNvSpPr>
            <a:spLocks noGrp="1"/>
          </p:cNvSpPr>
          <p:nvPr>
            <p:ph type="title"/>
          </p:nvPr>
        </p:nvSpPr>
        <p:spPr/>
        <p:txBody>
          <a:bodyPr>
            <a:normAutofit/>
          </a:bodyPr>
          <a:lstStyle/>
          <a:p>
            <a:r>
              <a:rPr lang="en-GB" sz="6000" b="1" dirty="0"/>
              <a:t>Passive immunity</a:t>
            </a:r>
          </a:p>
        </p:txBody>
      </p:sp>
      <p:sp>
        <p:nvSpPr>
          <p:cNvPr id="3" name="Content Placeholder 2">
            <a:extLst>
              <a:ext uri="{FF2B5EF4-FFF2-40B4-BE49-F238E27FC236}">
                <a16:creationId xmlns:a16="http://schemas.microsoft.com/office/drawing/2014/main" id="{931FB9B4-222A-4FE8-842D-906D2A8CE95D}"/>
              </a:ext>
            </a:extLst>
          </p:cNvPr>
          <p:cNvSpPr>
            <a:spLocks noGrp="1"/>
          </p:cNvSpPr>
          <p:nvPr>
            <p:ph idx="1"/>
          </p:nvPr>
        </p:nvSpPr>
        <p:spPr/>
        <p:txBody>
          <a:bodyPr>
            <a:normAutofit lnSpcReduction="10000"/>
          </a:bodyPr>
          <a:lstStyle/>
          <a:p>
            <a:r>
              <a:rPr lang="en-GB" sz="2800" dirty="0"/>
              <a:t>Immunity is “given” to you from elsewhere – you have not made the antibodies yourself</a:t>
            </a:r>
          </a:p>
          <a:p>
            <a:r>
              <a:rPr lang="en-GB" sz="2800" b="1" dirty="0"/>
              <a:t>Natural </a:t>
            </a:r>
            <a:r>
              <a:rPr lang="en-GB" sz="2800" dirty="0"/>
              <a:t>– antibodies cross the placenta and enter the foetus and also passed to the baby in breast milk, but they don’t last in the baby more than a few months</a:t>
            </a:r>
          </a:p>
          <a:p>
            <a:r>
              <a:rPr lang="en-GB" sz="2800" b="1" dirty="0"/>
              <a:t>Artificial</a:t>
            </a:r>
            <a:r>
              <a:rPr lang="en-GB" sz="2800" dirty="0"/>
              <a:t> – you can be injected with antibodies from someone or something else to get immediate protection. E.g. antibodies to tetanus collected from blood, or </a:t>
            </a:r>
            <a:r>
              <a:rPr lang="en-GB" sz="2800" b="1" dirty="0"/>
              <a:t>antibodies to corona virus </a:t>
            </a:r>
            <a:r>
              <a:rPr lang="en-GB" sz="2800" dirty="0"/>
              <a:t>collected from </a:t>
            </a:r>
            <a:r>
              <a:rPr lang="en-GB" sz="2800" b="1" dirty="0"/>
              <a:t>people who have had the disease</a:t>
            </a:r>
            <a:r>
              <a:rPr lang="en-GB" sz="2800" dirty="0"/>
              <a:t> is being trialled in some hospitals in very sick patients</a:t>
            </a:r>
          </a:p>
        </p:txBody>
      </p:sp>
    </p:spTree>
    <p:extLst>
      <p:ext uri="{BB962C8B-B14F-4D97-AF65-F5344CB8AC3E}">
        <p14:creationId xmlns:p14="http://schemas.microsoft.com/office/powerpoint/2010/main" val="41737864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135EBF-8F0A-4805-BF94-5A4B66530DEA}"/>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5182214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DAC10-E243-4964-A466-6B395A10B58B}"/>
              </a:ext>
            </a:extLst>
          </p:cNvPr>
          <p:cNvSpPr>
            <a:spLocks noGrp="1"/>
          </p:cNvSpPr>
          <p:nvPr>
            <p:ph type="title"/>
          </p:nvPr>
        </p:nvSpPr>
        <p:spPr>
          <a:xfrm>
            <a:off x="457200" y="242666"/>
            <a:ext cx="3200400" cy="1783082"/>
          </a:xfrm>
        </p:spPr>
        <p:txBody>
          <a:bodyPr>
            <a:normAutofit fontScale="90000"/>
          </a:bodyPr>
          <a:lstStyle/>
          <a:p>
            <a:r>
              <a:rPr lang="en-GB" b="1" dirty="0"/>
              <a:t>Autoimmune diseases  - an abnormal immune response</a:t>
            </a:r>
          </a:p>
        </p:txBody>
      </p:sp>
      <p:sp>
        <p:nvSpPr>
          <p:cNvPr id="3" name="Content Placeholder 2">
            <a:extLst>
              <a:ext uri="{FF2B5EF4-FFF2-40B4-BE49-F238E27FC236}">
                <a16:creationId xmlns:a16="http://schemas.microsoft.com/office/drawing/2014/main" id="{09C975AF-3ADA-40FB-A519-1895306B2DF8}"/>
              </a:ext>
            </a:extLst>
          </p:cNvPr>
          <p:cNvSpPr>
            <a:spLocks noGrp="1"/>
          </p:cNvSpPr>
          <p:nvPr>
            <p:ph idx="1"/>
          </p:nvPr>
        </p:nvSpPr>
        <p:spPr/>
        <p:txBody>
          <a:bodyPr/>
          <a:lstStyle/>
          <a:p>
            <a:r>
              <a:rPr lang="en-GB" b="1" dirty="0"/>
              <a:t>Examples of Autoimmune Disorders</a:t>
            </a:r>
            <a:endParaRPr lang="en-GB" dirty="0"/>
          </a:p>
          <a:p>
            <a:r>
              <a:rPr lang="en-GB" dirty="0"/>
              <a:t>Rheumatoid arthritis. </a:t>
            </a:r>
          </a:p>
          <a:p>
            <a:r>
              <a:rPr lang="en-GB" dirty="0"/>
              <a:t>Systemic lupus erythematosus (lupus). </a:t>
            </a:r>
          </a:p>
          <a:p>
            <a:r>
              <a:rPr lang="en-GB" dirty="0"/>
              <a:t>Inflammatory bowel </a:t>
            </a:r>
            <a:r>
              <a:rPr lang="en-GB" b="1" dirty="0"/>
              <a:t>disease</a:t>
            </a:r>
            <a:r>
              <a:rPr lang="en-GB" dirty="0"/>
              <a:t> (IBD). </a:t>
            </a:r>
          </a:p>
          <a:p>
            <a:r>
              <a:rPr lang="en-GB" dirty="0"/>
              <a:t>Multiple sclerosis (MS). </a:t>
            </a:r>
          </a:p>
          <a:p>
            <a:r>
              <a:rPr lang="en-GB" dirty="0"/>
              <a:t>Type 1 diabetes mellitus. </a:t>
            </a:r>
          </a:p>
          <a:p>
            <a:r>
              <a:rPr lang="en-GB" dirty="0"/>
              <a:t>Guillain-Barre syndrome. </a:t>
            </a:r>
          </a:p>
          <a:p>
            <a:r>
              <a:rPr lang="en-GB" dirty="0"/>
              <a:t>Chronic inflammatory demyelinating polyneuropathy. </a:t>
            </a:r>
          </a:p>
          <a:p>
            <a:r>
              <a:rPr lang="en-GB" dirty="0"/>
              <a:t>Psoriasis.</a:t>
            </a:r>
          </a:p>
          <a:p>
            <a:endParaRPr lang="en-GB" dirty="0"/>
          </a:p>
        </p:txBody>
      </p:sp>
      <p:sp>
        <p:nvSpPr>
          <p:cNvPr id="4" name="Text Placeholder 3">
            <a:extLst>
              <a:ext uri="{FF2B5EF4-FFF2-40B4-BE49-F238E27FC236}">
                <a16:creationId xmlns:a16="http://schemas.microsoft.com/office/drawing/2014/main" id="{382F3AF7-8493-473B-A444-075384E864C7}"/>
              </a:ext>
            </a:extLst>
          </p:cNvPr>
          <p:cNvSpPr>
            <a:spLocks noGrp="1"/>
          </p:cNvSpPr>
          <p:nvPr>
            <p:ph type="body" sz="half" idx="2"/>
          </p:nvPr>
        </p:nvSpPr>
        <p:spPr>
          <a:xfrm>
            <a:off x="457200" y="2194560"/>
            <a:ext cx="3200400" cy="4110644"/>
          </a:xfrm>
        </p:spPr>
        <p:txBody>
          <a:bodyPr>
            <a:normAutofit fontScale="92500"/>
          </a:bodyPr>
          <a:lstStyle/>
          <a:p>
            <a:r>
              <a:rPr lang="en-GB" sz="2800" dirty="0"/>
              <a:t>Autoimmune diseases are an immune response to parts of your own body</a:t>
            </a:r>
          </a:p>
          <a:p>
            <a:r>
              <a:rPr lang="en-GB" sz="2800" dirty="0"/>
              <a:t>Self-antigens are viewed as foreign by the immune system</a:t>
            </a:r>
          </a:p>
          <a:p>
            <a:r>
              <a:rPr lang="en-GB" sz="2800" dirty="0"/>
              <a:t>Chronic, cannot be cured but can be treated</a:t>
            </a:r>
          </a:p>
        </p:txBody>
      </p:sp>
    </p:spTree>
    <p:extLst>
      <p:ext uri="{BB962C8B-B14F-4D97-AF65-F5344CB8AC3E}">
        <p14:creationId xmlns:p14="http://schemas.microsoft.com/office/powerpoint/2010/main" val="2976167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5A0FC-68DA-433B-8B2C-98A93E417040}"/>
              </a:ext>
            </a:extLst>
          </p:cNvPr>
          <p:cNvSpPr>
            <a:spLocks noGrp="1"/>
          </p:cNvSpPr>
          <p:nvPr>
            <p:ph type="title"/>
          </p:nvPr>
        </p:nvSpPr>
        <p:spPr/>
        <p:txBody>
          <a:bodyPr>
            <a:normAutofit/>
          </a:bodyPr>
          <a:lstStyle/>
          <a:p>
            <a:r>
              <a:rPr lang="en-GB" sz="6000" b="1" dirty="0"/>
              <a:t>Vaccination</a:t>
            </a:r>
          </a:p>
        </p:txBody>
      </p:sp>
      <p:sp>
        <p:nvSpPr>
          <p:cNvPr id="3" name="Content Placeholder 2">
            <a:extLst>
              <a:ext uri="{FF2B5EF4-FFF2-40B4-BE49-F238E27FC236}">
                <a16:creationId xmlns:a16="http://schemas.microsoft.com/office/drawing/2014/main" id="{FCAE7CFD-9507-49F1-A08F-C187F12A873A}"/>
              </a:ext>
            </a:extLst>
          </p:cNvPr>
          <p:cNvSpPr>
            <a:spLocks noGrp="1"/>
          </p:cNvSpPr>
          <p:nvPr>
            <p:ph idx="1"/>
          </p:nvPr>
        </p:nvSpPr>
        <p:spPr/>
        <p:txBody>
          <a:bodyPr>
            <a:normAutofit lnSpcReduction="10000"/>
          </a:bodyPr>
          <a:lstStyle/>
          <a:p>
            <a:r>
              <a:rPr lang="en-GB" sz="2800" dirty="0"/>
              <a:t>Vaccination gets around the problem of waiting for your B cells and T cells to increase in number to deal with a pathogen</a:t>
            </a:r>
          </a:p>
          <a:p>
            <a:r>
              <a:rPr lang="en-GB" sz="2800" dirty="0"/>
              <a:t>Vaccines can be made in different ways</a:t>
            </a:r>
          </a:p>
          <a:p>
            <a:r>
              <a:rPr lang="en-GB" sz="2800" dirty="0"/>
              <a:t>They can involve dead pathogens, bits of pathogens, other bacteria that have similar antigens to the pathogen</a:t>
            </a:r>
          </a:p>
          <a:p>
            <a:r>
              <a:rPr lang="en-GB" sz="2800" dirty="0"/>
              <a:t>The key to vaccination is to stimulate an immune response to pathogenic antigen without giving the person the disease so that if the person meets the pathogen they can mount a secondary response involving memory cells very quickly</a:t>
            </a:r>
          </a:p>
        </p:txBody>
      </p:sp>
    </p:spTree>
    <p:extLst>
      <p:ext uri="{BB962C8B-B14F-4D97-AF65-F5344CB8AC3E}">
        <p14:creationId xmlns:p14="http://schemas.microsoft.com/office/powerpoint/2010/main" val="30040196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1FCE4-0DCB-4419-8D32-06B5C83D3700}"/>
              </a:ext>
            </a:extLst>
          </p:cNvPr>
          <p:cNvSpPr>
            <a:spLocks noGrp="1"/>
          </p:cNvSpPr>
          <p:nvPr>
            <p:ph type="title"/>
          </p:nvPr>
        </p:nvSpPr>
        <p:spPr>
          <a:xfrm>
            <a:off x="457200" y="594359"/>
            <a:ext cx="3200400" cy="896816"/>
          </a:xfrm>
        </p:spPr>
        <p:txBody>
          <a:bodyPr/>
          <a:lstStyle/>
          <a:p>
            <a:r>
              <a:rPr lang="en-GB" b="1" dirty="0"/>
              <a:t>Herd immunity</a:t>
            </a:r>
          </a:p>
        </p:txBody>
      </p:sp>
      <p:sp>
        <p:nvSpPr>
          <p:cNvPr id="3" name="Content Placeholder 2">
            <a:extLst>
              <a:ext uri="{FF2B5EF4-FFF2-40B4-BE49-F238E27FC236}">
                <a16:creationId xmlns:a16="http://schemas.microsoft.com/office/drawing/2014/main" id="{6257148B-96A0-4940-A70E-A1772B035692}"/>
              </a:ext>
            </a:extLst>
          </p:cNvPr>
          <p:cNvSpPr>
            <a:spLocks noGrp="1"/>
          </p:cNvSpPr>
          <p:nvPr>
            <p:ph idx="1"/>
          </p:nvPr>
        </p:nvSpPr>
        <p:spPr/>
        <p:txBody>
          <a:bodyPr/>
          <a:lstStyle/>
          <a:p>
            <a:endParaRPr lang="en-GB" dirty="0">
              <a:hlinkClick r:id="rId2"/>
            </a:endParaRPr>
          </a:p>
          <a:p>
            <a:r>
              <a:rPr lang="en-GB" dirty="0">
                <a:hlinkClick r:id="rId2"/>
              </a:rPr>
              <a:t>Herd immunity</a:t>
            </a:r>
          </a:p>
          <a:p>
            <a:endParaRPr lang="en-GB" dirty="0">
              <a:hlinkClick r:id="rId2"/>
            </a:endParaRPr>
          </a:p>
        </p:txBody>
      </p:sp>
      <p:sp>
        <p:nvSpPr>
          <p:cNvPr id="4" name="Text Placeholder 3">
            <a:extLst>
              <a:ext uri="{FF2B5EF4-FFF2-40B4-BE49-F238E27FC236}">
                <a16:creationId xmlns:a16="http://schemas.microsoft.com/office/drawing/2014/main" id="{91C425A7-C489-45DD-90FC-B783F9A20284}"/>
              </a:ext>
            </a:extLst>
          </p:cNvPr>
          <p:cNvSpPr>
            <a:spLocks noGrp="1"/>
          </p:cNvSpPr>
          <p:nvPr>
            <p:ph type="body" sz="half" idx="2"/>
          </p:nvPr>
        </p:nvSpPr>
        <p:spPr>
          <a:xfrm>
            <a:off x="457200" y="1955409"/>
            <a:ext cx="3200400" cy="4349795"/>
          </a:xfrm>
        </p:spPr>
        <p:txBody>
          <a:bodyPr>
            <a:normAutofit/>
          </a:bodyPr>
          <a:lstStyle/>
          <a:p>
            <a:r>
              <a:rPr lang="en-GB" sz="2400" dirty="0"/>
              <a:t>When most people in a community have been vaccinated, it means that anyone who isn’t vaccinated is unlikely to get the disease. </a:t>
            </a:r>
          </a:p>
          <a:p>
            <a:r>
              <a:rPr lang="en-GB" sz="2400" dirty="0"/>
              <a:t>This is herd immunity</a:t>
            </a:r>
          </a:p>
          <a:p>
            <a:r>
              <a:rPr lang="en-GB" sz="2400" dirty="0"/>
              <a:t>But with fewer people being vaccinated, more outbreaks can happen</a:t>
            </a:r>
          </a:p>
        </p:txBody>
      </p:sp>
    </p:spTree>
    <p:extLst>
      <p:ext uri="{BB962C8B-B14F-4D97-AF65-F5344CB8AC3E}">
        <p14:creationId xmlns:p14="http://schemas.microsoft.com/office/powerpoint/2010/main" val="11407930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7E32B-E7E2-4316-A3B7-0BA73A392331}"/>
              </a:ext>
            </a:extLst>
          </p:cNvPr>
          <p:cNvSpPr>
            <a:spLocks noGrp="1"/>
          </p:cNvSpPr>
          <p:nvPr>
            <p:ph type="title"/>
          </p:nvPr>
        </p:nvSpPr>
        <p:spPr/>
        <p:txBody>
          <a:bodyPr/>
          <a:lstStyle/>
          <a:p>
            <a:r>
              <a:rPr lang="en-GB" dirty="0"/>
              <a:t>Question time!</a:t>
            </a:r>
          </a:p>
        </p:txBody>
      </p:sp>
      <p:sp>
        <p:nvSpPr>
          <p:cNvPr id="3" name="Content Placeholder 2">
            <a:extLst>
              <a:ext uri="{FF2B5EF4-FFF2-40B4-BE49-F238E27FC236}">
                <a16:creationId xmlns:a16="http://schemas.microsoft.com/office/drawing/2014/main" id="{44BF90C3-A2DB-464B-8F68-AAEEF8CAB1FD}"/>
              </a:ext>
            </a:extLst>
          </p:cNvPr>
          <p:cNvSpPr>
            <a:spLocks noGrp="1"/>
          </p:cNvSpPr>
          <p:nvPr>
            <p:ph idx="1"/>
          </p:nvPr>
        </p:nvSpPr>
        <p:spPr/>
        <p:txBody>
          <a:bodyPr>
            <a:normAutofit/>
          </a:bodyPr>
          <a:lstStyle/>
          <a:p>
            <a:r>
              <a:rPr lang="en-GB" sz="3200" dirty="0"/>
              <a:t>Which vaccinations are routinely  given in the UK?</a:t>
            </a:r>
          </a:p>
          <a:p>
            <a:r>
              <a:rPr lang="en-GB" sz="3200" dirty="0"/>
              <a:t>How does this compare to other countries?</a:t>
            </a:r>
          </a:p>
        </p:txBody>
      </p:sp>
    </p:spTree>
    <p:extLst>
      <p:ext uri="{BB962C8B-B14F-4D97-AF65-F5344CB8AC3E}">
        <p14:creationId xmlns:p14="http://schemas.microsoft.com/office/powerpoint/2010/main" val="6764686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5647F-B63F-4456-AF1E-1534D5E79059}"/>
              </a:ext>
            </a:extLst>
          </p:cNvPr>
          <p:cNvSpPr>
            <a:spLocks noGrp="1"/>
          </p:cNvSpPr>
          <p:nvPr>
            <p:ph type="title"/>
          </p:nvPr>
        </p:nvSpPr>
        <p:spPr/>
        <p:txBody>
          <a:bodyPr/>
          <a:lstStyle/>
          <a:p>
            <a:r>
              <a:rPr lang="en-GB" b="1" dirty="0"/>
              <a:t>Antibiotics, antibiotic resistance and future medicines</a:t>
            </a:r>
          </a:p>
        </p:txBody>
      </p:sp>
      <p:sp>
        <p:nvSpPr>
          <p:cNvPr id="3" name="Content Placeholder 2">
            <a:extLst>
              <a:ext uri="{FF2B5EF4-FFF2-40B4-BE49-F238E27FC236}">
                <a16:creationId xmlns:a16="http://schemas.microsoft.com/office/drawing/2014/main" id="{BE00C0DA-8917-4981-ACAA-27477CE685FB}"/>
              </a:ext>
            </a:extLst>
          </p:cNvPr>
          <p:cNvSpPr>
            <a:spLocks noGrp="1"/>
          </p:cNvSpPr>
          <p:nvPr>
            <p:ph idx="1"/>
          </p:nvPr>
        </p:nvSpPr>
        <p:spPr/>
        <p:txBody>
          <a:bodyPr>
            <a:normAutofit/>
          </a:bodyPr>
          <a:lstStyle/>
          <a:p>
            <a:r>
              <a:rPr lang="en-GB" sz="2800" dirty="0"/>
              <a:t>The immune system is brilliant at fighting infections – much of the time</a:t>
            </a:r>
          </a:p>
          <a:p>
            <a:r>
              <a:rPr lang="en-GB" sz="2800" dirty="0"/>
              <a:t>However, sometimes it needs help to overcome bacterial infections</a:t>
            </a:r>
          </a:p>
          <a:p>
            <a:r>
              <a:rPr lang="en-GB" sz="2800" dirty="0"/>
              <a:t>Antibiotics are drugs that help by killing (bactericidal) or preventing growth (bacteriostatic) of bacteria</a:t>
            </a:r>
          </a:p>
          <a:p>
            <a:r>
              <a:rPr lang="en-GB" sz="2800" dirty="0"/>
              <a:t>They work by exploiting differences in the bacteria (prokaryotic cells) compared to eukaryotic cells and therefore so not damage us (however, some people are </a:t>
            </a:r>
            <a:r>
              <a:rPr lang="en-GB" sz="2800" u="sng" dirty="0"/>
              <a:t>allergic </a:t>
            </a:r>
            <a:r>
              <a:rPr lang="en-GB" sz="2800" dirty="0"/>
              <a:t>to some antibiotics)</a:t>
            </a:r>
          </a:p>
        </p:txBody>
      </p:sp>
    </p:spTree>
    <p:extLst>
      <p:ext uri="{BB962C8B-B14F-4D97-AF65-F5344CB8AC3E}">
        <p14:creationId xmlns:p14="http://schemas.microsoft.com/office/powerpoint/2010/main" val="20413490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B137-6D5D-4D73-BB56-24B7DE96C806}"/>
              </a:ext>
            </a:extLst>
          </p:cNvPr>
          <p:cNvSpPr>
            <a:spLocks noGrp="1"/>
          </p:cNvSpPr>
          <p:nvPr>
            <p:ph type="title"/>
          </p:nvPr>
        </p:nvSpPr>
        <p:spPr>
          <a:xfrm>
            <a:off x="457200" y="594359"/>
            <a:ext cx="3200400" cy="953087"/>
          </a:xfrm>
        </p:spPr>
        <p:txBody>
          <a:bodyPr/>
          <a:lstStyle/>
          <a:p>
            <a:r>
              <a:rPr lang="en-GB" b="1" dirty="0"/>
              <a:t>Antibiotics</a:t>
            </a:r>
          </a:p>
        </p:txBody>
      </p:sp>
      <p:sp>
        <p:nvSpPr>
          <p:cNvPr id="4" name="Text Placeholder 3">
            <a:extLst>
              <a:ext uri="{FF2B5EF4-FFF2-40B4-BE49-F238E27FC236}">
                <a16:creationId xmlns:a16="http://schemas.microsoft.com/office/drawing/2014/main" id="{6121E4CB-DD73-4B8F-BCE4-1AD2144CBB33}"/>
              </a:ext>
            </a:extLst>
          </p:cNvPr>
          <p:cNvSpPr>
            <a:spLocks noGrp="1"/>
          </p:cNvSpPr>
          <p:nvPr>
            <p:ph type="body" sz="half" idx="2"/>
          </p:nvPr>
        </p:nvSpPr>
        <p:spPr>
          <a:xfrm>
            <a:off x="457200" y="1800665"/>
            <a:ext cx="3200400" cy="4504539"/>
          </a:xfrm>
        </p:spPr>
        <p:txBody>
          <a:bodyPr>
            <a:normAutofit/>
          </a:bodyPr>
          <a:lstStyle/>
          <a:p>
            <a:r>
              <a:rPr lang="en-GB" sz="2400" dirty="0"/>
              <a:t>Penicillin was isolated from mouldy agar plates by Alexander Fleming in 1928 at St Mary’s Hospital Paddington</a:t>
            </a:r>
          </a:p>
          <a:p>
            <a:r>
              <a:rPr lang="en-GB" sz="2400" dirty="0"/>
              <a:t>Further research was carried out by Florey and Chain in the 1930s and 1940s and was used to treat soldiers in WW2</a:t>
            </a:r>
          </a:p>
        </p:txBody>
      </p:sp>
      <p:pic>
        <p:nvPicPr>
          <p:cNvPr id="1026" name="Picture 2" descr="The Mould In Dr Florey's Coat: The Remarkable True Story of the ...">
            <a:extLst>
              <a:ext uri="{FF2B5EF4-FFF2-40B4-BE49-F238E27FC236}">
                <a16:creationId xmlns:a16="http://schemas.microsoft.com/office/drawing/2014/main" id="{1D7A6A35-37EB-45C2-BDE2-828C2484742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80295" y="-2330"/>
            <a:ext cx="4811151" cy="6697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890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80F2F-7997-4281-B323-2A96A767F1E4}"/>
              </a:ext>
            </a:extLst>
          </p:cNvPr>
          <p:cNvSpPr>
            <a:spLocks noGrp="1"/>
          </p:cNvSpPr>
          <p:nvPr>
            <p:ph type="title"/>
          </p:nvPr>
        </p:nvSpPr>
        <p:spPr/>
        <p:txBody>
          <a:bodyPr>
            <a:normAutofit/>
          </a:bodyPr>
          <a:lstStyle/>
          <a:p>
            <a:r>
              <a:rPr lang="en-GB" sz="5400" b="1" dirty="0"/>
              <a:t>Antibiotics</a:t>
            </a:r>
          </a:p>
        </p:txBody>
      </p:sp>
      <p:sp>
        <p:nvSpPr>
          <p:cNvPr id="3" name="Content Placeholder 2">
            <a:extLst>
              <a:ext uri="{FF2B5EF4-FFF2-40B4-BE49-F238E27FC236}">
                <a16:creationId xmlns:a16="http://schemas.microsoft.com/office/drawing/2014/main" id="{7BBDD640-A920-4BF2-A4C8-01CA42CD2270}"/>
              </a:ext>
            </a:extLst>
          </p:cNvPr>
          <p:cNvSpPr>
            <a:spLocks noGrp="1"/>
          </p:cNvSpPr>
          <p:nvPr>
            <p:ph idx="1"/>
          </p:nvPr>
        </p:nvSpPr>
        <p:spPr/>
        <p:txBody>
          <a:bodyPr>
            <a:normAutofit/>
          </a:bodyPr>
          <a:lstStyle/>
          <a:p>
            <a:r>
              <a:rPr lang="en-GB" sz="4000" dirty="0"/>
              <a:t>Find examples of different antibiotics</a:t>
            </a:r>
          </a:p>
          <a:p>
            <a:r>
              <a:rPr lang="en-GB" sz="4000" dirty="0"/>
              <a:t>Give examples of what they might be used for</a:t>
            </a:r>
          </a:p>
          <a:p>
            <a:r>
              <a:rPr lang="en-GB" sz="4000"/>
              <a:t>Find </a:t>
            </a:r>
            <a:r>
              <a:rPr lang="en-GB" sz="4000" dirty="0"/>
              <a:t>some examples of side effects </a:t>
            </a:r>
            <a:r>
              <a:rPr lang="en-GB" sz="4000"/>
              <a:t>of antibiotic use</a:t>
            </a:r>
            <a:endParaRPr lang="en-GB" sz="4000" dirty="0"/>
          </a:p>
        </p:txBody>
      </p:sp>
    </p:spTree>
    <p:extLst>
      <p:ext uri="{BB962C8B-B14F-4D97-AF65-F5344CB8AC3E}">
        <p14:creationId xmlns:p14="http://schemas.microsoft.com/office/powerpoint/2010/main" val="1583549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14B6B-7923-43C1-A12D-B31D5D1F5093}"/>
              </a:ext>
            </a:extLst>
          </p:cNvPr>
          <p:cNvSpPr>
            <a:spLocks noGrp="1"/>
          </p:cNvSpPr>
          <p:nvPr>
            <p:ph type="title"/>
          </p:nvPr>
        </p:nvSpPr>
        <p:spPr/>
        <p:txBody>
          <a:bodyPr>
            <a:normAutofit/>
          </a:bodyPr>
          <a:lstStyle/>
          <a:p>
            <a:r>
              <a:rPr lang="en-GB" sz="5400" b="1" dirty="0"/>
              <a:t>Skin and mucous membranes</a:t>
            </a:r>
          </a:p>
        </p:txBody>
      </p:sp>
      <p:sp>
        <p:nvSpPr>
          <p:cNvPr id="3" name="Content Placeholder 2">
            <a:extLst>
              <a:ext uri="{FF2B5EF4-FFF2-40B4-BE49-F238E27FC236}">
                <a16:creationId xmlns:a16="http://schemas.microsoft.com/office/drawing/2014/main" id="{4E57AF13-C176-4670-8151-F8642E037AFA}"/>
              </a:ext>
            </a:extLst>
          </p:cNvPr>
          <p:cNvSpPr>
            <a:spLocks noGrp="1"/>
          </p:cNvSpPr>
          <p:nvPr>
            <p:ph idx="1"/>
          </p:nvPr>
        </p:nvSpPr>
        <p:spPr/>
        <p:txBody>
          <a:bodyPr>
            <a:normAutofit fontScale="92500"/>
          </a:bodyPr>
          <a:lstStyle/>
          <a:p>
            <a:r>
              <a:rPr lang="en-GB" sz="2400" dirty="0"/>
              <a:t>As well as being a physical barrier, skin also acts as a </a:t>
            </a:r>
            <a:r>
              <a:rPr lang="en-GB" sz="2400" b="1" dirty="0"/>
              <a:t>chemical barrier</a:t>
            </a:r>
          </a:p>
          <a:p>
            <a:r>
              <a:rPr lang="en-GB" sz="2400" dirty="0"/>
              <a:t>Skin produces chemicals that are </a:t>
            </a:r>
            <a:r>
              <a:rPr lang="en-GB" sz="2400" b="1" dirty="0"/>
              <a:t>antimicrobial</a:t>
            </a:r>
            <a:r>
              <a:rPr lang="en-GB" sz="2400" dirty="0"/>
              <a:t> and </a:t>
            </a:r>
            <a:r>
              <a:rPr lang="en-GB" sz="2400" b="1" dirty="0"/>
              <a:t>lower the pH </a:t>
            </a:r>
            <a:r>
              <a:rPr lang="en-GB" sz="2400" dirty="0"/>
              <a:t>which slows down pathogen growth</a:t>
            </a:r>
          </a:p>
          <a:p>
            <a:r>
              <a:rPr lang="en-GB" sz="2400" dirty="0"/>
              <a:t>Examples include sweat, sebum, ear wax (there are two types – who knew?!), lysozyme, anti-microbial peptides</a:t>
            </a:r>
          </a:p>
          <a:p>
            <a:r>
              <a:rPr lang="en-GB" sz="2400" dirty="0"/>
              <a:t>Skin also has its own </a:t>
            </a:r>
            <a:r>
              <a:rPr lang="en-GB" sz="2400" b="1" dirty="0"/>
              <a:t>skin flora </a:t>
            </a:r>
            <a:r>
              <a:rPr lang="en-GB" sz="2400" dirty="0"/>
              <a:t>(commensal bacteria and fungi) – non-pathogenic bacteria which do not usually cause us harm and stop other bacteria from growing</a:t>
            </a:r>
          </a:p>
          <a:p>
            <a:r>
              <a:rPr lang="en-GB" sz="2400" b="1" dirty="0"/>
              <a:t>Mucous membranes </a:t>
            </a:r>
            <a:r>
              <a:rPr lang="en-GB" sz="2400" dirty="0"/>
              <a:t>– protect body openings (e.g. mouth, nostrils, ear, genitals, anus)</a:t>
            </a:r>
          </a:p>
          <a:p>
            <a:r>
              <a:rPr lang="en-GB" sz="2400" b="1" dirty="0"/>
              <a:t>Mucus</a:t>
            </a:r>
            <a:r>
              <a:rPr lang="en-GB" sz="2400" dirty="0"/>
              <a:t> – sticky, traps microbes and contains antimicrobial enzymes</a:t>
            </a:r>
            <a:endParaRPr lang="en-GB" dirty="0"/>
          </a:p>
        </p:txBody>
      </p:sp>
    </p:spTree>
    <p:extLst>
      <p:ext uri="{BB962C8B-B14F-4D97-AF65-F5344CB8AC3E}">
        <p14:creationId xmlns:p14="http://schemas.microsoft.com/office/powerpoint/2010/main" val="251486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7C9A6-84ED-4F64-97AD-107DEF02F848}"/>
              </a:ext>
            </a:extLst>
          </p:cNvPr>
          <p:cNvSpPr>
            <a:spLocks noGrp="1"/>
          </p:cNvSpPr>
          <p:nvPr>
            <p:ph type="title"/>
          </p:nvPr>
        </p:nvSpPr>
        <p:spPr/>
        <p:txBody>
          <a:bodyPr/>
          <a:lstStyle/>
          <a:p>
            <a:r>
              <a:rPr lang="en-GB" b="1" dirty="0"/>
              <a:t>Resistance to antibiotics</a:t>
            </a:r>
          </a:p>
        </p:txBody>
      </p:sp>
      <p:sp>
        <p:nvSpPr>
          <p:cNvPr id="3" name="Content Placeholder 2">
            <a:extLst>
              <a:ext uri="{FF2B5EF4-FFF2-40B4-BE49-F238E27FC236}">
                <a16:creationId xmlns:a16="http://schemas.microsoft.com/office/drawing/2014/main" id="{6A2C684B-BDA3-4B10-B3C9-8EB08014F478}"/>
              </a:ext>
            </a:extLst>
          </p:cNvPr>
          <p:cNvSpPr>
            <a:spLocks noGrp="1"/>
          </p:cNvSpPr>
          <p:nvPr>
            <p:ph idx="1"/>
          </p:nvPr>
        </p:nvSpPr>
        <p:spPr/>
        <p:txBody>
          <a:bodyPr>
            <a:normAutofit lnSpcReduction="10000"/>
          </a:bodyPr>
          <a:lstStyle/>
          <a:p>
            <a:r>
              <a:rPr lang="en-GB" sz="2800" dirty="0"/>
              <a:t>Because of genetic variations in bacteria, there is resistance to antibiotics</a:t>
            </a:r>
          </a:p>
          <a:p>
            <a:r>
              <a:rPr lang="en-GB" sz="2800" dirty="0"/>
              <a:t>If someone is infected with a naturally resistant form, treating with antibiotics does not clear the bacteria</a:t>
            </a:r>
          </a:p>
          <a:p>
            <a:r>
              <a:rPr lang="en-GB" sz="2800" dirty="0"/>
              <a:t>The resistant bacteria increase in number and can spread to other people (e.g. resistant gonorrhoea bacteria) – natural selection</a:t>
            </a:r>
          </a:p>
          <a:p>
            <a:r>
              <a:rPr lang="en-GB" sz="2800" dirty="0"/>
              <a:t>Superbugs are resistant to nearly all antibiotics</a:t>
            </a:r>
          </a:p>
          <a:p>
            <a:r>
              <a:rPr lang="en-GB" sz="2800" dirty="0"/>
              <a:t>People need to take antibiotics as prescribed and doctors should be careful with how they prescribe them</a:t>
            </a:r>
          </a:p>
        </p:txBody>
      </p:sp>
    </p:spTree>
    <p:extLst>
      <p:ext uri="{BB962C8B-B14F-4D97-AF65-F5344CB8AC3E}">
        <p14:creationId xmlns:p14="http://schemas.microsoft.com/office/powerpoint/2010/main" val="9693097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C18EF-8C54-4693-BF85-B6BE96BAD02C}"/>
              </a:ext>
            </a:extLst>
          </p:cNvPr>
          <p:cNvSpPr>
            <a:spLocks noGrp="1"/>
          </p:cNvSpPr>
          <p:nvPr>
            <p:ph type="title"/>
          </p:nvPr>
        </p:nvSpPr>
        <p:spPr/>
        <p:txBody>
          <a:bodyPr>
            <a:normAutofit/>
          </a:bodyPr>
          <a:lstStyle/>
          <a:p>
            <a:r>
              <a:rPr lang="en-GB" sz="5400" b="1" dirty="0"/>
              <a:t>Antibiotic-resistant bacteria</a:t>
            </a:r>
          </a:p>
        </p:txBody>
      </p:sp>
      <p:sp>
        <p:nvSpPr>
          <p:cNvPr id="3" name="Content Placeholder 2">
            <a:extLst>
              <a:ext uri="{FF2B5EF4-FFF2-40B4-BE49-F238E27FC236}">
                <a16:creationId xmlns:a16="http://schemas.microsoft.com/office/drawing/2014/main" id="{C19F3B89-AC1D-428F-BC4B-5CA54B419219}"/>
              </a:ext>
            </a:extLst>
          </p:cNvPr>
          <p:cNvSpPr>
            <a:spLocks noGrp="1"/>
          </p:cNvSpPr>
          <p:nvPr>
            <p:ph idx="1"/>
          </p:nvPr>
        </p:nvSpPr>
        <p:spPr/>
        <p:txBody>
          <a:bodyPr>
            <a:normAutofit/>
          </a:bodyPr>
          <a:lstStyle/>
          <a:p>
            <a:r>
              <a:rPr lang="en-GB" sz="2800" dirty="0"/>
              <a:t>Two important hospital-acquired bacteria include</a:t>
            </a:r>
          </a:p>
          <a:p>
            <a:pPr>
              <a:buFont typeface="Arial" panose="020B0604020202020204" pitchFamily="34" charset="0"/>
              <a:buChar char="•"/>
            </a:pPr>
            <a:r>
              <a:rPr lang="en-GB" sz="2800" dirty="0"/>
              <a:t> </a:t>
            </a:r>
            <a:r>
              <a:rPr lang="en-GB" sz="2800" dirty="0" err="1"/>
              <a:t>meticillin</a:t>
            </a:r>
            <a:r>
              <a:rPr lang="en-GB" sz="2800" dirty="0"/>
              <a:t> (methicillin) resistant staphylococcus aureus (</a:t>
            </a:r>
            <a:r>
              <a:rPr lang="en-GB" sz="2800" b="1" dirty="0"/>
              <a:t>MRSA</a:t>
            </a:r>
            <a:r>
              <a:rPr lang="en-GB" sz="2800" dirty="0"/>
              <a:t>) which causes wound infection</a:t>
            </a:r>
          </a:p>
          <a:p>
            <a:pPr>
              <a:buFont typeface="Arial" panose="020B0604020202020204" pitchFamily="34" charset="0"/>
              <a:buChar char="•"/>
            </a:pPr>
            <a:r>
              <a:rPr lang="en-GB" sz="2800" dirty="0"/>
              <a:t>Clostridium difficile (</a:t>
            </a:r>
            <a:r>
              <a:rPr lang="en-GB" sz="2800" dirty="0" err="1"/>
              <a:t>C.diff</a:t>
            </a:r>
            <a:r>
              <a:rPr lang="en-GB" sz="2800" dirty="0"/>
              <a:t>) – infects the digestive system.</a:t>
            </a:r>
          </a:p>
          <a:p>
            <a:pPr>
              <a:buFont typeface="Arial" panose="020B0604020202020204" pitchFamily="34" charset="0"/>
              <a:buChar char="•"/>
            </a:pPr>
            <a:r>
              <a:rPr lang="en-GB" sz="2800" dirty="0"/>
              <a:t>Leads to diarrhoea, fever and cramps</a:t>
            </a:r>
          </a:p>
          <a:p>
            <a:pPr>
              <a:buFont typeface="Arial" panose="020B0604020202020204" pitchFamily="34" charset="0"/>
              <a:buChar char="•"/>
            </a:pPr>
            <a:r>
              <a:rPr lang="en-GB" sz="2800" dirty="0"/>
              <a:t>Particularly relevant in hospitals as people may already have weaker immune systems and surgical wounds</a:t>
            </a:r>
          </a:p>
          <a:p>
            <a:endParaRPr lang="en-GB" sz="2800" dirty="0"/>
          </a:p>
        </p:txBody>
      </p:sp>
    </p:spTree>
    <p:extLst>
      <p:ext uri="{BB962C8B-B14F-4D97-AF65-F5344CB8AC3E}">
        <p14:creationId xmlns:p14="http://schemas.microsoft.com/office/powerpoint/2010/main" val="39308164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07CB0-E65A-48F5-B2D5-49D4E49053C7}"/>
              </a:ext>
            </a:extLst>
          </p:cNvPr>
          <p:cNvSpPr>
            <a:spLocks noGrp="1"/>
          </p:cNvSpPr>
          <p:nvPr>
            <p:ph type="title"/>
          </p:nvPr>
        </p:nvSpPr>
        <p:spPr>
          <a:xfrm>
            <a:off x="457200" y="253219"/>
            <a:ext cx="3200400" cy="1223889"/>
          </a:xfrm>
        </p:spPr>
        <p:txBody>
          <a:bodyPr/>
          <a:lstStyle/>
          <a:p>
            <a:r>
              <a:rPr lang="en-GB" b="1" dirty="0"/>
              <a:t>Responsible use and prescribing </a:t>
            </a:r>
          </a:p>
        </p:txBody>
      </p:sp>
      <p:sp>
        <p:nvSpPr>
          <p:cNvPr id="4" name="Text Placeholder 3">
            <a:extLst>
              <a:ext uri="{FF2B5EF4-FFF2-40B4-BE49-F238E27FC236}">
                <a16:creationId xmlns:a16="http://schemas.microsoft.com/office/drawing/2014/main" id="{AA3B6218-12D2-42FA-8344-A7BA13E5E1EA}"/>
              </a:ext>
            </a:extLst>
          </p:cNvPr>
          <p:cNvSpPr>
            <a:spLocks noGrp="1"/>
          </p:cNvSpPr>
          <p:nvPr>
            <p:ph type="body" sz="half" idx="2"/>
          </p:nvPr>
        </p:nvSpPr>
        <p:spPr>
          <a:xfrm>
            <a:off x="457200" y="1786597"/>
            <a:ext cx="3200400" cy="4518607"/>
          </a:xfrm>
        </p:spPr>
        <p:txBody>
          <a:bodyPr>
            <a:normAutofit lnSpcReduction="10000"/>
          </a:bodyPr>
          <a:lstStyle/>
          <a:p>
            <a:r>
              <a:rPr lang="en-GB" sz="2800" dirty="0"/>
              <a:t>Don’t prescribe for minor infections or where viral infection is likely cause</a:t>
            </a:r>
          </a:p>
          <a:p>
            <a:r>
              <a:rPr lang="en-GB" sz="2800" dirty="0"/>
              <a:t>Don’t prescribe to prevent infection unless elderly or weakened immune system</a:t>
            </a:r>
          </a:p>
          <a:p>
            <a:r>
              <a:rPr lang="en-GB" sz="2800" dirty="0"/>
              <a:t>Take all antibiotics as prescribed</a:t>
            </a:r>
          </a:p>
        </p:txBody>
      </p:sp>
      <p:pic>
        <p:nvPicPr>
          <p:cNvPr id="2050" name="Picture 2" descr="Around the world antibiotic-resistant bacteria are causing ...">
            <a:extLst>
              <a:ext uri="{FF2B5EF4-FFF2-40B4-BE49-F238E27FC236}">
                <a16:creationId xmlns:a16="http://schemas.microsoft.com/office/drawing/2014/main" id="{763C0893-C8A9-4ABB-A322-58861B39BC1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926" r="2447"/>
          <a:stretch/>
        </p:blipFill>
        <p:spPr bwMode="auto">
          <a:xfrm>
            <a:off x="4220308" y="844062"/>
            <a:ext cx="7971692" cy="5106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8368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76BB2-3851-4F07-A579-42CC2CF4B61A}"/>
              </a:ext>
            </a:extLst>
          </p:cNvPr>
          <p:cNvSpPr>
            <a:spLocks noGrp="1"/>
          </p:cNvSpPr>
          <p:nvPr>
            <p:ph type="title"/>
          </p:nvPr>
        </p:nvSpPr>
        <p:spPr/>
        <p:txBody>
          <a:bodyPr>
            <a:normAutofit/>
          </a:bodyPr>
          <a:lstStyle/>
          <a:p>
            <a:r>
              <a:rPr lang="en-GB" sz="5400" b="1" dirty="0"/>
              <a:t>New medicines</a:t>
            </a:r>
          </a:p>
        </p:txBody>
      </p:sp>
      <p:sp>
        <p:nvSpPr>
          <p:cNvPr id="3" name="Content Placeholder 2">
            <a:extLst>
              <a:ext uri="{FF2B5EF4-FFF2-40B4-BE49-F238E27FC236}">
                <a16:creationId xmlns:a16="http://schemas.microsoft.com/office/drawing/2014/main" id="{B58C35EA-FEE8-40C1-A82E-B2A9987CBF3E}"/>
              </a:ext>
            </a:extLst>
          </p:cNvPr>
          <p:cNvSpPr>
            <a:spLocks noGrp="1"/>
          </p:cNvSpPr>
          <p:nvPr>
            <p:ph idx="1"/>
          </p:nvPr>
        </p:nvSpPr>
        <p:spPr/>
        <p:txBody>
          <a:bodyPr>
            <a:normAutofit/>
          </a:bodyPr>
          <a:lstStyle/>
          <a:p>
            <a:r>
              <a:rPr lang="en-GB" sz="2800" dirty="0"/>
              <a:t>A number of drugs are derived from chemicals found in nature (e.g. from plants, animals, microbes ; Chelsea Physic Garden in London has loads of examples of plants where drugs come from – and great cakes in their cafe!)</a:t>
            </a:r>
          </a:p>
          <a:p>
            <a:r>
              <a:rPr lang="en-GB" sz="2800" dirty="0"/>
              <a:t>The search for new antibiotics is difficult as drug companies need to invest much time, money and effort</a:t>
            </a:r>
          </a:p>
          <a:p>
            <a:r>
              <a:rPr lang="en-GB" sz="2800" dirty="0"/>
              <a:t>You can try Fold.it to look at how proteins fold and see which drugs might work in different scenarios</a:t>
            </a:r>
          </a:p>
          <a:p>
            <a:endParaRPr lang="en-GB" sz="2800" dirty="0"/>
          </a:p>
        </p:txBody>
      </p:sp>
    </p:spTree>
    <p:extLst>
      <p:ext uri="{BB962C8B-B14F-4D97-AF65-F5344CB8AC3E}">
        <p14:creationId xmlns:p14="http://schemas.microsoft.com/office/powerpoint/2010/main" val="40586566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0041F-E221-4A49-A60D-3E1F616277FE}"/>
              </a:ext>
            </a:extLst>
          </p:cNvPr>
          <p:cNvSpPr>
            <a:spLocks noGrp="1"/>
          </p:cNvSpPr>
          <p:nvPr>
            <p:ph type="title"/>
          </p:nvPr>
        </p:nvSpPr>
        <p:spPr/>
        <p:txBody>
          <a:bodyPr>
            <a:normAutofit/>
          </a:bodyPr>
          <a:lstStyle/>
          <a:p>
            <a:r>
              <a:rPr lang="en-GB" sz="5400" b="1" dirty="0"/>
              <a:t>Personalised medicines</a:t>
            </a:r>
          </a:p>
        </p:txBody>
      </p:sp>
      <p:sp>
        <p:nvSpPr>
          <p:cNvPr id="3" name="Content Placeholder 2">
            <a:extLst>
              <a:ext uri="{FF2B5EF4-FFF2-40B4-BE49-F238E27FC236}">
                <a16:creationId xmlns:a16="http://schemas.microsoft.com/office/drawing/2014/main" id="{A03FEFFC-B25C-4B88-A1F7-8EC664BBA3B6}"/>
              </a:ext>
            </a:extLst>
          </p:cNvPr>
          <p:cNvSpPr>
            <a:spLocks noGrp="1"/>
          </p:cNvSpPr>
          <p:nvPr>
            <p:ph idx="1"/>
          </p:nvPr>
        </p:nvSpPr>
        <p:spPr/>
        <p:txBody>
          <a:bodyPr>
            <a:normAutofit/>
          </a:bodyPr>
          <a:lstStyle/>
          <a:p>
            <a:r>
              <a:rPr lang="en-GB" sz="2800" dirty="0"/>
              <a:t>Research going on to see how someone’s genes can influence the drug therapy proposed to see if it will work or not</a:t>
            </a:r>
          </a:p>
          <a:p>
            <a:r>
              <a:rPr lang="en-GB" sz="2800" dirty="0"/>
              <a:t>Synthetic biology – make artificial proteins, cells or microbes that have specific targets</a:t>
            </a:r>
          </a:p>
        </p:txBody>
      </p:sp>
    </p:spTree>
    <p:extLst>
      <p:ext uri="{BB962C8B-B14F-4D97-AF65-F5344CB8AC3E}">
        <p14:creationId xmlns:p14="http://schemas.microsoft.com/office/powerpoint/2010/main" val="39337238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342E5-AD18-4B5D-8906-8D0C0FF900BA}"/>
              </a:ext>
            </a:extLst>
          </p:cNvPr>
          <p:cNvSpPr>
            <a:spLocks noGrp="1"/>
          </p:cNvSpPr>
          <p:nvPr>
            <p:ph type="title"/>
          </p:nvPr>
        </p:nvSpPr>
        <p:spPr/>
        <p:txBody>
          <a:bodyPr>
            <a:normAutofit/>
          </a:bodyPr>
          <a:lstStyle/>
          <a:p>
            <a:r>
              <a:rPr lang="en-GB" sz="6000" b="1" dirty="0"/>
              <a:t>Summary</a:t>
            </a:r>
          </a:p>
        </p:txBody>
      </p:sp>
      <p:sp>
        <p:nvSpPr>
          <p:cNvPr id="3" name="Content Placeholder 2">
            <a:extLst>
              <a:ext uri="{FF2B5EF4-FFF2-40B4-BE49-F238E27FC236}">
                <a16:creationId xmlns:a16="http://schemas.microsoft.com/office/drawing/2014/main" id="{8E322C0E-F325-49F6-B47A-3F1617938D8B}"/>
              </a:ext>
            </a:extLst>
          </p:cNvPr>
          <p:cNvSpPr>
            <a:spLocks noGrp="1"/>
          </p:cNvSpPr>
          <p:nvPr>
            <p:ph idx="1"/>
          </p:nvPr>
        </p:nvSpPr>
        <p:spPr/>
        <p:txBody>
          <a:bodyPr>
            <a:normAutofit/>
          </a:bodyPr>
          <a:lstStyle/>
          <a:p>
            <a:r>
              <a:rPr lang="en-GB" sz="2800" dirty="0"/>
              <a:t>Defence against pathogens starts with barriers e.g. skin, mucus membranes, blood clots, expulsive reflexes</a:t>
            </a:r>
          </a:p>
          <a:p>
            <a:pPr marL="0" indent="0">
              <a:buNone/>
            </a:pPr>
            <a:r>
              <a:rPr lang="en-GB" sz="2800" dirty="0"/>
              <a:t> Immune system – includes innate and specific responses, and memory</a:t>
            </a:r>
          </a:p>
          <a:p>
            <a:pPr marL="0" indent="0">
              <a:buNone/>
            </a:pPr>
            <a:r>
              <a:rPr lang="en-GB" sz="2800" dirty="0"/>
              <a:t>Involves cytokines, phagocytosis, antigen processing and presenting, T cells (helper, cytotoxic and regulatory), B cells and plasma cells, and antibodies</a:t>
            </a:r>
          </a:p>
          <a:p>
            <a:pPr marL="0" indent="0">
              <a:buNone/>
            </a:pPr>
            <a:r>
              <a:rPr lang="en-GB" sz="2800" dirty="0"/>
              <a:t>Primary response is slow, secondary response is faster – memory cells</a:t>
            </a:r>
          </a:p>
        </p:txBody>
      </p:sp>
    </p:spTree>
    <p:extLst>
      <p:ext uri="{BB962C8B-B14F-4D97-AF65-F5344CB8AC3E}">
        <p14:creationId xmlns:p14="http://schemas.microsoft.com/office/powerpoint/2010/main" val="12037242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57E3D-6F40-4680-BD0C-E21FF154EC8A}"/>
              </a:ext>
            </a:extLst>
          </p:cNvPr>
          <p:cNvSpPr>
            <a:spLocks noGrp="1"/>
          </p:cNvSpPr>
          <p:nvPr>
            <p:ph type="title"/>
          </p:nvPr>
        </p:nvSpPr>
        <p:spPr/>
        <p:txBody>
          <a:bodyPr>
            <a:normAutofit/>
          </a:bodyPr>
          <a:lstStyle/>
          <a:p>
            <a:r>
              <a:rPr lang="en-GB" sz="6000" b="1" dirty="0"/>
              <a:t>Summary</a:t>
            </a:r>
            <a:endParaRPr lang="en-GB" sz="6000" dirty="0"/>
          </a:p>
        </p:txBody>
      </p:sp>
      <p:sp>
        <p:nvSpPr>
          <p:cNvPr id="3" name="Content Placeholder 2">
            <a:extLst>
              <a:ext uri="{FF2B5EF4-FFF2-40B4-BE49-F238E27FC236}">
                <a16:creationId xmlns:a16="http://schemas.microsoft.com/office/drawing/2014/main" id="{8930DE29-EECA-4E09-A04D-A74853641722}"/>
              </a:ext>
            </a:extLst>
          </p:cNvPr>
          <p:cNvSpPr>
            <a:spLocks noGrp="1"/>
          </p:cNvSpPr>
          <p:nvPr>
            <p:ph idx="1"/>
          </p:nvPr>
        </p:nvSpPr>
        <p:spPr/>
        <p:txBody>
          <a:bodyPr>
            <a:normAutofit/>
          </a:bodyPr>
          <a:lstStyle/>
          <a:p>
            <a:r>
              <a:rPr lang="en-GB" sz="2800" dirty="0"/>
              <a:t>Immunity can be passive or active, natural or artificial</a:t>
            </a:r>
          </a:p>
          <a:p>
            <a:r>
              <a:rPr lang="en-GB" sz="2800" dirty="0"/>
              <a:t>Vaccination – lead to memory cells so have a fast secondary response</a:t>
            </a:r>
          </a:p>
          <a:p>
            <a:r>
              <a:rPr lang="en-GB" sz="2800" dirty="0"/>
              <a:t>Antibiotics – fight bacterial infections but resistance is a big issue</a:t>
            </a:r>
          </a:p>
        </p:txBody>
      </p:sp>
    </p:spTree>
    <p:extLst>
      <p:ext uri="{BB962C8B-B14F-4D97-AF65-F5344CB8AC3E}">
        <p14:creationId xmlns:p14="http://schemas.microsoft.com/office/powerpoint/2010/main" val="21122373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3FF90-5F42-46DC-B528-94AFF1FC3510}"/>
              </a:ext>
            </a:extLst>
          </p:cNvPr>
          <p:cNvSpPr>
            <a:spLocks noGrp="1"/>
          </p:cNvSpPr>
          <p:nvPr>
            <p:ph type="title"/>
          </p:nvPr>
        </p:nvSpPr>
        <p:spPr/>
        <p:txBody>
          <a:bodyPr>
            <a:normAutofit/>
          </a:bodyPr>
          <a:lstStyle/>
          <a:p>
            <a:r>
              <a:rPr lang="en-GB" sz="6000" b="1" dirty="0"/>
              <a:t>Lesson aims</a:t>
            </a:r>
          </a:p>
        </p:txBody>
      </p:sp>
      <p:sp>
        <p:nvSpPr>
          <p:cNvPr id="3" name="Content Placeholder 2">
            <a:extLst>
              <a:ext uri="{FF2B5EF4-FFF2-40B4-BE49-F238E27FC236}">
                <a16:creationId xmlns:a16="http://schemas.microsoft.com/office/drawing/2014/main" id="{E22A1415-2471-462D-BCCD-16295C6B6AF3}"/>
              </a:ext>
            </a:extLst>
          </p:cNvPr>
          <p:cNvSpPr>
            <a:spLocks noGrp="1"/>
          </p:cNvSpPr>
          <p:nvPr>
            <p:ph idx="1"/>
          </p:nvPr>
        </p:nvSpPr>
        <p:spPr/>
        <p:txBody>
          <a:bodyPr>
            <a:noAutofit/>
          </a:bodyPr>
          <a:lstStyle/>
          <a:p>
            <a:r>
              <a:rPr lang="en-GB" sz="2800" dirty="0"/>
              <a:t>By the end of the lesson, students will be able to:</a:t>
            </a:r>
          </a:p>
          <a:p>
            <a:r>
              <a:rPr lang="en-GB" sz="2800" dirty="0"/>
              <a:t>1. describe the first line of defence against pathogens</a:t>
            </a:r>
          </a:p>
          <a:p>
            <a:r>
              <a:rPr lang="en-GB" sz="2800" dirty="0"/>
              <a:t>2. describe the difference between the innate and adaptive immune response</a:t>
            </a:r>
          </a:p>
          <a:p>
            <a:r>
              <a:rPr lang="en-GB" sz="2800" dirty="0"/>
              <a:t>3. describe the specialised  immune cell types involved and some proteins</a:t>
            </a:r>
          </a:p>
          <a:p>
            <a:r>
              <a:rPr lang="en-GB" sz="2800" dirty="0"/>
              <a:t>4. outline vaccination, why it is needed and what vaccinations are administered in the UK</a:t>
            </a:r>
          </a:p>
          <a:p>
            <a:r>
              <a:rPr lang="en-GB" sz="2800" dirty="0"/>
              <a:t>5. outline how antibiotics work and what resistance is </a:t>
            </a:r>
          </a:p>
        </p:txBody>
      </p:sp>
    </p:spTree>
    <p:extLst>
      <p:ext uri="{BB962C8B-B14F-4D97-AF65-F5344CB8AC3E}">
        <p14:creationId xmlns:p14="http://schemas.microsoft.com/office/powerpoint/2010/main" val="1016234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E6FE3-0B45-408A-8666-11399A55C66D}"/>
              </a:ext>
            </a:extLst>
          </p:cNvPr>
          <p:cNvSpPr>
            <a:spLocks noGrp="1"/>
          </p:cNvSpPr>
          <p:nvPr>
            <p:ph type="title"/>
          </p:nvPr>
        </p:nvSpPr>
        <p:spPr>
          <a:xfrm>
            <a:off x="457200" y="594359"/>
            <a:ext cx="3200400" cy="882749"/>
          </a:xfrm>
        </p:spPr>
        <p:txBody>
          <a:bodyPr>
            <a:normAutofit/>
          </a:bodyPr>
          <a:lstStyle/>
          <a:p>
            <a:r>
              <a:rPr lang="en-GB" sz="4400" b="1" dirty="0"/>
              <a:t>Blood clotting</a:t>
            </a:r>
          </a:p>
        </p:txBody>
      </p:sp>
      <p:sp>
        <p:nvSpPr>
          <p:cNvPr id="4" name="Text Placeholder 3">
            <a:extLst>
              <a:ext uri="{FF2B5EF4-FFF2-40B4-BE49-F238E27FC236}">
                <a16:creationId xmlns:a16="http://schemas.microsoft.com/office/drawing/2014/main" id="{0861BABE-DC78-4C86-8E1A-F176C877DD15}"/>
              </a:ext>
            </a:extLst>
          </p:cNvPr>
          <p:cNvSpPr>
            <a:spLocks noGrp="1"/>
          </p:cNvSpPr>
          <p:nvPr>
            <p:ph type="body" sz="half" idx="2"/>
          </p:nvPr>
        </p:nvSpPr>
        <p:spPr>
          <a:xfrm>
            <a:off x="457200" y="1645920"/>
            <a:ext cx="3200400" cy="4659284"/>
          </a:xfrm>
        </p:spPr>
        <p:txBody>
          <a:bodyPr>
            <a:normAutofit lnSpcReduction="10000"/>
          </a:bodyPr>
          <a:lstStyle/>
          <a:p>
            <a:r>
              <a:rPr lang="en-GB" sz="2800" dirty="0"/>
              <a:t>Blood clots stop loss of blood and stop microbes entering wounds</a:t>
            </a:r>
          </a:p>
          <a:p>
            <a:r>
              <a:rPr lang="en-GB" sz="2800" dirty="0"/>
              <a:t>Clots are made from fibrin fibres and platelets</a:t>
            </a:r>
          </a:p>
          <a:p>
            <a:r>
              <a:rPr lang="en-GB" sz="2800" dirty="0"/>
              <a:t>Look up disseminated intravascular coagulation (DIC)</a:t>
            </a:r>
          </a:p>
          <a:p>
            <a:endParaRPr lang="en-GB" sz="2800" dirty="0"/>
          </a:p>
        </p:txBody>
      </p:sp>
      <p:pic>
        <p:nvPicPr>
          <p:cNvPr id="2050" name="Picture 2" descr="Microgel Particles Boost Blood Clotting | National Institutes of ...">
            <a:extLst>
              <a:ext uri="{FF2B5EF4-FFF2-40B4-BE49-F238E27FC236}">
                <a16:creationId xmlns:a16="http://schemas.microsoft.com/office/drawing/2014/main" id="{2B882FED-04CF-4D70-A7A0-FED191C36D6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67799" y="914400"/>
            <a:ext cx="6498896" cy="497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49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9E04D-CCF0-4220-88CF-45D387E1C54F}"/>
              </a:ext>
            </a:extLst>
          </p:cNvPr>
          <p:cNvSpPr>
            <a:spLocks noGrp="1"/>
          </p:cNvSpPr>
          <p:nvPr>
            <p:ph type="title"/>
          </p:nvPr>
        </p:nvSpPr>
        <p:spPr>
          <a:xfrm>
            <a:off x="457200" y="228599"/>
            <a:ext cx="3200400" cy="910884"/>
          </a:xfrm>
        </p:spPr>
        <p:txBody>
          <a:bodyPr>
            <a:normAutofit/>
          </a:bodyPr>
          <a:lstStyle/>
          <a:p>
            <a:r>
              <a:rPr lang="en-GB" sz="4400" b="1" dirty="0"/>
              <a:t>Inflammation </a:t>
            </a:r>
          </a:p>
        </p:txBody>
      </p:sp>
      <p:sp>
        <p:nvSpPr>
          <p:cNvPr id="4" name="Text Placeholder 3">
            <a:extLst>
              <a:ext uri="{FF2B5EF4-FFF2-40B4-BE49-F238E27FC236}">
                <a16:creationId xmlns:a16="http://schemas.microsoft.com/office/drawing/2014/main" id="{39352334-B3C2-4084-85D6-B75149C423CD}"/>
              </a:ext>
            </a:extLst>
          </p:cNvPr>
          <p:cNvSpPr>
            <a:spLocks noGrp="1"/>
          </p:cNvSpPr>
          <p:nvPr>
            <p:ph type="body" sz="half" idx="2"/>
          </p:nvPr>
        </p:nvSpPr>
        <p:spPr>
          <a:xfrm>
            <a:off x="457199" y="1266093"/>
            <a:ext cx="3594295" cy="5039112"/>
          </a:xfrm>
        </p:spPr>
        <p:txBody>
          <a:bodyPr>
            <a:normAutofit fontScale="92500"/>
          </a:bodyPr>
          <a:lstStyle/>
          <a:p>
            <a:r>
              <a:rPr lang="en-GB" sz="2800" dirty="0"/>
              <a:t>Five signs of inflammation (heat, redness, swelling, tenderness, pain)</a:t>
            </a:r>
          </a:p>
          <a:p>
            <a:r>
              <a:rPr lang="en-GB" sz="2800" dirty="0"/>
              <a:t>Triggered by tissue injury</a:t>
            </a:r>
          </a:p>
          <a:p>
            <a:r>
              <a:rPr lang="en-GB" sz="2800" dirty="0"/>
              <a:t>Injured tissue releases chemicals leading to increased permeability (leakiness) of blood vessels</a:t>
            </a:r>
          </a:p>
          <a:p>
            <a:r>
              <a:rPr lang="en-GB" sz="2800" dirty="0"/>
              <a:t>Leakiness leads to swelling</a:t>
            </a:r>
          </a:p>
          <a:p>
            <a:endParaRPr lang="en-GB" sz="2400" dirty="0"/>
          </a:p>
        </p:txBody>
      </p:sp>
      <p:pic>
        <p:nvPicPr>
          <p:cNvPr id="1026" name="Picture 2" descr="Inflammation | BioNinja">
            <a:extLst>
              <a:ext uri="{FF2B5EF4-FFF2-40B4-BE49-F238E27FC236}">
                <a16:creationId xmlns:a16="http://schemas.microsoft.com/office/drawing/2014/main" id="{D896297D-B56F-4873-AFB5-12D9A55E1A1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515" t="1370" r="3475"/>
          <a:stretch/>
        </p:blipFill>
        <p:spPr bwMode="auto">
          <a:xfrm>
            <a:off x="4178106" y="829994"/>
            <a:ext cx="9115864" cy="5475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5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9E04D-CCF0-4220-88CF-45D387E1C54F}"/>
              </a:ext>
            </a:extLst>
          </p:cNvPr>
          <p:cNvSpPr>
            <a:spLocks noGrp="1"/>
          </p:cNvSpPr>
          <p:nvPr>
            <p:ph type="title"/>
          </p:nvPr>
        </p:nvSpPr>
        <p:spPr>
          <a:xfrm>
            <a:off x="457200" y="228599"/>
            <a:ext cx="3200400" cy="910884"/>
          </a:xfrm>
        </p:spPr>
        <p:txBody>
          <a:bodyPr>
            <a:normAutofit/>
          </a:bodyPr>
          <a:lstStyle/>
          <a:p>
            <a:r>
              <a:rPr lang="en-GB" sz="4400" b="1" dirty="0"/>
              <a:t>Inflammation </a:t>
            </a:r>
          </a:p>
        </p:txBody>
      </p:sp>
      <p:sp>
        <p:nvSpPr>
          <p:cNvPr id="4" name="Text Placeholder 3">
            <a:extLst>
              <a:ext uri="{FF2B5EF4-FFF2-40B4-BE49-F238E27FC236}">
                <a16:creationId xmlns:a16="http://schemas.microsoft.com/office/drawing/2014/main" id="{39352334-B3C2-4084-85D6-B75149C423CD}"/>
              </a:ext>
            </a:extLst>
          </p:cNvPr>
          <p:cNvSpPr>
            <a:spLocks noGrp="1"/>
          </p:cNvSpPr>
          <p:nvPr>
            <p:ph type="body" sz="half" idx="2"/>
          </p:nvPr>
        </p:nvSpPr>
        <p:spPr>
          <a:xfrm>
            <a:off x="457200" y="1505243"/>
            <a:ext cx="3200400" cy="4799961"/>
          </a:xfrm>
        </p:spPr>
        <p:txBody>
          <a:bodyPr>
            <a:normAutofit lnSpcReduction="10000"/>
          </a:bodyPr>
          <a:lstStyle/>
          <a:p>
            <a:r>
              <a:rPr lang="en-GB" sz="2800" dirty="0"/>
              <a:t>Increased permeability/leakiness leads to swelling  (oedema) as more fluid and cells enter tissue</a:t>
            </a:r>
          </a:p>
          <a:p>
            <a:r>
              <a:rPr lang="en-GB" sz="2800" dirty="0"/>
              <a:t>Vasodilation (widening) of blood vessels allows increased blood flow into area bringing in more white blood cells</a:t>
            </a:r>
          </a:p>
          <a:p>
            <a:endParaRPr lang="en-GB" sz="2400" dirty="0"/>
          </a:p>
        </p:txBody>
      </p:sp>
      <p:pic>
        <p:nvPicPr>
          <p:cNvPr id="1026" name="Picture 2" descr="Inflammation | BioNinja">
            <a:extLst>
              <a:ext uri="{FF2B5EF4-FFF2-40B4-BE49-F238E27FC236}">
                <a16:creationId xmlns:a16="http://schemas.microsoft.com/office/drawing/2014/main" id="{D896297D-B56F-4873-AFB5-12D9A55E1A1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515" t="1370" r="3475"/>
          <a:stretch/>
        </p:blipFill>
        <p:spPr bwMode="auto">
          <a:xfrm>
            <a:off x="4178106" y="829994"/>
            <a:ext cx="9115864" cy="5475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86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90777-53C5-4DC6-8961-1EB95829BA53}"/>
              </a:ext>
            </a:extLst>
          </p:cNvPr>
          <p:cNvSpPr>
            <a:spLocks noGrp="1"/>
          </p:cNvSpPr>
          <p:nvPr>
            <p:ph type="title"/>
          </p:nvPr>
        </p:nvSpPr>
        <p:spPr>
          <a:xfrm>
            <a:off x="1036320" y="286602"/>
            <a:ext cx="10058400" cy="1450757"/>
          </a:xfrm>
        </p:spPr>
        <p:txBody>
          <a:bodyPr/>
          <a:lstStyle/>
          <a:p>
            <a:r>
              <a:rPr lang="en-GB" b="1" dirty="0"/>
              <a:t>Wound repair </a:t>
            </a:r>
          </a:p>
        </p:txBody>
      </p:sp>
      <p:sp>
        <p:nvSpPr>
          <p:cNvPr id="3" name="Content Placeholder 2">
            <a:extLst>
              <a:ext uri="{FF2B5EF4-FFF2-40B4-BE49-F238E27FC236}">
                <a16:creationId xmlns:a16="http://schemas.microsoft.com/office/drawing/2014/main" id="{EEC028BA-A0AD-4F5D-943A-238EFF66A709}"/>
              </a:ext>
            </a:extLst>
          </p:cNvPr>
          <p:cNvSpPr>
            <a:spLocks noGrp="1"/>
          </p:cNvSpPr>
          <p:nvPr>
            <p:ph idx="1"/>
          </p:nvPr>
        </p:nvSpPr>
        <p:spPr>
          <a:xfrm>
            <a:off x="829993" y="1737359"/>
            <a:ext cx="10986867" cy="4023360"/>
          </a:xfrm>
        </p:spPr>
        <p:txBody>
          <a:bodyPr>
            <a:noAutofit/>
          </a:bodyPr>
          <a:lstStyle/>
          <a:p>
            <a:r>
              <a:rPr lang="en-GB" sz="2800" dirty="0"/>
              <a:t>The initial reaction following a tissue injury is blood clotting – haemostasis</a:t>
            </a:r>
          </a:p>
          <a:p>
            <a:r>
              <a:rPr lang="en-GB" sz="2800" dirty="0"/>
              <a:t>Inflammation takes place</a:t>
            </a:r>
          </a:p>
          <a:p>
            <a:r>
              <a:rPr lang="en-GB" sz="2800" dirty="0"/>
              <a:t>This is followed by would repair and healing</a:t>
            </a:r>
          </a:p>
          <a:p>
            <a:r>
              <a:rPr lang="en-GB" sz="2800" dirty="0"/>
              <a:t>Cells in the outer layer of skin (epidermis) divide and migrate to the edges of the wound</a:t>
            </a:r>
          </a:p>
          <a:p>
            <a:r>
              <a:rPr lang="en-GB" sz="2800" dirty="0"/>
              <a:t>Contraction of tissue below the wound takes place to bring the sides of the wound together</a:t>
            </a:r>
          </a:p>
          <a:p>
            <a:r>
              <a:rPr lang="en-GB" sz="2800" dirty="0"/>
              <a:t>Collagen fibres help to repair the wound but too much collagen results in a scar (</a:t>
            </a:r>
            <a:r>
              <a:rPr lang="en-GB" sz="2800" b="1" dirty="0"/>
              <a:t>or keloids – what are these?)</a:t>
            </a:r>
          </a:p>
        </p:txBody>
      </p:sp>
      <p:pic>
        <p:nvPicPr>
          <p:cNvPr id="4098" name="Picture 2" descr="Keloid scars - NHS">
            <a:extLst>
              <a:ext uri="{FF2B5EF4-FFF2-40B4-BE49-F238E27FC236}">
                <a16:creationId xmlns:a16="http://schemas.microsoft.com/office/drawing/2014/main" id="{404C5246-58BF-43ED-94DE-99B4ACBB4A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0768" y="183548"/>
            <a:ext cx="2619375" cy="1553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11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1473</TotalTime>
  <Words>2864</Words>
  <Application>Microsoft Office PowerPoint</Application>
  <PresentationFormat>Widescreen</PresentationFormat>
  <Paragraphs>255</Paragraphs>
  <Slides>57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Calibri Light</vt:lpstr>
      <vt:lpstr>Retrospect</vt:lpstr>
      <vt:lpstr>The Immune System</vt:lpstr>
      <vt:lpstr>Learning objectives</vt:lpstr>
      <vt:lpstr>Lesson aims</vt:lpstr>
      <vt:lpstr>Defence against pathogens </vt:lpstr>
      <vt:lpstr>Skin and mucous membranes</vt:lpstr>
      <vt:lpstr>Blood clotting</vt:lpstr>
      <vt:lpstr>Inflammation </vt:lpstr>
      <vt:lpstr>Inflammation </vt:lpstr>
      <vt:lpstr>Wound repair </vt:lpstr>
      <vt:lpstr>PowerPoint Presentation</vt:lpstr>
      <vt:lpstr>Expulsive reflexes</vt:lpstr>
      <vt:lpstr>Recap time!</vt:lpstr>
      <vt:lpstr>The Immune System</vt:lpstr>
      <vt:lpstr>Antigens are molecules (proteins or carbohydrates) found on cells</vt:lpstr>
      <vt:lpstr>Four main stages in the immune response</vt:lpstr>
      <vt:lpstr>Overview of phagocytosis</vt:lpstr>
      <vt:lpstr>Overview of phagocytosis</vt:lpstr>
      <vt:lpstr>Overview of phagocytosis</vt:lpstr>
      <vt:lpstr>Antigen presentation</vt:lpstr>
      <vt:lpstr>Recap time!</vt:lpstr>
      <vt:lpstr>Break time</vt:lpstr>
      <vt:lpstr>Phagocytes activate T cells</vt:lpstr>
      <vt:lpstr>Phagocytes activate T cells</vt:lpstr>
      <vt:lpstr>Different types of T cell</vt:lpstr>
      <vt:lpstr>PowerPoint Presentation</vt:lpstr>
      <vt:lpstr>T cells activate B cells</vt:lpstr>
      <vt:lpstr>T cells activate B cells</vt:lpstr>
      <vt:lpstr>Plasma cells make antibodies for specific antigens</vt:lpstr>
      <vt:lpstr>Plasma cells make antibodies for specific antigens</vt:lpstr>
      <vt:lpstr>Plasma cells make antibodies for specific antigens</vt:lpstr>
      <vt:lpstr>Plasma cells make antibodies for specific antigens</vt:lpstr>
      <vt:lpstr>Antibody actions</vt:lpstr>
      <vt:lpstr>Recap time!</vt:lpstr>
      <vt:lpstr>The primary response to infection is slow</vt:lpstr>
      <vt:lpstr>Secondary immune response</vt:lpstr>
      <vt:lpstr>PowerPoint Presentation</vt:lpstr>
      <vt:lpstr>PowerPoint Presentation</vt:lpstr>
      <vt:lpstr>Question time!</vt:lpstr>
      <vt:lpstr>Immunity and vaccination</vt:lpstr>
      <vt:lpstr>Active immunity</vt:lpstr>
      <vt:lpstr>Passive immunity</vt:lpstr>
      <vt:lpstr>PowerPoint Presentation</vt:lpstr>
      <vt:lpstr>Autoimmune diseases  - an abnormal immune response</vt:lpstr>
      <vt:lpstr>Vaccination</vt:lpstr>
      <vt:lpstr>Herd immunity</vt:lpstr>
      <vt:lpstr>Question time!</vt:lpstr>
      <vt:lpstr>Antibiotics, antibiotic resistance and future medicines</vt:lpstr>
      <vt:lpstr>Antibiotics</vt:lpstr>
      <vt:lpstr>Antibiotics</vt:lpstr>
      <vt:lpstr>Resistance to antibiotics</vt:lpstr>
      <vt:lpstr>Antibiotic-resistant bacteria</vt:lpstr>
      <vt:lpstr>Responsible use and prescribing </vt:lpstr>
      <vt:lpstr>New medicines</vt:lpstr>
      <vt:lpstr>Personalised medicines</vt:lpstr>
      <vt:lpstr>Summary</vt:lpstr>
      <vt:lpstr>Summary</vt:lpstr>
      <vt:lpstr>Lesson aims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Immune system</dc:title>
  <dc:creator>David Boardman</dc:creator>
  <cp:lastModifiedBy>David Boardman</cp:lastModifiedBy>
  <cp:revision>101</cp:revision>
  <dcterms:created xsi:type="dcterms:W3CDTF">2020-04-29T10:15:33Z</dcterms:created>
  <dcterms:modified xsi:type="dcterms:W3CDTF">2020-05-18T10:44:19Z</dcterms:modified>
</cp:coreProperties>
</file>