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5" r:id="rId13"/>
    <p:sldId id="276" r:id="rId14"/>
    <p:sldId id="270" r:id="rId15"/>
    <p:sldId id="274" r:id="rId16"/>
    <p:sldId id="271" r:id="rId17"/>
    <p:sldId id="272" r:id="rId18"/>
    <p:sldId id="273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8" d="100"/>
          <a:sy n="88" d="100"/>
        </p:scale>
        <p:origin x="1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ouard Morena" userId="2e121fa9-f008-4742-97be-48a08069b91e" providerId="ADAL" clId="{62B5D648-A622-4CBF-8EB6-6AFDAB081D08}"/>
    <pc:docChg chg="modSld">
      <pc:chgData name="Edouard Morena" userId="2e121fa9-f008-4742-97be-48a08069b91e" providerId="ADAL" clId="{62B5D648-A622-4CBF-8EB6-6AFDAB081D08}" dt="2023-10-09T16:21:00.565" v="2" actId="20577"/>
      <pc:docMkLst>
        <pc:docMk/>
      </pc:docMkLst>
      <pc:sldChg chg="modSp mod">
        <pc:chgData name="Edouard Morena" userId="2e121fa9-f008-4742-97be-48a08069b91e" providerId="ADAL" clId="{62B5D648-A622-4CBF-8EB6-6AFDAB081D08}" dt="2023-10-09T16:21:00.565" v="2" actId="20577"/>
        <pc:sldMkLst>
          <pc:docMk/>
          <pc:sldMk cId="4266534479" sldId="262"/>
        </pc:sldMkLst>
        <pc:spChg chg="mod">
          <ac:chgData name="Edouard Morena" userId="2e121fa9-f008-4742-97be-48a08069b91e" providerId="ADAL" clId="{62B5D648-A622-4CBF-8EB6-6AFDAB081D08}" dt="2023-10-09T16:21:00.565" v="2" actId="20577"/>
          <ac:spMkLst>
            <pc:docMk/>
            <pc:sldMk cId="4266534479" sldId="262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77F58-D32C-F745-8AC5-78D1156DF426}" type="datetimeFigureOut">
              <a:rPr lang="fr-FR" smtClean="0"/>
              <a:t>09/10/2023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5DD82-8AEF-D540-8E46-7CDD64D81F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1620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5DD82-8AEF-D540-8E46-7CDD64D81F1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4848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7EB6-6D52-C045-9688-2C2E1149AA15}" type="datetimeFigureOut">
              <a:rPr lang="fr-FR" smtClean="0"/>
              <a:t>09/10/2023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F4315-81D1-7743-850F-28730F4A5E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5179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7EB6-6D52-C045-9688-2C2E1149AA15}" type="datetimeFigureOut">
              <a:rPr lang="fr-FR" smtClean="0"/>
              <a:t>09/10/2023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F4315-81D1-7743-850F-28730F4A5E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9995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7EB6-6D52-C045-9688-2C2E1149AA15}" type="datetimeFigureOut">
              <a:rPr lang="fr-FR" smtClean="0"/>
              <a:t>09/10/2023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F4315-81D1-7743-850F-28730F4A5E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597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7EB6-6D52-C045-9688-2C2E1149AA15}" type="datetimeFigureOut">
              <a:rPr lang="fr-FR" smtClean="0"/>
              <a:t>09/10/2023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F4315-81D1-7743-850F-28730F4A5E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4623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7EB6-6D52-C045-9688-2C2E1149AA15}" type="datetimeFigureOut">
              <a:rPr lang="fr-FR" smtClean="0"/>
              <a:t>09/10/2023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F4315-81D1-7743-850F-28730F4A5E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484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7EB6-6D52-C045-9688-2C2E1149AA15}" type="datetimeFigureOut">
              <a:rPr lang="fr-FR" smtClean="0"/>
              <a:t>09/10/2023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F4315-81D1-7743-850F-28730F4A5E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9719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7EB6-6D52-C045-9688-2C2E1149AA15}" type="datetimeFigureOut">
              <a:rPr lang="fr-FR" smtClean="0"/>
              <a:t>09/10/2023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F4315-81D1-7743-850F-28730F4A5E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4953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7EB6-6D52-C045-9688-2C2E1149AA15}" type="datetimeFigureOut">
              <a:rPr lang="fr-FR" smtClean="0"/>
              <a:t>09/10/2023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F4315-81D1-7743-850F-28730F4A5E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3216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7EB6-6D52-C045-9688-2C2E1149AA15}" type="datetimeFigureOut">
              <a:rPr lang="fr-FR" smtClean="0"/>
              <a:t>09/10/2023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F4315-81D1-7743-850F-28730F4A5E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2616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7EB6-6D52-C045-9688-2C2E1149AA15}" type="datetimeFigureOut">
              <a:rPr lang="fr-FR" smtClean="0"/>
              <a:t>09/10/2023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F4315-81D1-7743-850F-28730F4A5E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97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47EB6-6D52-C045-9688-2C2E1149AA15}" type="datetimeFigureOut">
              <a:rPr lang="fr-FR" smtClean="0"/>
              <a:t>09/10/2023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F4315-81D1-7743-850F-28730F4A5E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129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47EB6-6D52-C045-9688-2C2E1149AA15}" type="datetimeFigureOut">
              <a:rPr lang="fr-FR" smtClean="0"/>
              <a:t>09/10/2023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F4315-81D1-7743-850F-28730F4A5E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886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9425" y="2073715"/>
            <a:ext cx="5201819" cy="299304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6500">
                <a:solidFill>
                  <a:schemeClr val="bg1"/>
                </a:solidFill>
              </a:rPr>
              <a:t>Islam and Islamophobia in France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BD432D-FAB3-4B5D-BF27-4DA7C75B3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54" y="115193"/>
            <a:ext cx="8954691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D6B450-4278-45B8-88C7-C061710E3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799424" y="1883640"/>
            <a:ext cx="520182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234A4C-A256-4139-A5F4-27078F0D6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799424" y="5066757"/>
            <a:ext cx="520182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2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448721"/>
            <a:ext cx="3530753" cy="1225650"/>
          </a:xfrm>
        </p:spPr>
        <p:txBody>
          <a:bodyPr anchor="b">
            <a:normAutofit/>
          </a:bodyPr>
          <a:lstStyle/>
          <a:p>
            <a:r>
              <a:rPr lang="fr-FR" sz="3100">
                <a:solidFill>
                  <a:schemeClr val="bg1"/>
                </a:solidFill>
              </a:rPr>
              <a:t>From illiberal to liberal Islamophobia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3904" y="1749756"/>
            <a:ext cx="35387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1386" y="1823335"/>
            <a:ext cx="4855027" cy="364771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1700" dirty="0" err="1">
                <a:solidFill>
                  <a:schemeClr val="bg1"/>
                </a:solidFill>
              </a:rPr>
              <a:t>Mondon</a:t>
            </a:r>
            <a:r>
              <a:rPr lang="en-GB" sz="1700" dirty="0">
                <a:solidFill>
                  <a:schemeClr val="bg1"/>
                </a:solidFill>
              </a:rPr>
              <a:t> &amp; Winter (2017)</a:t>
            </a:r>
          </a:p>
          <a:p>
            <a:pPr>
              <a:lnSpc>
                <a:spcPct val="90000"/>
              </a:lnSpc>
            </a:pPr>
            <a:r>
              <a:rPr lang="en-GB" sz="1700" dirty="0">
                <a:solidFill>
                  <a:schemeClr val="bg1"/>
                </a:solidFill>
              </a:rPr>
              <a:t>Illiberal Islamophobia: ‘Anti-Muslim’ hate</a:t>
            </a:r>
          </a:p>
          <a:p>
            <a:pPr lvl="1">
              <a:lnSpc>
                <a:spcPct val="90000"/>
              </a:lnSpc>
            </a:pPr>
            <a:r>
              <a:rPr lang="en-GB" sz="1600" dirty="0">
                <a:solidFill>
                  <a:schemeClr val="bg1"/>
                </a:solidFill>
              </a:rPr>
              <a:t>‘Traditional’ racism</a:t>
            </a:r>
          </a:p>
          <a:p>
            <a:pPr lvl="1">
              <a:lnSpc>
                <a:spcPct val="90000"/>
              </a:lnSpc>
            </a:pPr>
            <a:r>
              <a:rPr lang="en-GB" sz="1600" dirty="0">
                <a:solidFill>
                  <a:schemeClr val="bg1"/>
                </a:solidFill>
              </a:rPr>
              <a:t>Exclusivist notions and concepts of race, ethnicity…</a:t>
            </a:r>
          </a:p>
          <a:p>
            <a:pPr>
              <a:lnSpc>
                <a:spcPct val="90000"/>
              </a:lnSpc>
            </a:pPr>
            <a:r>
              <a:rPr lang="en-GB" sz="1700" dirty="0">
                <a:solidFill>
                  <a:schemeClr val="bg1"/>
                </a:solidFill>
              </a:rPr>
              <a:t>Liberal Islamophobia:</a:t>
            </a:r>
          </a:p>
          <a:p>
            <a:pPr lvl="1">
              <a:lnSpc>
                <a:spcPct val="90000"/>
              </a:lnSpc>
            </a:pPr>
            <a:r>
              <a:rPr lang="en-GB" sz="1600" dirty="0">
                <a:solidFill>
                  <a:schemeClr val="bg1"/>
                </a:solidFill>
              </a:rPr>
              <a:t>“Apparently rejects but in fact displaces and conceals traditional racism and overt prejudice by constructing a pseudo-progressive binary and narrative” (</a:t>
            </a:r>
            <a:r>
              <a:rPr lang="en-GB" sz="1600" dirty="0" err="1">
                <a:solidFill>
                  <a:schemeClr val="bg1"/>
                </a:solidFill>
              </a:rPr>
              <a:t>Mondon</a:t>
            </a:r>
            <a:r>
              <a:rPr lang="en-GB" sz="1600" dirty="0">
                <a:solidFill>
                  <a:schemeClr val="bg1"/>
                </a:solidFill>
              </a:rPr>
              <a:t> &amp; Winter, 2017: 31).</a:t>
            </a:r>
          </a:p>
          <a:p>
            <a:pPr lvl="1">
              <a:lnSpc>
                <a:spcPct val="90000"/>
              </a:lnSpc>
            </a:pPr>
            <a:r>
              <a:rPr lang="en-GB" sz="1600" dirty="0">
                <a:solidFill>
                  <a:schemeClr val="bg1"/>
                </a:solidFill>
              </a:rPr>
              <a:t>Notion and image of Muslim or Islamic belief and culture as inherently opposed to core Western values (Progress, democracy, human rights, free speech, gender and sexual equality).</a:t>
            </a:r>
          </a:p>
          <a:p>
            <a:pPr lvl="1">
              <a:lnSpc>
                <a:spcPct val="90000"/>
              </a:lnSpc>
            </a:pPr>
            <a:endParaRPr lang="fr-FR" sz="17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5520" y="5707672"/>
            <a:ext cx="353549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89" y="69386"/>
            <a:ext cx="4249911" cy="671922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894089" y="6116692"/>
            <a:ext cx="4249911" cy="671922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fr-FR" sz="1300">
                <a:solidFill>
                  <a:srgbClr val="FFFFFF"/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411266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628650" y="448721"/>
            <a:ext cx="3530753" cy="12256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3100">
                <a:solidFill>
                  <a:schemeClr val="bg1"/>
                </a:solidFill>
              </a:rPr>
              <a:t>From illiberal to liberal Islamophobia</a:t>
            </a:r>
          </a:p>
        </p:txBody>
      </p:sp>
      <p:cxnSp>
        <p:nvCxnSpPr>
          <p:cNvPr id="4105" name="Straight Connector 4104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3904" y="1749756"/>
            <a:ext cx="35387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770" y="1892861"/>
            <a:ext cx="4789715" cy="3647710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</a:rPr>
              <a:t>“Although liberal Islamophobia claims to target religion and belief (Islam) on behalf of liberalism as opposed to people (Muslims) to claim its liberal credential and non-racist </a:t>
            </a:r>
            <a:r>
              <a:rPr lang="en-US" sz="1500" dirty="0" err="1">
                <a:solidFill>
                  <a:schemeClr val="bg1"/>
                </a:solidFill>
              </a:rPr>
              <a:t>defence</a:t>
            </a:r>
            <a:r>
              <a:rPr lang="en-US" sz="1500" dirty="0">
                <a:solidFill>
                  <a:schemeClr val="bg1"/>
                </a:solidFill>
              </a:rPr>
              <a:t>, it does retain the same target – Muslims – as its illiberal counterpart, often under the auspices of ‘culture’, and is part of a long legacy of anti-Muslim hate in France and wider Europe, dating to colonialism.” (</a:t>
            </a:r>
            <a:r>
              <a:rPr lang="en-US" sz="1500" dirty="0" err="1">
                <a:solidFill>
                  <a:schemeClr val="bg1"/>
                </a:solidFill>
              </a:rPr>
              <a:t>Mondon</a:t>
            </a:r>
            <a:r>
              <a:rPr lang="en-US" sz="1500" dirty="0">
                <a:solidFill>
                  <a:schemeClr val="bg1"/>
                </a:solidFill>
              </a:rPr>
              <a:t> &amp; Winter, 2017: 32)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FN has strategically embraced liberal Islamophobia in defense of the Republic: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50" dirty="0">
                <a:solidFill>
                  <a:schemeClr val="bg1"/>
                </a:solidFill>
              </a:rPr>
              <a:t>Becomes champion of hegemonic values seemingly abandoned by mainstream parties. 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50" dirty="0">
                <a:solidFill>
                  <a:schemeClr val="bg1"/>
                </a:solidFill>
              </a:rPr>
              <a:t>“The Republic is now understood as the nation in the traditional extreme right manner, and secularism as the weapon against the divisions caused by the nation’s new primary enemy: Islam” (</a:t>
            </a:r>
            <a:r>
              <a:rPr lang="en-US" sz="1450" dirty="0" err="1">
                <a:solidFill>
                  <a:schemeClr val="bg1"/>
                </a:solidFill>
              </a:rPr>
              <a:t>Mondon</a:t>
            </a:r>
            <a:r>
              <a:rPr lang="en-US" sz="1450" dirty="0">
                <a:solidFill>
                  <a:schemeClr val="bg1"/>
                </a:solidFill>
              </a:rPr>
              <a:t> &amp; Winter, 2017: 37). </a:t>
            </a:r>
          </a:p>
        </p:txBody>
      </p:sp>
      <p:cxnSp>
        <p:nvCxnSpPr>
          <p:cNvPr id="4107" name="Straight Connector 4106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5520" y="5707672"/>
            <a:ext cx="353549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More French Muslim professionals moving abroad over Islamophobia | Daily  Sabah">
            <a:extLst>
              <a:ext uri="{FF2B5EF4-FFF2-40B4-BE49-F238E27FC236}">
                <a16:creationId xmlns:a16="http://schemas.microsoft.com/office/drawing/2014/main" id="{FBA1D247-74C2-B6E3-5DED-690C1AE261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2" r="8382" b="-1"/>
          <a:stretch/>
        </p:blipFill>
        <p:spPr bwMode="auto">
          <a:xfrm>
            <a:off x="4894089" y="10"/>
            <a:ext cx="424991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804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5" name="Rectangle 5144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448721"/>
            <a:ext cx="3530753" cy="1225650"/>
          </a:xfrm>
        </p:spPr>
        <p:txBody>
          <a:bodyPr anchor="b">
            <a:normAutofit/>
          </a:bodyPr>
          <a:lstStyle/>
          <a:p>
            <a:r>
              <a:rPr lang="fr-FR" sz="3300">
                <a:solidFill>
                  <a:schemeClr val="bg1"/>
                </a:solidFill>
              </a:rPr>
              <a:t>‘Cultural’ racism</a:t>
            </a:r>
          </a:p>
        </p:txBody>
      </p:sp>
      <p:cxnSp>
        <p:nvCxnSpPr>
          <p:cNvPr id="5147" name="Straight Connector 5146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3904" y="1749756"/>
            <a:ext cx="35387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4484" y="1909192"/>
            <a:ext cx="3538727" cy="364771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1800" dirty="0">
                <a:solidFill>
                  <a:schemeClr val="bg1"/>
                </a:solidFill>
              </a:rPr>
              <a:t>Blurring of the divide possible through substitution of one ‘r’ word (race) by another ‘r’ word (religion)</a:t>
            </a:r>
          </a:p>
          <a:p>
            <a:pPr>
              <a:lnSpc>
                <a:spcPct val="90000"/>
              </a:lnSpc>
            </a:pPr>
            <a:r>
              <a:rPr lang="en-GB" sz="1800" dirty="0">
                <a:solidFill>
                  <a:schemeClr val="bg1"/>
                </a:solidFill>
              </a:rPr>
              <a:t>‘Religiosity becomes a new criterion of social differentiation, thereby replacing race which operated for centuries as a marker for the hierarchy of civilizations. </a:t>
            </a:r>
            <a:r>
              <a:rPr lang="en-GB" sz="1800" b="1" dirty="0">
                <a:solidFill>
                  <a:schemeClr val="bg1"/>
                </a:solidFill>
              </a:rPr>
              <a:t>Anti-religious discourse becomes a fig leaf, used to conceal mechanisms of discrimination</a:t>
            </a:r>
            <a:r>
              <a:rPr lang="en-GB" sz="1800" dirty="0">
                <a:solidFill>
                  <a:schemeClr val="bg1"/>
                </a:solidFill>
              </a:rPr>
              <a:t>’ (</a:t>
            </a:r>
            <a:r>
              <a:rPr lang="en-GB" sz="1800" dirty="0" err="1">
                <a:solidFill>
                  <a:schemeClr val="bg1"/>
                </a:solidFill>
              </a:rPr>
              <a:t>Khemilat</a:t>
            </a:r>
            <a:r>
              <a:rPr lang="en-GB" sz="1800" dirty="0">
                <a:solidFill>
                  <a:schemeClr val="bg1"/>
                </a:solidFill>
              </a:rPr>
              <a:t>, 2019:184).</a:t>
            </a:r>
          </a:p>
        </p:txBody>
      </p:sp>
      <p:cxnSp>
        <p:nvCxnSpPr>
          <p:cNvPr id="5149" name="Straight Connector 5148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5520" y="5707672"/>
            <a:ext cx="353549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>
            <a:extLst>
              <a:ext uri="{FF2B5EF4-FFF2-40B4-BE49-F238E27FC236}">
                <a16:creationId xmlns:a16="http://schemas.microsoft.com/office/drawing/2014/main" id="{E34C8E77-C580-2716-B246-D61AC296BD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3" r="19200"/>
          <a:stretch/>
        </p:blipFill>
        <p:spPr bwMode="auto">
          <a:xfrm>
            <a:off x="4894089" y="10"/>
            <a:ext cx="424991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813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448721"/>
            <a:ext cx="3530753" cy="1225650"/>
          </a:xfrm>
        </p:spPr>
        <p:txBody>
          <a:bodyPr anchor="b">
            <a:normAutofit/>
          </a:bodyPr>
          <a:lstStyle/>
          <a:p>
            <a:r>
              <a:rPr lang="fr-FR" sz="3300">
                <a:solidFill>
                  <a:schemeClr val="bg1"/>
                </a:solidFill>
              </a:rPr>
              <a:t>A ‘Colour-blind’ Republic</a:t>
            </a:r>
          </a:p>
        </p:txBody>
      </p:sp>
      <p:cxnSp>
        <p:nvCxnSpPr>
          <p:cNvPr id="6153" name="Straight Connector 6152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3904" y="1749756"/>
            <a:ext cx="35387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1909192"/>
            <a:ext cx="4093029" cy="364771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1700" b="1" dirty="0">
                <a:solidFill>
                  <a:schemeClr val="bg1"/>
                </a:solidFill>
              </a:rPr>
              <a:t>Fits into a broader reluctance in Republican circles to use the word ‘race’.</a:t>
            </a:r>
          </a:p>
          <a:p>
            <a:pPr>
              <a:lnSpc>
                <a:spcPct val="90000"/>
              </a:lnSpc>
            </a:pPr>
            <a:r>
              <a:rPr lang="fr-FR" sz="1700" dirty="0">
                <a:solidFill>
                  <a:schemeClr val="bg1"/>
                </a:solidFill>
              </a:rPr>
              <a:t>Sarah </a:t>
            </a:r>
            <a:r>
              <a:rPr lang="fr-FR" sz="1700" dirty="0" err="1">
                <a:solidFill>
                  <a:schemeClr val="bg1"/>
                </a:solidFill>
              </a:rPr>
              <a:t>Mazouz</a:t>
            </a:r>
            <a:r>
              <a:rPr lang="fr-FR" sz="1700" dirty="0">
                <a:solidFill>
                  <a:schemeClr val="bg1"/>
                </a:solidFill>
              </a:rPr>
              <a:t>: ‘Par une mystification dont les constructions nationales ont le secret, la République a en effet, dans la seconde moitié du XXème siècle, considéré que le racial c’était les autres, et en particulier les Etats-Unis. [</a:t>
            </a:r>
            <a:r>
              <a:rPr lang="is-IS" sz="1700" dirty="0">
                <a:solidFill>
                  <a:schemeClr val="bg1"/>
                </a:solidFill>
              </a:rPr>
              <a:t>…] </a:t>
            </a:r>
            <a:r>
              <a:rPr lang="is-IS" sz="1700" b="1" dirty="0">
                <a:solidFill>
                  <a:schemeClr val="bg1"/>
                </a:solidFill>
              </a:rPr>
              <a:t>Dans ce contexte, on assiste du reste à une fétichisation du terme race. Le seul fait d’y recourir ou de le mentionner aurait le pouvoir de donner une vigueur nouvelle aux idéologies racistes</a:t>
            </a:r>
            <a:r>
              <a:rPr lang="is-IS" sz="1700" dirty="0">
                <a:solidFill>
                  <a:schemeClr val="bg1"/>
                </a:solidFill>
              </a:rPr>
              <a:t>’ (Mazouz, 2020: 22-23).</a:t>
            </a:r>
            <a:endParaRPr lang="fr-FR" sz="1700" dirty="0">
              <a:solidFill>
                <a:schemeClr val="bg1"/>
              </a:solidFill>
            </a:endParaRPr>
          </a:p>
        </p:txBody>
      </p:sp>
      <p:cxnSp>
        <p:nvCxnSpPr>
          <p:cNvPr id="6155" name="Straight Connector 6154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5520" y="5707672"/>
            <a:ext cx="353549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Podcast: The struggle against Islamophobia in France | Othering &amp; Belonging  Institute">
            <a:extLst>
              <a:ext uri="{FF2B5EF4-FFF2-40B4-BE49-F238E27FC236}">
                <a16:creationId xmlns:a16="http://schemas.microsoft.com/office/drawing/2014/main" id="{BF5CEBE2-1AB4-A885-AA82-11FD6EF4A8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6" r="38026"/>
          <a:stretch/>
        </p:blipFill>
        <p:spPr bwMode="auto">
          <a:xfrm>
            <a:off x="4894089" y="10"/>
            <a:ext cx="424991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486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>
          <a:xfrm>
            <a:off x="628650" y="448721"/>
            <a:ext cx="3530753" cy="12256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100">
                <a:solidFill>
                  <a:schemeClr val="bg1"/>
                </a:solidFill>
              </a:rPr>
              <a:t>From illiberal to liberal Islamophobia</a:t>
            </a:r>
          </a:p>
        </p:txBody>
      </p:sp>
      <p:cxnSp>
        <p:nvCxnSpPr>
          <p:cNvPr id="7177" name="Straight Connector 7176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3904" y="1749756"/>
            <a:ext cx="35387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9175" y="1941850"/>
            <a:ext cx="4249911" cy="364771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sz="1600" dirty="0">
                <a:solidFill>
                  <a:schemeClr val="bg1"/>
                </a:solidFill>
              </a:rPr>
              <a:t>Framing of Islam as threat to Western values</a:t>
            </a:r>
          </a:p>
          <a:p>
            <a:pPr lvl="1">
              <a:lnSpc>
                <a:spcPct val="90000"/>
              </a:lnSpc>
            </a:pPr>
            <a:r>
              <a:rPr lang="en-GB" sz="1600" dirty="0">
                <a:solidFill>
                  <a:schemeClr val="bg1"/>
                </a:solidFill>
                <a:sym typeface="Wingdings"/>
              </a:rPr>
              <a:t>Idea of a shared Western civilization (innately progressive)</a:t>
            </a:r>
          </a:p>
          <a:p>
            <a:pPr lvl="1">
              <a:lnSpc>
                <a:spcPct val="90000"/>
              </a:lnSpc>
            </a:pPr>
            <a:r>
              <a:rPr lang="en-GB" sz="1600" dirty="0">
                <a:solidFill>
                  <a:schemeClr val="bg1"/>
                </a:solidFill>
                <a:sym typeface="Wingdings"/>
              </a:rPr>
              <a:t>Idea of a homogeneous and politically unified Muslim community (innately reactionary)</a:t>
            </a:r>
          </a:p>
          <a:p>
            <a:pPr lvl="2">
              <a:lnSpc>
                <a:spcPct val="90000"/>
              </a:lnSpc>
            </a:pPr>
            <a:r>
              <a:rPr lang="en-GB" sz="1600" dirty="0">
                <a:solidFill>
                  <a:schemeClr val="bg1"/>
                </a:solidFill>
                <a:sym typeface="Wingdings"/>
              </a:rPr>
              <a:t>“</a:t>
            </a:r>
            <a:r>
              <a:rPr lang="en-GB" sz="1600" i="1" dirty="0">
                <a:solidFill>
                  <a:schemeClr val="bg1"/>
                </a:solidFill>
                <a:sym typeface="Wingdings"/>
              </a:rPr>
              <a:t>Islam politique</a:t>
            </a:r>
            <a:r>
              <a:rPr lang="en-GB" sz="1600" dirty="0">
                <a:solidFill>
                  <a:schemeClr val="bg1"/>
                </a:solidFill>
                <a:sym typeface="Wingdings"/>
              </a:rPr>
              <a:t>”</a:t>
            </a:r>
          </a:p>
          <a:p>
            <a:pPr lvl="1">
              <a:lnSpc>
                <a:spcPct val="90000"/>
              </a:lnSpc>
            </a:pPr>
            <a:r>
              <a:rPr lang="en-GB" sz="1600" dirty="0">
                <a:solidFill>
                  <a:schemeClr val="bg1"/>
                </a:solidFill>
                <a:sym typeface="Wingdings"/>
              </a:rPr>
              <a:t>Western civilization is superior to others</a:t>
            </a:r>
          </a:p>
          <a:p>
            <a:pPr lvl="1">
              <a:lnSpc>
                <a:spcPct val="90000"/>
              </a:lnSpc>
            </a:pPr>
            <a:r>
              <a:rPr lang="en-GB" sz="1600" dirty="0">
                <a:solidFill>
                  <a:schemeClr val="bg1"/>
                </a:solidFill>
                <a:sym typeface="Wingdings"/>
              </a:rPr>
              <a:t>Western civilization is under threat from minorities and certain intellectuals (‘</a:t>
            </a:r>
            <a:r>
              <a:rPr lang="en-GB" sz="1600" i="1" dirty="0" err="1">
                <a:solidFill>
                  <a:schemeClr val="bg1"/>
                </a:solidFill>
                <a:sym typeface="Wingdings"/>
              </a:rPr>
              <a:t>Islamo-gauchistes</a:t>
            </a:r>
            <a:r>
              <a:rPr lang="en-GB" sz="1600" dirty="0">
                <a:solidFill>
                  <a:schemeClr val="bg1"/>
                </a:solidFill>
                <a:sym typeface="Wingdings"/>
              </a:rPr>
              <a:t>’, ‘</a:t>
            </a:r>
            <a:r>
              <a:rPr lang="en-GB" sz="1600" i="1" dirty="0" err="1">
                <a:solidFill>
                  <a:schemeClr val="bg1"/>
                </a:solidFill>
                <a:sym typeface="Wingdings"/>
              </a:rPr>
              <a:t>indigénistes</a:t>
            </a:r>
            <a:r>
              <a:rPr lang="en-GB" sz="1600" dirty="0">
                <a:solidFill>
                  <a:schemeClr val="bg1"/>
                </a:solidFill>
                <a:sym typeface="Wingdings"/>
              </a:rPr>
              <a:t>’). </a:t>
            </a:r>
          </a:p>
          <a:p>
            <a:pPr>
              <a:lnSpc>
                <a:spcPct val="90000"/>
              </a:lnSpc>
            </a:pPr>
            <a:r>
              <a:rPr lang="en-GB" sz="1600" dirty="0">
                <a:solidFill>
                  <a:schemeClr val="bg1"/>
                </a:solidFill>
                <a:sym typeface="Wingdings"/>
              </a:rPr>
              <a:t>Us vs. Them</a:t>
            </a:r>
          </a:p>
          <a:p>
            <a:pPr>
              <a:lnSpc>
                <a:spcPct val="90000"/>
              </a:lnSpc>
            </a:pPr>
            <a:r>
              <a:rPr lang="en-GB" sz="1600" dirty="0">
                <a:solidFill>
                  <a:schemeClr val="bg1"/>
                </a:solidFill>
                <a:sym typeface="Wingdings"/>
              </a:rPr>
              <a:t>Good vs. Evil</a:t>
            </a:r>
          </a:p>
          <a:p>
            <a:pPr>
              <a:lnSpc>
                <a:spcPct val="90000"/>
              </a:lnSpc>
            </a:pPr>
            <a:r>
              <a:rPr lang="en-GB" sz="1600" dirty="0">
                <a:solidFill>
                  <a:schemeClr val="bg1"/>
                </a:solidFill>
                <a:sym typeface="Wingdings"/>
              </a:rPr>
              <a:t>Secularism (</a:t>
            </a:r>
            <a:r>
              <a:rPr lang="en-GB" sz="1600" i="1" dirty="0" err="1">
                <a:solidFill>
                  <a:schemeClr val="bg1"/>
                </a:solidFill>
                <a:sym typeface="Wingdings"/>
              </a:rPr>
              <a:t>läicité</a:t>
            </a:r>
            <a:r>
              <a:rPr lang="en-GB" sz="1600" dirty="0">
                <a:solidFill>
                  <a:schemeClr val="bg1"/>
                </a:solidFill>
                <a:sym typeface="Wingdings"/>
              </a:rPr>
              <a:t>) vs. Fundamentalism (</a:t>
            </a:r>
            <a:r>
              <a:rPr lang="en-GB" sz="1600" i="1" dirty="0" err="1">
                <a:solidFill>
                  <a:schemeClr val="bg1"/>
                </a:solidFill>
                <a:sym typeface="Wingdings"/>
              </a:rPr>
              <a:t>Islamisme</a:t>
            </a:r>
            <a:r>
              <a:rPr lang="en-GB" sz="1600" dirty="0">
                <a:solidFill>
                  <a:schemeClr val="bg1"/>
                </a:solidFill>
                <a:sym typeface="Wingdings"/>
              </a:rPr>
              <a:t>)</a:t>
            </a:r>
          </a:p>
        </p:txBody>
      </p:sp>
      <p:cxnSp>
        <p:nvCxnSpPr>
          <p:cNvPr id="7179" name="Straight Connector 7178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5520" y="5707672"/>
            <a:ext cx="353549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France's hijab ban is a reminder Islamophobia is everywhere - The Daily  Orange">
            <a:extLst>
              <a:ext uri="{FF2B5EF4-FFF2-40B4-BE49-F238E27FC236}">
                <a16:creationId xmlns:a16="http://schemas.microsoft.com/office/drawing/2014/main" id="{2DB2A40D-267F-F145-39B7-E02C080DEA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3" r="23692" b="-1"/>
          <a:stretch/>
        </p:blipFill>
        <p:spPr bwMode="auto">
          <a:xfrm>
            <a:off x="4894089" y="10"/>
            <a:ext cx="424991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560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448721"/>
            <a:ext cx="3530753" cy="1225650"/>
          </a:xfrm>
        </p:spPr>
        <p:txBody>
          <a:bodyPr anchor="b">
            <a:normAutofit/>
          </a:bodyPr>
          <a:lstStyle/>
          <a:p>
            <a:r>
              <a:rPr lang="fr-FR" sz="3100">
                <a:solidFill>
                  <a:schemeClr val="bg1"/>
                </a:solidFill>
              </a:rPr>
              <a:t>From illiberal to liberal Islamophobia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3904" y="1749756"/>
            <a:ext cx="35387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900" y="1909192"/>
            <a:ext cx="4249911" cy="364771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800" dirty="0">
                <a:solidFill>
                  <a:schemeClr val="bg1"/>
                </a:solidFill>
                <a:sym typeface="Wingdings"/>
              </a:rPr>
              <a:t>Muslim women are objectified and placed at the centre of these dichotomies.  </a:t>
            </a:r>
            <a:endParaRPr lang="en-GB" sz="1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1800" dirty="0">
                <a:solidFill>
                  <a:schemeClr val="bg1"/>
                </a:solidFill>
              </a:rPr>
              <a:t>‘The </a:t>
            </a:r>
            <a:r>
              <a:rPr lang="en-GB" sz="1800" b="1" dirty="0">
                <a:solidFill>
                  <a:schemeClr val="bg1"/>
                </a:solidFill>
              </a:rPr>
              <a:t>notions of immigration, Islam and the status of women </a:t>
            </a:r>
            <a:r>
              <a:rPr lang="en-GB" sz="1800" dirty="0">
                <a:solidFill>
                  <a:schemeClr val="bg1"/>
                </a:solidFill>
              </a:rPr>
              <a:t>are being linked as if there was an intrinsic causal relation between them, and all three of them being viewed under a negative prism: immigration only perceived as illegal and clandestine, Islam as the cause of tension between communities, and the status of Muslim women as backwards and oppressive.’ (</a:t>
            </a:r>
            <a:r>
              <a:rPr lang="en-GB" sz="1800" dirty="0" err="1">
                <a:solidFill>
                  <a:schemeClr val="bg1"/>
                </a:solidFill>
              </a:rPr>
              <a:t>Khemilat</a:t>
            </a:r>
            <a:r>
              <a:rPr lang="en-GB" sz="1800" dirty="0">
                <a:solidFill>
                  <a:schemeClr val="bg1"/>
                </a:solidFill>
              </a:rPr>
              <a:t>, 2019:184)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5520" y="5707672"/>
            <a:ext cx="353549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46838" r="18304"/>
          <a:stretch/>
        </p:blipFill>
        <p:spPr>
          <a:xfrm>
            <a:off x="4894089" y="10"/>
            <a:ext cx="424991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35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1820"/>
            <a:ext cx="8229600" cy="1143000"/>
          </a:xfrm>
        </p:spPr>
        <p:txBody>
          <a:bodyPr/>
          <a:lstStyle/>
          <a:p>
            <a:r>
              <a:rPr lang="fr-FR" dirty="0"/>
              <a:t>2016 </a:t>
            </a:r>
            <a:r>
              <a:rPr lang="fr-FR" dirty="0" err="1"/>
              <a:t>Burkini</a:t>
            </a:r>
            <a:r>
              <a:rPr lang="fr-FR" dirty="0"/>
              <a:t> ‘</a:t>
            </a:r>
            <a:r>
              <a:rPr lang="fr-FR" dirty="0" err="1"/>
              <a:t>affair</a:t>
            </a:r>
            <a:r>
              <a:rPr lang="fr-FR" dirty="0"/>
              <a:t>’</a:t>
            </a:r>
          </a:p>
        </p:txBody>
      </p:sp>
      <p:pic>
        <p:nvPicPr>
          <p:cNvPr id="5" name="Image 4" descr="Screen Shot 2020-09-30 at 08.23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136" y="1225198"/>
            <a:ext cx="5039127" cy="534910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57341" y="6517268"/>
            <a:ext cx="84785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Source: The Guardian (26/08/16) </a:t>
            </a:r>
            <a:r>
              <a:rPr lang="fr-FR" sz="1100" dirty="0" err="1"/>
              <a:t>https</a:t>
            </a:r>
            <a:r>
              <a:rPr lang="fr-FR" sz="1100" dirty="0"/>
              <a:t>://</a:t>
            </a:r>
            <a:r>
              <a:rPr lang="fr-FR" sz="1100" dirty="0" err="1"/>
              <a:t>www.theguardian.com</a:t>
            </a:r>
            <a:r>
              <a:rPr lang="fr-FR" sz="1100" dirty="0"/>
              <a:t>/world/2016/</a:t>
            </a:r>
            <a:r>
              <a:rPr lang="fr-FR" sz="1100" dirty="0" err="1"/>
              <a:t>aug</a:t>
            </a:r>
            <a:r>
              <a:rPr lang="fr-FR" sz="1100" dirty="0"/>
              <a:t>/24/french-police-</a:t>
            </a:r>
            <a:r>
              <a:rPr lang="fr-FR" sz="1100" dirty="0" err="1"/>
              <a:t>make</a:t>
            </a:r>
            <a:r>
              <a:rPr lang="fr-FR" sz="1100" dirty="0"/>
              <a:t>-</a:t>
            </a:r>
            <a:r>
              <a:rPr lang="fr-FR" sz="1100" dirty="0" err="1"/>
              <a:t>woman</a:t>
            </a:r>
            <a:r>
              <a:rPr lang="fr-FR" sz="1100" dirty="0"/>
              <a:t>-</a:t>
            </a:r>
            <a:r>
              <a:rPr lang="fr-FR" sz="1100" dirty="0" err="1"/>
              <a:t>remove</a:t>
            </a:r>
            <a:r>
              <a:rPr lang="fr-FR" sz="1100" dirty="0"/>
              <a:t>-</a:t>
            </a:r>
            <a:r>
              <a:rPr lang="fr-FR" sz="1100" dirty="0" err="1"/>
              <a:t>burkini</a:t>
            </a:r>
            <a:r>
              <a:rPr lang="fr-FR" sz="1100" dirty="0"/>
              <a:t>-on-</a:t>
            </a:r>
            <a:r>
              <a:rPr lang="fr-FR" sz="1100" dirty="0" err="1"/>
              <a:t>nice</a:t>
            </a:r>
            <a:r>
              <a:rPr lang="fr-FR" sz="1100" dirty="0"/>
              <a:t>-</a:t>
            </a:r>
            <a:r>
              <a:rPr lang="fr-FR" sz="1100" dirty="0" err="1"/>
              <a:t>beach</a:t>
            </a:r>
            <a:r>
              <a:rPr lang="fr-FR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9198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creen Shot 2020-09-30 at 08.26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138" y="88445"/>
            <a:ext cx="6063695" cy="622351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3139" y="6344072"/>
            <a:ext cx="90612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Source: Le Figaro (17/08/16) </a:t>
            </a:r>
            <a:r>
              <a:rPr lang="fr-FR" sz="1000" dirty="0" err="1"/>
              <a:t>https</a:t>
            </a:r>
            <a:r>
              <a:rPr lang="fr-FR" sz="1000" dirty="0"/>
              <a:t>://</a:t>
            </a:r>
            <a:r>
              <a:rPr lang="fr-FR" sz="1000" dirty="0" err="1"/>
              <a:t>www.lefigaro.fr</a:t>
            </a:r>
            <a:r>
              <a:rPr lang="fr-FR" sz="1000" dirty="0"/>
              <a:t>/politique/2016/08/17/01002-20160817ARTFIG00045-manuel-valls-soutient-les-maires-qui-interdisent-le-burkini.php</a:t>
            </a:r>
          </a:p>
        </p:txBody>
      </p:sp>
    </p:spTree>
    <p:extLst>
      <p:ext uri="{BB962C8B-B14F-4D97-AF65-F5344CB8AC3E}">
        <p14:creationId xmlns:p14="http://schemas.microsoft.com/office/powerpoint/2010/main" val="1065213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95850" y="448721"/>
            <a:ext cx="3535497" cy="1225650"/>
          </a:xfrm>
        </p:spPr>
        <p:txBody>
          <a:bodyPr anchor="b">
            <a:normAutofit/>
          </a:bodyPr>
          <a:lstStyle/>
          <a:p>
            <a:r>
              <a:rPr lang="fr-FR" sz="3300">
                <a:solidFill>
                  <a:schemeClr val="bg1"/>
                </a:solidFill>
              </a:rPr>
              <a:t>The 1989 Headscarf Affair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59" y="2409022"/>
            <a:ext cx="4249909" cy="203995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895850" y="1749756"/>
            <a:ext cx="35387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95850" y="1909192"/>
            <a:ext cx="3535497" cy="3647710"/>
          </a:xfrm>
        </p:spPr>
        <p:txBody>
          <a:bodyPr>
            <a:normAutofit/>
          </a:bodyPr>
          <a:lstStyle/>
          <a:p>
            <a:r>
              <a:rPr lang="fr-FR" sz="1600">
                <a:solidFill>
                  <a:schemeClr val="bg1"/>
                </a:solidFill>
              </a:rPr>
              <a:t>‘L’affaire du foulard eventually came to stand for all the </a:t>
            </a:r>
            <a:r>
              <a:rPr lang="fr-FR" sz="1600" b="1">
                <a:solidFill>
                  <a:schemeClr val="bg1"/>
                </a:solidFill>
              </a:rPr>
              <a:t>dilemmas of French national identity in the age of globalization and multiculturalism</a:t>
            </a:r>
            <a:r>
              <a:rPr lang="fr-FR" sz="1600">
                <a:solidFill>
                  <a:schemeClr val="bg1"/>
                </a:solidFill>
              </a:rPr>
              <a:t>: how to retain French traditions of </a:t>
            </a:r>
            <a:r>
              <a:rPr lang="fr-FR" sz="1600" i="1">
                <a:solidFill>
                  <a:schemeClr val="bg1"/>
                </a:solidFill>
              </a:rPr>
              <a:t>laïcité</a:t>
            </a:r>
            <a:r>
              <a:rPr lang="fr-FR" sz="1600">
                <a:solidFill>
                  <a:schemeClr val="bg1"/>
                </a:solidFill>
              </a:rPr>
              <a:t>, republican equality, and democratic citizenship in view of [</a:t>
            </a:r>
            <a:r>
              <a:rPr lang="is-IS" sz="1600">
                <a:solidFill>
                  <a:schemeClr val="bg1"/>
                </a:solidFill>
              </a:rPr>
              <a:t>…] the pressures of multiculturalism generated through the presence of second- and third-generation immigrants from Muslim countries on French soil.’ (Seyla BENHABIB, 2002: 99-100)</a:t>
            </a:r>
            <a:endParaRPr lang="fr-FR" sz="160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895850" y="5707672"/>
            <a:ext cx="35354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-1759" y="4244983"/>
            <a:ext cx="4249909" cy="20399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fr-FR" sz="1300">
                <a:solidFill>
                  <a:srgbClr val="FFFFFF"/>
                </a:solidFill>
              </a:rPr>
              <a:t>Plantu (</a:t>
            </a:r>
            <a:r>
              <a:rPr lang="fr-FR" sz="1300" err="1">
                <a:solidFill>
                  <a:srgbClr val="FFFFFF"/>
                </a:solidFill>
              </a:rPr>
              <a:t>October</a:t>
            </a:r>
            <a:r>
              <a:rPr lang="fr-FR" sz="1300">
                <a:solidFill>
                  <a:srgbClr val="FFFFFF"/>
                </a:solidFill>
              </a:rPr>
              <a:t> 1989)</a:t>
            </a:r>
          </a:p>
        </p:txBody>
      </p:sp>
    </p:spTree>
    <p:extLst>
      <p:ext uri="{BB962C8B-B14F-4D97-AF65-F5344CB8AC3E}">
        <p14:creationId xmlns:p14="http://schemas.microsoft.com/office/powerpoint/2010/main" val="2087276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19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448721"/>
            <a:ext cx="3530753" cy="1225650"/>
          </a:xfrm>
        </p:spPr>
        <p:txBody>
          <a:bodyPr anchor="b">
            <a:normAutofit/>
          </a:bodyPr>
          <a:lstStyle/>
          <a:p>
            <a:r>
              <a:rPr lang="fr-FR" sz="3300">
                <a:solidFill>
                  <a:schemeClr val="bg1"/>
                </a:solidFill>
              </a:rPr>
              <a:t>The 1989 Headscarf Affair</a:t>
            </a: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3904" y="1749756"/>
            <a:ext cx="35387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5057" y="1909192"/>
            <a:ext cx="4386943" cy="364771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GB" sz="1700" dirty="0">
                <a:solidFill>
                  <a:schemeClr val="bg1"/>
                </a:solidFill>
              </a:rPr>
              <a:t>Backdrop: Bicentenary of Revolution</a:t>
            </a:r>
          </a:p>
          <a:p>
            <a:pPr>
              <a:lnSpc>
                <a:spcPct val="90000"/>
              </a:lnSpc>
            </a:pPr>
            <a:r>
              <a:rPr lang="en-GB" sz="1700" dirty="0">
                <a:solidFill>
                  <a:schemeClr val="bg1"/>
                </a:solidFill>
              </a:rPr>
              <a:t>6 October 1989</a:t>
            </a:r>
          </a:p>
          <a:p>
            <a:pPr lvl="1">
              <a:lnSpc>
                <a:spcPct val="90000"/>
              </a:lnSpc>
            </a:pPr>
            <a:r>
              <a:rPr lang="en-GB" sz="1700" dirty="0">
                <a:solidFill>
                  <a:schemeClr val="bg1"/>
                </a:solidFill>
              </a:rPr>
              <a:t>3 Muslim girls are barred from entering a school in </a:t>
            </a:r>
            <a:r>
              <a:rPr lang="en-GB" sz="1700" dirty="0" err="1">
                <a:solidFill>
                  <a:schemeClr val="bg1"/>
                </a:solidFill>
              </a:rPr>
              <a:t>Creil</a:t>
            </a:r>
            <a:r>
              <a:rPr lang="en-GB" sz="1700" dirty="0">
                <a:solidFill>
                  <a:schemeClr val="bg1"/>
                </a:solidFill>
              </a:rPr>
              <a:t> because they are wearing a headscarf</a:t>
            </a:r>
          </a:p>
          <a:p>
            <a:pPr lvl="1">
              <a:lnSpc>
                <a:spcPct val="90000"/>
              </a:lnSpc>
            </a:pPr>
            <a:r>
              <a:rPr lang="en-GB" sz="1700" i="1" dirty="0">
                <a:solidFill>
                  <a:schemeClr val="bg1"/>
                </a:solidFill>
              </a:rPr>
              <a:t>Conseil </a:t>
            </a:r>
            <a:r>
              <a:rPr lang="en-GB" sz="1700" i="1" dirty="0" err="1">
                <a:solidFill>
                  <a:schemeClr val="bg1"/>
                </a:solidFill>
              </a:rPr>
              <a:t>d’Etat</a:t>
            </a:r>
            <a:r>
              <a:rPr lang="en-GB" sz="1700" i="1" dirty="0">
                <a:solidFill>
                  <a:schemeClr val="bg1"/>
                </a:solidFill>
              </a:rPr>
              <a:t> </a:t>
            </a:r>
            <a:r>
              <a:rPr lang="en-GB" sz="1700" dirty="0">
                <a:solidFill>
                  <a:schemeClr val="bg1"/>
                </a:solidFill>
              </a:rPr>
              <a:t>(highest administrative body): Wearing religious symbols in school ‘is not, in itself, incompatible with </a:t>
            </a:r>
            <a:r>
              <a:rPr lang="en-GB" sz="1700" i="1" dirty="0" err="1">
                <a:solidFill>
                  <a:schemeClr val="bg1"/>
                </a:solidFill>
              </a:rPr>
              <a:t>laïcité</a:t>
            </a:r>
            <a:r>
              <a:rPr lang="en-GB" sz="1700" dirty="0">
                <a:solidFill>
                  <a:schemeClr val="bg1"/>
                </a:solidFill>
              </a:rPr>
              <a:t>’, as long as it is not ostentatious</a:t>
            </a:r>
          </a:p>
          <a:p>
            <a:pPr lvl="1">
              <a:lnSpc>
                <a:spcPct val="90000"/>
              </a:lnSpc>
            </a:pPr>
            <a:r>
              <a:rPr lang="en-GB" sz="1700" dirty="0">
                <a:solidFill>
                  <a:schemeClr val="bg1"/>
                </a:solidFill>
              </a:rPr>
              <a:t>Numerous reactions (media, intellectuals)</a:t>
            </a:r>
          </a:p>
          <a:p>
            <a:pPr lvl="2">
              <a:lnSpc>
                <a:spcPct val="90000"/>
              </a:lnSpc>
            </a:pPr>
            <a:r>
              <a:rPr lang="en-GB" sz="1700" dirty="0">
                <a:solidFill>
                  <a:schemeClr val="bg1"/>
                </a:solidFill>
              </a:rPr>
              <a:t>Republic under threat from communitarianism, multiculturalism, particularisms</a:t>
            </a:r>
            <a:r>
              <a:rPr lang="is-IS" sz="1700" dirty="0">
                <a:solidFill>
                  <a:schemeClr val="bg1"/>
                </a:solidFill>
              </a:rPr>
              <a:t>…</a:t>
            </a:r>
          </a:p>
          <a:p>
            <a:pPr lvl="2">
              <a:lnSpc>
                <a:spcPct val="90000"/>
              </a:lnSpc>
            </a:pPr>
            <a:r>
              <a:rPr lang="is-IS" sz="1700" dirty="0">
                <a:solidFill>
                  <a:schemeClr val="bg1"/>
                </a:solidFill>
              </a:rPr>
              <a:t>E.G. Régis Debray (1989), </a:t>
            </a:r>
            <a:r>
              <a:rPr lang="is-IS" sz="1700" i="1" dirty="0">
                <a:solidFill>
                  <a:schemeClr val="bg1"/>
                </a:solidFill>
              </a:rPr>
              <a:t>Que Vive la République</a:t>
            </a:r>
            <a:r>
              <a:rPr lang="is-IS" sz="1700" dirty="0">
                <a:solidFill>
                  <a:schemeClr val="bg1"/>
                </a:solidFill>
              </a:rPr>
              <a:t>; Emmanuel Todd (1994), </a:t>
            </a:r>
            <a:r>
              <a:rPr lang="is-IS" sz="1700" i="1" dirty="0">
                <a:solidFill>
                  <a:schemeClr val="bg1"/>
                </a:solidFill>
              </a:rPr>
              <a:t>Le destin des immigrés</a:t>
            </a:r>
            <a:endParaRPr lang="en-GB" sz="1700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endParaRPr lang="en-GB" sz="1200" dirty="0">
              <a:solidFill>
                <a:schemeClr val="bg1"/>
              </a:solidFill>
            </a:endParaRPr>
          </a:p>
        </p:txBody>
      </p:sp>
      <p:cxnSp>
        <p:nvCxnSpPr>
          <p:cNvPr id="8203" name="Straight Connector 820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5520" y="5707672"/>
            <a:ext cx="353549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France bans niqab, hijab for Muslims but mandates face masks : Rough  Translation : NPR">
            <a:extLst>
              <a:ext uri="{FF2B5EF4-FFF2-40B4-BE49-F238E27FC236}">
                <a16:creationId xmlns:a16="http://schemas.microsoft.com/office/drawing/2014/main" id="{0A5EBC04-0F0F-3CC0-00E7-ED4174BC0A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3" r="26001" b="-1"/>
          <a:stretch/>
        </p:blipFill>
        <p:spPr bwMode="auto">
          <a:xfrm>
            <a:off x="4894089" y="10"/>
            <a:ext cx="424991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509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530434D-840A-D29D-0B6B-F83EAA12A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9378"/>
            <a:ext cx="9144000" cy="531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94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448721"/>
            <a:ext cx="3530753" cy="1225650"/>
          </a:xfrm>
        </p:spPr>
        <p:txBody>
          <a:bodyPr anchor="b">
            <a:normAutofit/>
          </a:bodyPr>
          <a:lstStyle/>
          <a:p>
            <a:r>
              <a:rPr lang="fr-FR" sz="3300">
                <a:solidFill>
                  <a:schemeClr val="bg1"/>
                </a:solidFill>
              </a:rPr>
              <a:t>The 1989 Headscarf Affair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3904" y="1749756"/>
            <a:ext cx="35387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114" y="1909192"/>
            <a:ext cx="3743097" cy="364771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1600" dirty="0">
                <a:solidFill>
                  <a:schemeClr val="bg1"/>
                </a:solidFill>
              </a:rPr>
              <a:t>Republic under threat </a:t>
            </a:r>
          </a:p>
          <a:p>
            <a:pPr>
              <a:lnSpc>
                <a:spcPct val="90000"/>
              </a:lnSpc>
            </a:pPr>
            <a:r>
              <a:rPr lang="en-GB" sz="1600" dirty="0">
                <a:solidFill>
                  <a:schemeClr val="bg1"/>
                </a:solidFill>
              </a:rPr>
              <a:t>Alain </a:t>
            </a:r>
            <a:r>
              <a:rPr lang="en-GB" sz="1600" dirty="0" err="1">
                <a:solidFill>
                  <a:schemeClr val="bg1"/>
                </a:solidFill>
              </a:rPr>
              <a:t>Finkielkraut</a:t>
            </a:r>
            <a:r>
              <a:rPr lang="en-GB" sz="1600" dirty="0">
                <a:solidFill>
                  <a:schemeClr val="bg1"/>
                </a:solidFill>
              </a:rPr>
              <a:t>: ‘Republican France’ vs. ‘Tribal France’</a:t>
            </a:r>
          </a:p>
          <a:p>
            <a:pPr>
              <a:lnSpc>
                <a:spcPct val="90000"/>
              </a:lnSpc>
            </a:pPr>
            <a:r>
              <a:rPr lang="en-GB" sz="1600" i="1" dirty="0" err="1">
                <a:solidFill>
                  <a:schemeClr val="bg1"/>
                </a:solidFill>
              </a:rPr>
              <a:t>L’Express</a:t>
            </a:r>
            <a:r>
              <a:rPr lang="en-GB" sz="1600" dirty="0">
                <a:solidFill>
                  <a:schemeClr val="bg1"/>
                </a:solidFill>
              </a:rPr>
              <a:t>: ‘</a:t>
            </a:r>
            <a:r>
              <a:rPr lang="en-GB" sz="1600" i="1" dirty="0" err="1">
                <a:solidFill>
                  <a:schemeClr val="bg1"/>
                </a:solidFill>
              </a:rPr>
              <a:t>läique</a:t>
            </a:r>
            <a:r>
              <a:rPr lang="en-GB" sz="1600" i="1" dirty="0">
                <a:solidFill>
                  <a:schemeClr val="bg1"/>
                </a:solidFill>
              </a:rPr>
              <a:t> </a:t>
            </a:r>
            <a:r>
              <a:rPr lang="en-GB" sz="1600" dirty="0">
                <a:solidFill>
                  <a:schemeClr val="bg1"/>
                </a:solidFill>
              </a:rPr>
              <a:t>school under threat’</a:t>
            </a:r>
          </a:p>
          <a:p>
            <a:pPr>
              <a:lnSpc>
                <a:spcPct val="90000"/>
              </a:lnSpc>
            </a:pPr>
            <a:r>
              <a:rPr lang="en-GB" sz="1600" dirty="0">
                <a:solidFill>
                  <a:schemeClr val="bg1"/>
                </a:solidFill>
              </a:rPr>
              <a:t>Political reactions: FN, but also mainstream left (Julien Dray of Socialist Party calls for a ‘Ministry of Integration’)</a:t>
            </a:r>
          </a:p>
          <a:p>
            <a:pPr>
              <a:lnSpc>
                <a:spcPct val="90000"/>
              </a:lnSpc>
            </a:pPr>
            <a:r>
              <a:rPr lang="en-GB" sz="1600" dirty="0">
                <a:solidFill>
                  <a:schemeClr val="bg1"/>
                </a:solidFill>
              </a:rPr>
              <a:t>Rise of a neo-republican front against communitarianism. </a:t>
            </a:r>
          </a:p>
          <a:p>
            <a:pPr>
              <a:lnSpc>
                <a:spcPct val="90000"/>
              </a:lnSpc>
            </a:pPr>
            <a:r>
              <a:rPr lang="en-GB" sz="1600" dirty="0">
                <a:solidFill>
                  <a:schemeClr val="bg1"/>
                </a:solidFill>
              </a:rPr>
              <a:t>1989 marked starting point: other ‘headscarf affairs’ (2003,...); laws (2004 law banning the wearing of conspicuous religious symbols in public schools</a:t>
            </a:r>
            <a:r>
              <a:rPr lang="is-IS" sz="1600" dirty="0">
                <a:solidFill>
                  <a:schemeClr val="bg1"/>
                </a:solidFill>
              </a:rPr>
              <a:t>…). </a:t>
            </a:r>
            <a:endParaRPr lang="en-GB" sz="16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5520" y="5707672"/>
            <a:ext cx="353549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6178" r="8050"/>
          <a:stretch/>
        </p:blipFill>
        <p:spPr>
          <a:xfrm>
            <a:off x="4894089" y="10"/>
            <a:ext cx="424991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210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3" name="Rectangle 9232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448721"/>
            <a:ext cx="3530753" cy="1225650"/>
          </a:xfrm>
        </p:spPr>
        <p:txBody>
          <a:bodyPr anchor="b">
            <a:normAutofit/>
          </a:bodyPr>
          <a:lstStyle/>
          <a:p>
            <a:r>
              <a:rPr lang="fr-FR" sz="3300">
                <a:solidFill>
                  <a:schemeClr val="bg1"/>
                </a:solidFill>
              </a:rPr>
              <a:t>Concluding remarks</a:t>
            </a:r>
          </a:p>
        </p:txBody>
      </p:sp>
      <p:cxnSp>
        <p:nvCxnSpPr>
          <p:cNvPr id="9235" name="Straight Connector 9234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3904" y="1749756"/>
            <a:ext cx="35387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7457" y="1909192"/>
            <a:ext cx="4310743" cy="364771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1800" b="1" dirty="0">
                <a:solidFill>
                  <a:schemeClr val="bg1"/>
                </a:solidFill>
              </a:rPr>
              <a:t>Issues at stake: </a:t>
            </a:r>
          </a:p>
          <a:p>
            <a:pPr lvl="1">
              <a:lnSpc>
                <a:spcPct val="90000"/>
              </a:lnSpc>
            </a:pPr>
            <a:r>
              <a:rPr lang="en-GB" sz="1700" i="1" dirty="0" err="1">
                <a:solidFill>
                  <a:schemeClr val="bg1"/>
                </a:solidFill>
              </a:rPr>
              <a:t>Laïcité</a:t>
            </a:r>
            <a:r>
              <a:rPr lang="en-GB" sz="1700" i="1" dirty="0">
                <a:solidFill>
                  <a:schemeClr val="bg1"/>
                </a:solidFill>
              </a:rPr>
              <a:t>: </a:t>
            </a:r>
            <a:r>
              <a:rPr lang="en-GB" sz="1700" dirty="0">
                <a:solidFill>
                  <a:schemeClr val="bg1"/>
                </a:solidFill>
              </a:rPr>
              <a:t>From ‘pacified secularism’ to ‘combative secularism’</a:t>
            </a:r>
          </a:p>
          <a:p>
            <a:pPr lvl="1">
              <a:lnSpc>
                <a:spcPct val="90000"/>
              </a:lnSpc>
            </a:pPr>
            <a:r>
              <a:rPr lang="en-GB" sz="1700" dirty="0">
                <a:solidFill>
                  <a:schemeClr val="bg1"/>
                </a:solidFill>
              </a:rPr>
              <a:t>Integration: ‘Right to difference’ or ‘right to indifference’</a:t>
            </a:r>
          </a:p>
          <a:p>
            <a:pPr lvl="2">
              <a:lnSpc>
                <a:spcPct val="90000"/>
              </a:lnSpc>
            </a:pPr>
            <a:r>
              <a:rPr lang="en-GB" sz="1700" dirty="0">
                <a:solidFill>
                  <a:schemeClr val="bg1"/>
                </a:solidFill>
              </a:rPr>
              <a:t>Refusal to integrate or refused integration?</a:t>
            </a:r>
          </a:p>
          <a:p>
            <a:pPr lvl="1">
              <a:lnSpc>
                <a:spcPct val="90000"/>
              </a:lnSpc>
            </a:pPr>
            <a:r>
              <a:rPr lang="en-GB" sz="1700" dirty="0">
                <a:solidFill>
                  <a:schemeClr val="bg1"/>
                </a:solidFill>
              </a:rPr>
              <a:t>Essentialism: West vs. the rest; Muslims as homogeneous bloc (idea of a single ‘Muslim identity’)</a:t>
            </a:r>
          </a:p>
          <a:p>
            <a:pPr lvl="1">
              <a:lnSpc>
                <a:spcPct val="90000"/>
              </a:lnSpc>
            </a:pPr>
            <a:r>
              <a:rPr lang="en-GB" sz="1700" dirty="0">
                <a:solidFill>
                  <a:schemeClr val="bg1"/>
                </a:solidFill>
              </a:rPr>
              <a:t>Mainstreaming of an ‘Islam problem’</a:t>
            </a:r>
          </a:p>
          <a:p>
            <a:pPr lvl="1">
              <a:lnSpc>
                <a:spcPct val="90000"/>
              </a:lnSpc>
            </a:pPr>
            <a:r>
              <a:rPr lang="en-GB" sz="1700" dirty="0">
                <a:solidFill>
                  <a:schemeClr val="bg1"/>
                </a:solidFill>
              </a:rPr>
              <a:t>Muslim women are objectified</a:t>
            </a:r>
          </a:p>
          <a:p>
            <a:pPr lvl="1">
              <a:lnSpc>
                <a:spcPct val="90000"/>
              </a:lnSpc>
            </a:pPr>
            <a:r>
              <a:rPr lang="en-GB" sz="1700" dirty="0">
                <a:solidFill>
                  <a:schemeClr val="bg1"/>
                </a:solidFill>
              </a:rPr>
              <a:t>Social and </a:t>
            </a:r>
            <a:r>
              <a:rPr lang="en-GB" sz="1700" dirty="0" err="1">
                <a:solidFill>
                  <a:schemeClr val="bg1"/>
                </a:solidFill>
              </a:rPr>
              <a:t>spacial</a:t>
            </a:r>
            <a:r>
              <a:rPr lang="en-GB" sz="1700" dirty="0">
                <a:solidFill>
                  <a:schemeClr val="bg1"/>
                </a:solidFill>
              </a:rPr>
              <a:t> marginalisation </a:t>
            </a:r>
          </a:p>
        </p:txBody>
      </p:sp>
      <p:cxnSp>
        <p:nvCxnSpPr>
          <p:cNvPr id="9237" name="Straight Connector 9236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5520" y="5707672"/>
            <a:ext cx="353549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4" descr="Islamophobia in Europe - Open Society Foundations">
            <a:extLst>
              <a:ext uri="{FF2B5EF4-FFF2-40B4-BE49-F238E27FC236}">
                <a16:creationId xmlns:a16="http://schemas.microsoft.com/office/drawing/2014/main" id="{36E390FB-9BC7-31F2-52EE-D221BC478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4089" y="2010592"/>
            <a:ext cx="4249911" cy="283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816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CF5DE8F-D84F-3C3D-7986-79AA26B6A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44" y="0"/>
            <a:ext cx="86275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77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D894D0C-B07C-94C0-33F9-38120E93A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0675"/>
            <a:ext cx="9144000" cy="521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68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0605" y="1450655"/>
            <a:ext cx="2949023" cy="3956690"/>
          </a:xfrm>
        </p:spPr>
        <p:txBody>
          <a:bodyPr anchor="ctr">
            <a:normAutofit/>
          </a:bodyPr>
          <a:lstStyle/>
          <a:p>
            <a:r>
              <a:rPr lang="fr-FR" sz="7000" dirty="0" err="1">
                <a:solidFill>
                  <a:schemeClr val="bg1"/>
                </a:solidFill>
              </a:rPr>
              <a:t>Aims</a:t>
            </a:r>
            <a:r>
              <a:rPr lang="fr-FR" sz="7000" dirty="0">
                <a:solidFill>
                  <a:schemeClr val="bg1"/>
                </a:solidFill>
              </a:rPr>
              <a:t> </a:t>
            </a:r>
            <a:r>
              <a:rPr lang="fr-FR" sz="7000">
                <a:solidFill>
                  <a:schemeClr val="bg1"/>
                </a:solidFill>
              </a:rPr>
              <a:t>of the class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60605" y="1450655"/>
            <a:ext cx="294902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60605" y="5408571"/>
            <a:ext cx="294902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0" y="1108060"/>
            <a:ext cx="3756675" cy="4960725"/>
          </a:xfrm>
        </p:spPr>
        <p:txBody>
          <a:bodyPr anchor="ctr">
            <a:normAutofit/>
          </a:bodyPr>
          <a:lstStyle/>
          <a:p>
            <a:r>
              <a:rPr lang="en-GB" sz="2200" dirty="0">
                <a:solidFill>
                  <a:schemeClr val="bg1"/>
                </a:solidFill>
              </a:rPr>
              <a:t>How did we get here?</a:t>
            </a:r>
          </a:p>
          <a:p>
            <a:r>
              <a:rPr lang="en-GB" sz="2200" dirty="0">
                <a:solidFill>
                  <a:schemeClr val="bg1"/>
                </a:solidFill>
              </a:rPr>
              <a:t>How are measures/policies targeted towards (female) Muslims justified? </a:t>
            </a:r>
          </a:p>
          <a:p>
            <a:r>
              <a:rPr lang="en-GB" sz="2200" dirty="0">
                <a:solidFill>
                  <a:schemeClr val="bg1"/>
                </a:solidFill>
              </a:rPr>
              <a:t>Links to:</a:t>
            </a:r>
          </a:p>
          <a:p>
            <a:pPr lvl="1"/>
            <a:r>
              <a:rPr lang="en-GB" sz="2000" dirty="0">
                <a:solidFill>
                  <a:schemeClr val="bg1"/>
                </a:solidFill>
              </a:rPr>
              <a:t>Broader issue of racism and its changing nature (linked to rise of FN)</a:t>
            </a:r>
          </a:p>
          <a:p>
            <a:pPr lvl="1"/>
            <a:r>
              <a:rPr lang="en-GB" sz="2000" dirty="0">
                <a:solidFill>
                  <a:schemeClr val="bg1"/>
                </a:solidFill>
              </a:rPr>
              <a:t>Debates on identity and the republican model of integration</a:t>
            </a:r>
          </a:p>
        </p:txBody>
      </p:sp>
    </p:spTree>
    <p:extLst>
      <p:ext uri="{BB962C8B-B14F-4D97-AF65-F5344CB8AC3E}">
        <p14:creationId xmlns:p14="http://schemas.microsoft.com/office/powerpoint/2010/main" val="4266534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31324" t="9091" r="26226" b="-1"/>
          <a:stretch/>
        </p:blipFill>
        <p:spPr>
          <a:xfrm>
            <a:off x="2641851" y="10"/>
            <a:ext cx="6502149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8320" y="1161288"/>
            <a:ext cx="2578608" cy="1124712"/>
          </a:xfrm>
        </p:spPr>
        <p:txBody>
          <a:bodyPr anchor="b">
            <a:norm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The Islam ‘</a:t>
            </a:r>
            <a:r>
              <a:rPr lang="fr-FR" sz="2400" dirty="0" err="1">
                <a:solidFill>
                  <a:schemeClr val="bg1"/>
                </a:solidFill>
              </a:rPr>
              <a:t>problem</a:t>
            </a:r>
            <a:r>
              <a:rPr lang="fr-FR" sz="2400" dirty="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8319" y="2718054"/>
            <a:ext cx="5088337" cy="3207258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GB" sz="1800" dirty="0">
                <a:solidFill>
                  <a:schemeClr val="bg1"/>
                </a:solidFill>
              </a:rPr>
              <a:t>Stigmatisation of French Muslims</a:t>
            </a:r>
          </a:p>
          <a:p>
            <a:pPr>
              <a:lnSpc>
                <a:spcPct val="90000"/>
              </a:lnSpc>
            </a:pPr>
            <a:r>
              <a:rPr lang="en-GB" sz="1800" dirty="0">
                <a:solidFill>
                  <a:schemeClr val="bg1"/>
                </a:solidFill>
              </a:rPr>
              <a:t>Between 5 and 6 million people (largest in Europe)</a:t>
            </a:r>
          </a:p>
          <a:p>
            <a:pPr>
              <a:lnSpc>
                <a:spcPct val="90000"/>
              </a:lnSpc>
            </a:pPr>
            <a:r>
              <a:rPr lang="en-GB" sz="1800" dirty="0">
                <a:solidFill>
                  <a:schemeClr val="bg1"/>
                </a:solidFill>
              </a:rPr>
              <a:t>Core argument: Communitarianism or voluntary segregation (‘</a:t>
            </a:r>
            <a:r>
              <a:rPr lang="en-GB" sz="1800" dirty="0" err="1">
                <a:solidFill>
                  <a:schemeClr val="bg1"/>
                </a:solidFill>
              </a:rPr>
              <a:t>guettoisation</a:t>
            </a:r>
            <a:r>
              <a:rPr lang="en-GB" sz="1800" dirty="0">
                <a:solidFill>
                  <a:schemeClr val="bg1"/>
                </a:solidFill>
              </a:rPr>
              <a:t>’, </a:t>
            </a:r>
            <a:r>
              <a:rPr lang="en-GB" sz="1800" i="1" dirty="0">
                <a:solidFill>
                  <a:schemeClr val="bg1"/>
                </a:solidFill>
              </a:rPr>
              <a:t>banlieues</a:t>
            </a:r>
            <a:r>
              <a:rPr lang="en-GB" sz="1800" dirty="0">
                <a:solidFill>
                  <a:schemeClr val="bg1"/>
                </a:solidFill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GB" sz="1800" dirty="0">
                <a:solidFill>
                  <a:schemeClr val="bg1"/>
                </a:solidFill>
              </a:rPr>
              <a:t>Result: stigmatisation along ethnic and racial lines of victims of social inequality. </a:t>
            </a:r>
          </a:p>
          <a:p>
            <a:pPr lvl="1">
              <a:lnSpc>
                <a:spcPct val="90000"/>
              </a:lnSpc>
            </a:pPr>
            <a:r>
              <a:rPr lang="en-GB" sz="1800" dirty="0">
                <a:solidFill>
                  <a:schemeClr val="bg1"/>
                </a:solidFill>
              </a:rPr>
              <a:t>‘</a:t>
            </a:r>
            <a:r>
              <a:rPr lang="en-GB" sz="1800" dirty="0" err="1">
                <a:solidFill>
                  <a:schemeClr val="bg1"/>
                </a:solidFill>
              </a:rPr>
              <a:t>Ethnicisation</a:t>
            </a:r>
            <a:r>
              <a:rPr lang="en-GB" sz="1800" dirty="0">
                <a:solidFill>
                  <a:schemeClr val="bg1"/>
                </a:solidFill>
              </a:rPr>
              <a:t> of social relations’ (</a:t>
            </a:r>
            <a:r>
              <a:rPr lang="en-GB" sz="1800" dirty="0" err="1">
                <a:solidFill>
                  <a:schemeClr val="bg1"/>
                </a:solidFill>
              </a:rPr>
              <a:t>Fassin</a:t>
            </a:r>
            <a:r>
              <a:rPr lang="en-GB" sz="1800" dirty="0">
                <a:solidFill>
                  <a:schemeClr val="bg1"/>
                </a:solidFill>
              </a:rPr>
              <a:t>, 2006)</a:t>
            </a:r>
          </a:p>
          <a:p>
            <a:pPr>
              <a:lnSpc>
                <a:spcPct val="90000"/>
              </a:lnSpc>
            </a:pPr>
            <a:r>
              <a:rPr lang="en-GB" sz="1800" dirty="0">
                <a:solidFill>
                  <a:schemeClr val="bg1"/>
                </a:solidFill>
              </a:rPr>
              <a:t>Linked to this: Increasingly explicit assertions of superiority of ‘French’ values over religious beliefs and cultural practices of people from non-European backgrounds (Wolfreys, 2013)</a:t>
            </a:r>
          </a:p>
        </p:txBody>
      </p:sp>
    </p:spTree>
    <p:extLst>
      <p:ext uri="{BB962C8B-B14F-4D97-AF65-F5344CB8AC3E}">
        <p14:creationId xmlns:p14="http://schemas.microsoft.com/office/powerpoint/2010/main" val="1397711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448721"/>
            <a:ext cx="3943350" cy="1225650"/>
          </a:xfrm>
        </p:spPr>
        <p:txBody>
          <a:bodyPr anchor="b">
            <a:normAutofit/>
          </a:bodyPr>
          <a:lstStyle/>
          <a:p>
            <a:r>
              <a:rPr lang="fr-FR" sz="3300" dirty="0">
                <a:solidFill>
                  <a:schemeClr val="bg1"/>
                </a:solidFill>
              </a:rPr>
              <a:t>The ‘Islam </a:t>
            </a:r>
            <a:r>
              <a:rPr lang="fr-FR" sz="3300" dirty="0" err="1">
                <a:solidFill>
                  <a:schemeClr val="bg1"/>
                </a:solidFill>
              </a:rPr>
              <a:t>problem</a:t>
            </a:r>
            <a:r>
              <a:rPr lang="fr-FR" sz="3300" dirty="0">
                <a:solidFill>
                  <a:schemeClr val="bg1"/>
                </a:solidFill>
              </a:rPr>
              <a:t>’</a:t>
            </a: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3904" y="1749756"/>
            <a:ext cx="35387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9229" y="1832989"/>
            <a:ext cx="4370613" cy="388745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GB" sz="1900" dirty="0">
                <a:solidFill>
                  <a:schemeClr val="bg1"/>
                </a:solidFill>
              </a:rPr>
              <a:t>‘For those belonging to minority ethnic groups, often born French in France yet still labelled second, third or fourth generation immigrants, integration is becoming a meaningless concept as the cultural practices of those who do not conform to French “norms” are stigmatised and the notion of “integration” is invested with colonial assumptions about France’s </a:t>
            </a:r>
            <a:r>
              <a:rPr lang="en-GB" sz="1900" b="1" dirty="0">
                <a:solidFill>
                  <a:schemeClr val="bg1"/>
                </a:solidFill>
              </a:rPr>
              <a:t>“civilising mission”, </a:t>
            </a:r>
            <a:r>
              <a:rPr lang="en-GB" sz="1900" dirty="0">
                <a:solidFill>
                  <a:schemeClr val="bg1"/>
                </a:solidFill>
              </a:rPr>
              <a:t>making it difficult to distinguish integration from assimilation.’ (Wolfreys, 2013)</a:t>
            </a:r>
          </a:p>
          <a:p>
            <a:pPr>
              <a:lnSpc>
                <a:spcPct val="110000"/>
              </a:lnSpc>
            </a:pPr>
            <a:r>
              <a:rPr lang="en-GB" sz="1900" dirty="0">
                <a:solidFill>
                  <a:schemeClr val="bg1"/>
                </a:solidFill>
              </a:rPr>
              <a:t>Demands for conformity to ‘French way of life’ = couched in language of </a:t>
            </a:r>
            <a:r>
              <a:rPr lang="en-GB" sz="1900" b="1" dirty="0">
                <a:solidFill>
                  <a:schemeClr val="bg1"/>
                </a:solidFill>
              </a:rPr>
              <a:t>Republican universalism </a:t>
            </a:r>
            <a:r>
              <a:rPr lang="en-GB" sz="1900" dirty="0">
                <a:solidFill>
                  <a:schemeClr val="bg1"/>
                </a:solidFill>
              </a:rPr>
              <a:t>(</a:t>
            </a:r>
            <a:r>
              <a:rPr lang="en-GB" sz="1900" dirty="0" err="1">
                <a:solidFill>
                  <a:schemeClr val="bg1"/>
                </a:solidFill>
              </a:rPr>
              <a:t>Fysh</a:t>
            </a:r>
            <a:r>
              <a:rPr lang="en-GB" sz="1900" dirty="0">
                <a:solidFill>
                  <a:schemeClr val="bg1"/>
                </a:solidFill>
              </a:rPr>
              <a:t> &amp; Wolfreys, 2003). </a:t>
            </a:r>
          </a:p>
          <a:p>
            <a:pPr>
              <a:lnSpc>
                <a:spcPct val="90000"/>
              </a:lnSpc>
            </a:pPr>
            <a:endParaRPr lang="en-GB" sz="1400" dirty="0">
              <a:solidFill>
                <a:schemeClr val="bg1"/>
              </a:solidFill>
            </a:endParaRPr>
          </a:p>
        </p:txBody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5520" y="5707672"/>
            <a:ext cx="353549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rench Cartoons – Baiting Muslims and Islam as a fundamental principle of  the Republic? - New CivilisationNew Civilisation">
            <a:extLst>
              <a:ext uri="{FF2B5EF4-FFF2-40B4-BE49-F238E27FC236}">
                <a16:creationId xmlns:a16="http://schemas.microsoft.com/office/drawing/2014/main" id="{9211ECF9-FE4C-2CC5-F5E5-41C4AE453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4089" y="1782159"/>
            <a:ext cx="4249911" cy="329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876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448721"/>
            <a:ext cx="3530753" cy="1225650"/>
          </a:xfrm>
        </p:spPr>
        <p:txBody>
          <a:bodyPr anchor="b">
            <a:normAutofit/>
          </a:bodyPr>
          <a:lstStyle/>
          <a:p>
            <a:r>
              <a:rPr lang="fr-FR" sz="3300">
                <a:solidFill>
                  <a:schemeClr val="bg1"/>
                </a:solidFill>
              </a:rPr>
              <a:t>How did we get here?</a:t>
            </a: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3904" y="1749756"/>
            <a:ext cx="35387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2271" y="1887420"/>
            <a:ext cx="4517572" cy="364771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1600" dirty="0">
                <a:solidFill>
                  <a:schemeClr val="bg1"/>
                </a:solidFill>
              </a:rPr>
              <a:t>Rise of the FN: </a:t>
            </a:r>
          </a:p>
          <a:p>
            <a:pPr lvl="1">
              <a:lnSpc>
                <a:spcPct val="90000"/>
              </a:lnSpc>
            </a:pPr>
            <a:r>
              <a:rPr lang="en-GB" sz="1600" dirty="0">
                <a:solidFill>
                  <a:schemeClr val="bg1"/>
                </a:solidFill>
              </a:rPr>
              <a:t>Rehabilitated racist ideas in contemporary France</a:t>
            </a:r>
          </a:p>
          <a:p>
            <a:pPr lvl="1">
              <a:lnSpc>
                <a:spcPct val="90000"/>
              </a:lnSpc>
            </a:pPr>
            <a:r>
              <a:rPr lang="en-GB" sz="1600" dirty="0">
                <a:solidFill>
                  <a:schemeClr val="bg1"/>
                </a:solidFill>
              </a:rPr>
              <a:t>Mainstreamed idea that France’s social and economic problems were linked to ‘problem’ of immigration</a:t>
            </a:r>
          </a:p>
          <a:p>
            <a:pPr lvl="1">
              <a:lnSpc>
                <a:spcPct val="90000"/>
              </a:lnSpc>
            </a:pPr>
            <a:r>
              <a:rPr lang="en-GB" sz="1600" dirty="0">
                <a:solidFill>
                  <a:schemeClr val="bg1"/>
                </a:solidFill>
              </a:rPr>
              <a:t>Exposed fault lines in Republican model of integration</a:t>
            </a:r>
          </a:p>
          <a:p>
            <a:pPr lvl="2">
              <a:lnSpc>
                <a:spcPct val="90000"/>
              </a:lnSpc>
            </a:pPr>
            <a:r>
              <a:rPr lang="en-GB" sz="1500" dirty="0">
                <a:solidFill>
                  <a:schemeClr val="bg1"/>
                </a:solidFill>
              </a:rPr>
              <a:t>Based on common identification with shared values (as opposed to ethno-culturalist notions of identity: shared culture and history)</a:t>
            </a:r>
          </a:p>
          <a:p>
            <a:pPr lvl="2">
              <a:lnSpc>
                <a:spcPct val="90000"/>
              </a:lnSpc>
            </a:pPr>
            <a:r>
              <a:rPr lang="en-GB" sz="1500" dirty="0">
                <a:solidFill>
                  <a:schemeClr val="bg1"/>
                </a:solidFill>
              </a:rPr>
              <a:t>2 approaches do not exclude each other</a:t>
            </a:r>
          </a:p>
          <a:p>
            <a:pPr lvl="2">
              <a:lnSpc>
                <a:spcPct val="90000"/>
              </a:lnSpc>
            </a:pPr>
            <a:r>
              <a:rPr lang="en-GB" sz="1500" b="1" dirty="0">
                <a:solidFill>
                  <a:schemeClr val="bg1"/>
                </a:solidFill>
              </a:rPr>
              <a:t>‘Republican tradition’ evoked as part of French culture, conflating political values with ethnic identity. </a:t>
            </a:r>
          </a:p>
        </p:txBody>
      </p: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5520" y="5707672"/>
            <a:ext cx="353549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ndextreme.fr">
            <a:extLst>
              <a:ext uri="{FF2B5EF4-FFF2-40B4-BE49-F238E27FC236}">
                <a16:creationId xmlns:a16="http://schemas.microsoft.com/office/drawing/2014/main" id="{20DAEB52-9973-065C-A539-FF230DC62E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0" r="12377" b="-3"/>
          <a:stretch/>
        </p:blipFill>
        <p:spPr bwMode="auto">
          <a:xfrm>
            <a:off x="4894089" y="10"/>
            <a:ext cx="424991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635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308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448721"/>
            <a:ext cx="3530753" cy="1225650"/>
          </a:xfrm>
        </p:spPr>
        <p:txBody>
          <a:bodyPr anchor="b">
            <a:normAutofit/>
          </a:bodyPr>
          <a:lstStyle/>
          <a:p>
            <a:r>
              <a:rPr lang="fr-FR" sz="3300">
                <a:solidFill>
                  <a:schemeClr val="bg1"/>
                </a:solidFill>
              </a:rPr>
              <a:t>How did we get here?</a:t>
            </a:r>
          </a:p>
        </p:txBody>
      </p:sp>
      <p:cxnSp>
        <p:nvCxnSpPr>
          <p:cNvPr id="3090" name="Straight Connector 3089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3904" y="1749756"/>
            <a:ext cx="35387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772" y="1909192"/>
            <a:ext cx="4169228" cy="364771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1700" dirty="0">
                <a:solidFill>
                  <a:schemeClr val="bg1"/>
                </a:solidFill>
              </a:rPr>
              <a:t>Not just the FN. </a:t>
            </a:r>
          </a:p>
          <a:p>
            <a:pPr lvl="1">
              <a:lnSpc>
                <a:spcPct val="90000"/>
              </a:lnSpc>
            </a:pPr>
            <a:r>
              <a:rPr lang="en-GB" sz="1700" dirty="0">
                <a:solidFill>
                  <a:schemeClr val="bg1"/>
                </a:solidFill>
              </a:rPr>
              <a:t>Wider developments: entrenchment of a neoliberal outlook across mainstream parties. </a:t>
            </a:r>
          </a:p>
          <a:p>
            <a:pPr lvl="1">
              <a:lnSpc>
                <a:spcPct val="90000"/>
              </a:lnSpc>
            </a:pPr>
            <a:r>
              <a:rPr lang="en-GB" sz="1700" dirty="0">
                <a:solidFill>
                  <a:schemeClr val="bg1"/>
                </a:solidFill>
              </a:rPr>
              <a:t>Social conflict is ‘</a:t>
            </a:r>
            <a:r>
              <a:rPr lang="en-GB" sz="1700" dirty="0" err="1">
                <a:solidFill>
                  <a:schemeClr val="bg1"/>
                </a:solidFill>
              </a:rPr>
              <a:t>ethnicised</a:t>
            </a:r>
            <a:r>
              <a:rPr lang="en-GB" sz="1700" dirty="0">
                <a:solidFill>
                  <a:schemeClr val="bg1"/>
                </a:solidFill>
              </a:rPr>
              <a:t>’: those suffering discrimination are held responsible for their situation</a:t>
            </a:r>
          </a:p>
          <a:p>
            <a:pPr lvl="2">
              <a:lnSpc>
                <a:spcPct val="90000"/>
              </a:lnSpc>
            </a:pPr>
            <a:r>
              <a:rPr lang="en-GB" sz="1700" dirty="0">
                <a:solidFill>
                  <a:schemeClr val="bg1"/>
                </a:solidFill>
              </a:rPr>
              <a:t>Emphasis on personal responsibility of most impoverished for their situation</a:t>
            </a:r>
          </a:p>
          <a:p>
            <a:pPr lvl="1">
              <a:lnSpc>
                <a:spcPct val="90000"/>
              </a:lnSpc>
            </a:pPr>
            <a:r>
              <a:rPr lang="en-GB" sz="1700" dirty="0">
                <a:solidFill>
                  <a:schemeClr val="bg1"/>
                </a:solidFill>
              </a:rPr>
              <a:t>Global context: Islam = constructed as the global threat</a:t>
            </a:r>
          </a:p>
          <a:p>
            <a:pPr lvl="1">
              <a:lnSpc>
                <a:spcPct val="90000"/>
              </a:lnSpc>
            </a:pPr>
            <a:r>
              <a:rPr lang="en-GB" sz="1700" dirty="0">
                <a:solidFill>
                  <a:schemeClr val="bg1"/>
                </a:solidFill>
              </a:rPr>
              <a:t>Mainstreaming of FN’s ideas/discourse </a:t>
            </a:r>
          </a:p>
        </p:txBody>
      </p:sp>
      <p:cxnSp>
        <p:nvCxnSpPr>
          <p:cNvPr id="3092" name="Straight Connector 3091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5520" y="5707672"/>
            <a:ext cx="353549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20 years after 9/11, Islamophobia continues to haunt Muslims - ABC News">
            <a:extLst>
              <a:ext uri="{FF2B5EF4-FFF2-40B4-BE49-F238E27FC236}">
                <a16:creationId xmlns:a16="http://schemas.microsoft.com/office/drawing/2014/main" id="{541ECA43-78F6-7715-1EE9-DC25D91A5B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8" r="16192" b="2"/>
          <a:stretch/>
        </p:blipFill>
        <p:spPr bwMode="auto">
          <a:xfrm>
            <a:off x="4894089" y="10"/>
            <a:ext cx="424991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4781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Metadata/LabelInfo.xml><?xml version="1.0" encoding="utf-8"?>
<clbl:labelList xmlns:clbl="http://schemas.microsoft.com/office/2020/mipLabelMetadata">
  <clbl:label id="{185280ba-7a00-42ea-9408-19eafd13552e}" enabled="0" method="" siteId="{185280ba-7a00-42ea-9408-19eafd13552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1397</Words>
  <Application>Microsoft Office PowerPoint</Application>
  <PresentationFormat>Affichage à l'écran (4:3)</PresentationFormat>
  <Paragraphs>96</Paragraphs>
  <Slides>21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4" baseType="lpstr">
      <vt:lpstr>Arial</vt:lpstr>
      <vt:lpstr>Calibri</vt:lpstr>
      <vt:lpstr>Thème Office</vt:lpstr>
      <vt:lpstr>Islam and Islamophobia in France</vt:lpstr>
      <vt:lpstr>Présentation PowerPoint</vt:lpstr>
      <vt:lpstr>Présentation PowerPoint</vt:lpstr>
      <vt:lpstr>Présentation PowerPoint</vt:lpstr>
      <vt:lpstr>Aims of the class</vt:lpstr>
      <vt:lpstr>The Islam ‘problem’</vt:lpstr>
      <vt:lpstr>The ‘Islam problem’</vt:lpstr>
      <vt:lpstr>How did we get here?</vt:lpstr>
      <vt:lpstr>How did we get here?</vt:lpstr>
      <vt:lpstr>From illiberal to liberal Islamophobia</vt:lpstr>
      <vt:lpstr>Présentation PowerPoint</vt:lpstr>
      <vt:lpstr>‘Cultural’ racism</vt:lpstr>
      <vt:lpstr>A ‘Colour-blind’ Republic</vt:lpstr>
      <vt:lpstr>From illiberal to liberal Islamophobia</vt:lpstr>
      <vt:lpstr>From illiberal to liberal Islamophobia</vt:lpstr>
      <vt:lpstr>2016 Burkini ‘affair’</vt:lpstr>
      <vt:lpstr>Présentation PowerPoint</vt:lpstr>
      <vt:lpstr>The 1989 Headscarf Affair</vt:lpstr>
      <vt:lpstr>The 1989 Headscarf Affair</vt:lpstr>
      <vt:lpstr>The 1989 Headscarf Affair</vt:lpstr>
      <vt:lpstr>Concluding remarks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Islam and Islamophobia in France</dc:title>
  <dc:creator>Edouard Morena</dc:creator>
  <cp:lastModifiedBy>Edouard Morena</cp:lastModifiedBy>
  <cp:revision>33</cp:revision>
  <dcterms:created xsi:type="dcterms:W3CDTF">2020-09-29T13:46:22Z</dcterms:created>
  <dcterms:modified xsi:type="dcterms:W3CDTF">2023-10-09T16:21:01Z</dcterms:modified>
</cp:coreProperties>
</file>