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43" r:id="rId2"/>
    <p:sldId id="283" r:id="rId3"/>
    <p:sldId id="284" r:id="rId4"/>
    <p:sldId id="286" r:id="rId5"/>
    <p:sldId id="287" r:id="rId6"/>
    <p:sldId id="288" r:id="rId7"/>
    <p:sldId id="289" r:id="rId8"/>
    <p:sldId id="646" r:id="rId9"/>
    <p:sldId id="647" r:id="rId10"/>
    <p:sldId id="294" r:id="rId11"/>
    <p:sldId id="291" r:id="rId12"/>
    <p:sldId id="644" r:id="rId13"/>
    <p:sldId id="296" r:id="rId14"/>
    <p:sldId id="298" r:id="rId15"/>
    <p:sldId id="300" r:id="rId16"/>
    <p:sldId id="301" r:id="rId17"/>
    <p:sldId id="297" r:id="rId18"/>
    <p:sldId id="299" r:id="rId19"/>
    <p:sldId id="302" r:id="rId20"/>
    <p:sldId id="309" r:id="rId21"/>
    <p:sldId id="312" r:id="rId22"/>
    <p:sldId id="325" r:id="rId23"/>
    <p:sldId id="326" r:id="rId24"/>
    <p:sldId id="316" r:id="rId25"/>
    <p:sldId id="314" r:id="rId26"/>
    <p:sldId id="317" r:id="rId27"/>
    <p:sldId id="315" r:id="rId28"/>
    <p:sldId id="345" r:id="rId29"/>
    <p:sldId id="311" r:id="rId30"/>
    <p:sldId id="318" r:id="rId31"/>
    <p:sldId id="320" r:id="rId32"/>
    <p:sldId id="310" r:id="rId33"/>
    <p:sldId id="313" r:id="rId34"/>
    <p:sldId id="321" r:id="rId35"/>
    <p:sldId id="322" r:id="rId36"/>
    <p:sldId id="327" r:id="rId37"/>
    <p:sldId id="323" r:id="rId38"/>
    <p:sldId id="329" r:id="rId39"/>
    <p:sldId id="330" r:id="rId40"/>
    <p:sldId id="324" r:id="rId41"/>
    <p:sldId id="328" r:id="rId42"/>
    <p:sldId id="645" r:id="rId4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494EB-8DB8-464E-9CBE-225C29A21C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2B78EB-24E4-44CB-B0F8-66B7803CDDC8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DC138602-7665-49AA-9851-50739FE2B229}" type="parTrans" cxnId="{3CF5540A-53B4-4E65-9C81-31BBF7FA9DF3}">
      <dgm:prSet/>
      <dgm:spPr/>
      <dgm:t>
        <a:bodyPr/>
        <a:lstStyle/>
        <a:p>
          <a:endParaRPr lang="en-US"/>
        </a:p>
      </dgm:t>
    </dgm:pt>
    <dgm:pt modelId="{D1B0A56C-A06F-43E9-BDBF-6A2F8DFA934C}" type="sibTrans" cxnId="{3CF5540A-53B4-4E65-9C81-31BBF7FA9DF3}">
      <dgm:prSet/>
      <dgm:spPr/>
      <dgm:t>
        <a:bodyPr/>
        <a:lstStyle/>
        <a:p>
          <a:endParaRPr lang="en-US"/>
        </a:p>
      </dgm:t>
    </dgm:pt>
    <dgm:pt modelId="{6D26AFF9-5A80-466B-89D1-5DBA14A8384F}">
      <dgm:prSet phldrT="[Text]" custT="1"/>
      <dgm:spPr/>
      <dgm:t>
        <a:bodyPr/>
        <a:lstStyle/>
        <a:p>
          <a:r>
            <a:rPr lang="en-US" sz="1800" dirty="0"/>
            <a:t>Basic assumptions and definitions</a:t>
          </a:r>
        </a:p>
      </dgm:t>
    </dgm:pt>
    <dgm:pt modelId="{2603AAB0-3185-459A-B26B-FEBF6DC22661}" type="parTrans" cxnId="{32CEB520-C5BC-43E5-BA4F-62AC60480760}">
      <dgm:prSet/>
      <dgm:spPr/>
      <dgm:t>
        <a:bodyPr/>
        <a:lstStyle/>
        <a:p>
          <a:endParaRPr lang="en-US"/>
        </a:p>
      </dgm:t>
    </dgm:pt>
    <dgm:pt modelId="{B7645777-0A3F-41AF-BD5D-D6ECCADBC7D8}" type="sibTrans" cxnId="{32CEB520-C5BC-43E5-BA4F-62AC60480760}">
      <dgm:prSet/>
      <dgm:spPr/>
      <dgm:t>
        <a:bodyPr/>
        <a:lstStyle/>
        <a:p>
          <a:endParaRPr lang="en-US"/>
        </a:p>
      </dgm:t>
    </dgm:pt>
    <dgm:pt modelId="{B8DF78AF-BC52-4B6B-B0CD-D3783AAD19EC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30BECEBB-BE76-4B38-94B0-F4ECE4C4EBFC}" type="parTrans" cxnId="{82AE5950-A31B-428A-825C-BDA71CF47152}">
      <dgm:prSet/>
      <dgm:spPr/>
      <dgm:t>
        <a:bodyPr/>
        <a:lstStyle/>
        <a:p>
          <a:endParaRPr lang="en-US"/>
        </a:p>
      </dgm:t>
    </dgm:pt>
    <dgm:pt modelId="{8FA872E0-150F-4D19-BAC6-E79FDF3E2464}" type="sibTrans" cxnId="{82AE5950-A31B-428A-825C-BDA71CF47152}">
      <dgm:prSet/>
      <dgm:spPr/>
      <dgm:t>
        <a:bodyPr/>
        <a:lstStyle/>
        <a:p>
          <a:endParaRPr lang="en-US"/>
        </a:p>
      </dgm:t>
    </dgm:pt>
    <dgm:pt modelId="{C08B46CE-8DAA-4A9F-B1DC-9ED79CFB460A}">
      <dgm:prSet phldrT="[Text]" custT="1"/>
      <dgm:spPr/>
      <dgm:t>
        <a:bodyPr/>
        <a:lstStyle/>
        <a:p>
          <a:r>
            <a:rPr lang="en-US" sz="1800" dirty="0"/>
            <a:t>Force of mortality </a:t>
          </a:r>
        </a:p>
      </dgm:t>
    </dgm:pt>
    <dgm:pt modelId="{98EB9D70-DB4B-4985-85CC-B3DACF98EF92}" type="parTrans" cxnId="{E25D8BF2-03D0-4508-86ED-D0ECDBC24C38}">
      <dgm:prSet/>
      <dgm:spPr/>
      <dgm:t>
        <a:bodyPr/>
        <a:lstStyle/>
        <a:p>
          <a:endParaRPr lang="en-US"/>
        </a:p>
      </dgm:t>
    </dgm:pt>
    <dgm:pt modelId="{307ED3FA-0AA6-4B34-B899-F822337A01A6}" type="sibTrans" cxnId="{E25D8BF2-03D0-4508-86ED-D0ECDBC24C38}">
      <dgm:prSet/>
      <dgm:spPr/>
      <dgm:t>
        <a:bodyPr/>
        <a:lstStyle/>
        <a:p>
          <a:endParaRPr lang="en-US"/>
        </a:p>
      </dgm:t>
    </dgm:pt>
    <dgm:pt modelId="{84064871-5CA2-4DD1-8D26-0E1D7041F360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12CCA7CA-F640-41AA-85A6-5B5FBB438744}" type="parTrans" cxnId="{2DA2889D-C677-42CD-AD7A-F2D712BB8CC3}">
      <dgm:prSet/>
      <dgm:spPr/>
      <dgm:t>
        <a:bodyPr/>
        <a:lstStyle/>
        <a:p>
          <a:endParaRPr lang="en-US"/>
        </a:p>
      </dgm:t>
    </dgm:pt>
    <dgm:pt modelId="{8C2124E1-032F-41D0-90F1-9D33F0F01CE5}" type="sibTrans" cxnId="{2DA2889D-C677-42CD-AD7A-F2D712BB8CC3}">
      <dgm:prSet/>
      <dgm:spPr/>
      <dgm:t>
        <a:bodyPr/>
        <a:lstStyle/>
        <a:p>
          <a:endParaRPr lang="en-US"/>
        </a:p>
      </dgm:t>
    </dgm:pt>
    <dgm:pt modelId="{0D28C574-ABAC-4CA0-9036-0963836A4A08}">
      <dgm:prSet phldrT="[Text]"/>
      <dgm:spPr/>
      <dgm:t>
        <a:bodyPr/>
        <a:lstStyle/>
        <a:p>
          <a:r>
            <a:rPr lang="en-US" dirty="0"/>
            <a:t>4</a:t>
          </a:r>
        </a:p>
      </dgm:t>
    </dgm:pt>
    <dgm:pt modelId="{4C3D8F50-641D-4AD4-B46E-B8AE37B9C446}" type="parTrans" cxnId="{2591B153-403F-4C47-AA7B-C71701F80B68}">
      <dgm:prSet/>
      <dgm:spPr/>
      <dgm:t>
        <a:bodyPr/>
        <a:lstStyle/>
        <a:p>
          <a:endParaRPr lang="en-US"/>
        </a:p>
      </dgm:t>
    </dgm:pt>
    <dgm:pt modelId="{BC5151AE-1E0A-4DF2-892E-3FF3628DF398}" type="sibTrans" cxnId="{2591B153-403F-4C47-AA7B-C71701F80B68}">
      <dgm:prSet/>
      <dgm:spPr/>
      <dgm:t>
        <a:bodyPr/>
        <a:lstStyle/>
        <a:p>
          <a:endParaRPr lang="en-US"/>
        </a:p>
      </dgm:t>
    </dgm:pt>
    <dgm:pt modelId="{490CB0B5-39E5-4C64-9BE0-F3CF0D235AEC}">
      <dgm:prSet phldrT="[Text]" custT="1"/>
      <dgm:spPr/>
      <dgm:t>
        <a:bodyPr/>
        <a:lstStyle/>
        <a:p>
          <a:r>
            <a:rPr lang="en-US" sz="1800" dirty="0"/>
            <a:t>Probability density function</a:t>
          </a:r>
        </a:p>
      </dgm:t>
    </dgm:pt>
    <dgm:pt modelId="{6AE6E1AE-052C-4141-8548-D655F91F7F8A}" type="parTrans" cxnId="{565C7205-0687-448B-AE80-5661627697D5}">
      <dgm:prSet/>
      <dgm:spPr/>
      <dgm:t>
        <a:bodyPr/>
        <a:lstStyle/>
        <a:p>
          <a:endParaRPr lang="en-US"/>
        </a:p>
      </dgm:t>
    </dgm:pt>
    <dgm:pt modelId="{8A41EF5E-C444-4C83-8DC0-831E5E2F01C1}" type="sibTrans" cxnId="{565C7205-0687-448B-AE80-5661627697D5}">
      <dgm:prSet/>
      <dgm:spPr/>
      <dgm:t>
        <a:bodyPr/>
        <a:lstStyle/>
        <a:p>
          <a:endParaRPr lang="en-US"/>
        </a:p>
      </dgm:t>
    </dgm:pt>
    <dgm:pt modelId="{9F69732C-5375-435F-8488-693D24E2916B}">
      <dgm:prSet phldrT="[Text]"/>
      <dgm:spPr/>
      <dgm:t>
        <a:bodyPr/>
        <a:lstStyle/>
        <a:p>
          <a:r>
            <a:rPr lang="en-US" dirty="0"/>
            <a:t>5</a:t>
          </a:r>
        </a:p>
      </dgm:t>
    </dgm:pt>
    <dgm:pt modelId="{BD4EFE79-5D38-4D7F-9FE4-F99EDAD5DBDF}" type="parTrans" cxnId="{4E81F2CD-76A2-4F39-AFF2-AE97E4E9DE13}">
      <dgm:prSet/>
      <dgm:spPr/>
      <dgm:t>
        <a:bodyPr/>
        <a:lstStyle/>
        <a:p>
          <a:endParaRPr lang="en-US"/>
        </a:p>
      </dgm:t>
    </dgm:pt>
    <dgm:pt modelId="{C68E75A1-A795-4269-A130-3E87F76221B0}" type="sibTrans" cxnId="{4E81F2CD-76A2-4F39-AFF2-AE97E4E9DE13}">
      <dgm:prSet/>
      <dgm:spPr/>
      <dgm:t>
        <a:bodyPr/>
        <a:lstStyle/>
        <a:p>
          <a:endParaRPr lang="en-US"/>
        </a:p>
      </dgm:t>
    </dgm:pt>
    <dgm:pt modelId="{BCF250C1-24DA-4A02-B9AA-5360B0117206}">
      <dgm:prSet phldrT="[Text]" custT="1"/>
      <dgm:spPr/>
      <dgm:t>
        <a:bodyPr/>
        <a:lstStyle/>
        <a:p>
          <a:r>
            <a:rPr lang="en-US" sz="1800" dirty="0"/>
            <a:t>Initial and Central rates of mortality</a:t>
          </a:r>
        </a:p>
      </dgm:t>
    </dgm:pt>
    <dgm:pt modelId="{93C00EFF-F841-4B2A-AC01-64286E6AA208}" type="parTrans" cxnId="{6FF6E9D4-40A1-4336-9405-54ADA85871E4}">
      <dgm:prSet/>
      <dgm:spPr/>
      <dgm:t>
        <a:bodyPr/>
        <a:lstStyle/>
        <a:p>
          <a:endParaRPr lang="en-US"/>
        </a:p>
      </dgm:t>
    </dgm:pt>
    <dgm:pt modelId="{79E93BCF-BBA0-49BE-81B1-928743CDDABC}" type="sibTrans" cxnId="{6FF6E9D4-40A1-4336-9405-54ADA85871E4}">
      <dgm:prSet/>
      <dgm:spPr/>
      <dgm:t>
        <a:bodyPr/>
        <a:lstStyle/>
        <a:p>
          <a:endParaRPr lang="en-US"/>
        </a:p>
      </dgm:t>
    </dgm:pt>
    <dgm:pt modelId="{3B6012F4-7C2E-4550-9A5B-33F518126A92}">
      <dgm:prSet phldrT="[Text]" custT="1"/>
      <dgm:spPr/>
      <dgm:t>
        <a:bodyPr/>
        <a:lstStyle/>
        <a:p>
          <a:r>
            <a:rPr lang="en-US" sz="1800" dirty="0"/>
            <a:t>Expected future lifetime</a:t>
          </a:r>
        </a:p>
      </dgm:t>
    </dgm:pt>
    <dgm:pt modelId="{88AB61EE-61E3-40F3-AD57-E9C63ED5B968}" type="parTrans" cxnId="{1A7B2D6B-C648-42E0-BFEA-A1F2BD873CE6}">
      <dgm:prSet/>
      <dgm:spPr/>
      <dgm:t>
        <a:bodyPr/>
        <a:lstStyle/>
        <a:p>
          <a:endParaRPr lang="en-US"/>
        </a:p>
      </dgm:t>
    </dgm:pt>
    <dgm:pt modelId="{3CFDA66B-99B6-4C94-AD1E-E2491003FC67}" type="sibTrans" cxnId="{1A7B2D6B-C648-42E0-BFEA-A1F2BD873CE6}">
      <dgm:prSet/>
      <dgm:spPr/>
      <dgm:t>
        <a:bodyPr/>
        <a:lstStyle/>
        <a:p>
          <a:endParaRPr lang="en-US"/>
        </a:p>
      </dgm:t>
    </dgm:pt>
    <dgm:pt modelId="{8FA648F6-B18A-49BB-986E-657160AFB6F7}">
      <dgm:prSet phldrT="[Text]"/>
      <dgm:spPr/>
      <dgm:t>
        <a:bodyPr/>
        <a:lstStyle/>
        <a:p>
          <a:r>
            <a:rPr lang="en-US" dirty="0"/>
            <a:t>6</a:t>
          </a:r>
        </a:p>
      </dgm:t>
    </dgm:pt>
    <dgm:pt modelId="{C4C4E1C7-ECAA-406F-801A-07A3709BEA18}" type="parTrans" cxnId="{AA776D94-A8A6-49EA-A3FE-0D12F6733F11}">
      <dgm:prSet/>
      <dgm:spPr/>
      <dgm:t>
        <a:bodyPr/>
        <a:lstStyle/>
        <a:p>
          <a:endParaRPr lang="en-US"/>
        </a:p>
      </dgm:t>
    </dgm:pt>
    <dgm:pt modelId="{B4AF701C-A063-4E45-9ED4-EA6ABD4664B6}" type="sibTrans" cxnId="{AA776D94-A8A6-49EA-A3FE-0D12F6733F11}">
      <dgm:prSet/>
      <dgm:spPr/>
      <dgm:t>
        <a:bodyPr/>
        <a:lstStyle/>
        <a:p>
          <a:endParaRPr lang="en-US"/>
        </a:p>
      </dgm:t>
    </dgm:pt>
    <dgm:pt modelId="{BBD7B9DA-DF9A-4955-B451-C666CEBC9CDA}">
      <dgm:prSet phldrT="[Text]" custT="1"/>
      <dgm:spPr/>
      <dgm:t>
        <a:bodyPr/>
        <a:lstStyle/>
        <a:p>
          <a:r>
            <a:rPr lang="en-US" sz="1800" dirty="0"/>
            <a:t>Important formulae for </a:t>
          </a:r>
          <a:r>
            <a:rPr lang="en-US" sz="1800" baseline="-25000" dirty="0" err="1"/>
            <a:t>t</a:t>
          </a:r>
          <a:r>
            <a:rPr lang="en-US" sz="1800" dirty="0" err="1"/>
            <a:t>q</a:t>
          </a:r>
          <a:r>
            <a:rPr lang="en-US" sz="1800" baseline="-25000" dirty="0" err="1"/>
            <a:t>x</a:t>
          </a:r>
          <a:r>
            <a:rPr lang="en-US" sz="1800" dirty="0"/>
            <a:t> and </a:t>
          </a:r>
          <a:r>
            <a:rPr lang="en-US" sz="1800" baseline="-25000" dirty="0" err="1"/>
            <a:t>t</a:t>
          </a:r>
          <a:r>
            <a:rPr lang="en-US" sz="1800" dirty="0" err="1"/>
            <a:t>p</a:t>
          </a:r>
          <a:r>
            <a:rPr lang="en-US" sz="1800" baseline="-25000" dirty="0" err="1"/>
            <a:t>x</a:t>
          </a:r>
          <a:endParaRPr lang="en-US" sz="1800" dirty="0"/>
        </a:p>
      </dgm:t>
    </dgm:pt>
    <dgm:pt modelId="{12D0AF8B-9BCA-4296-BD1F-45D844FD7344}" type="parTrans" cxnId="{E01A603C-4B87-4A84-81B0-BF11767E66F7}">
      <dgm:prSet/>
      <dgm:spPr/>
      <dgm:t>
        <a:bodyPr/>
        <a:lstStyle/>
        <a:p>
          <a:endParaRPr lang="en-US"/>
        </a:p>
      </dgm:t>
    </dgm:pt>
    <dgm:pt modelId="{635695F2-262C-40F7-84DE-60C72EB8580D}" type="sibTrans" cxnId="{E01A603C-4B87-4A84-81B0-BF11767E66F7}">
      <dgm:prSet/>
      <dgm:spPr/>
      <dgm:t>
        <a:bodyPr/>
        <a:lstStyle/>
        <a:p>
          <a:endParaRPr lang="en-US"/>
        </a:p>
      </dgm:t>
    </dgm:pt>
    <dgm:pt modelId="{9ED7949A-F9C6-461B-B955-D97FC50040D9}">
      <dgm:prSet phldrT="[Text]" custT="1"/>
      <dgm:spPr/>
      <dgm:t>
        <a:bodyPr/>
        <a:lstStyle/>
        <a:p>
          <a:r>
            <a:rPr lang="en-US" sz="1200" dirty="0"/>
            <a:t>7</a:t>
          </a:r>
        </a:p>
      </dgm:t>
    </dgm:pt>
    <dgm:pt modelId="{2E99F6CE-68F1-4FB4-AC4E-16B0D6D92E00}" type="parTrans" cxnId="{810F4CF9-E726-4941-9225-6A79A27DE7F3}">
      <dgm:prSet/>
      <dgm:spPr/>
      <dgm:t>
        <a:bodyPr/>
        <a:lstStyle/>
        <a:p>
          <a:endParaRPr lang="en-GB"/>
        </a:p>
      </dgm:t>
    </dgm:pt>
    <dgm:pt modelId="{D38105B3-4C36-4869-9B89-BAB068200908}" type="sibTrans" cxnId="{810F4CF9-E726-4941-9225-6A79A27DE7F3}">
      <dgm:prSet/>
      <dgm:spPr/>
      <dgm:t>
        <a:bodyPr/>
        <a:lstStyle/>
        <a:p>
          <a:endParaRPr lang="en-GB"/>
        </a:p>
      </dgm:t>
    </dgm:pt>
    <dgm:pt modelId="{ECAB53D9-1F6B-40C3-851C-145FA1CFFAE4}">
      <dgm:prSet phldrT="[Text]" custT="1"/>
      <dgm:spPr/>
      <dgm:t>
        <a:bodyPr/>
        <a:lstStyle/>
        <a:p>
          <a:r>
            <a:rPr lang="en-US" sz="1800" dirty="0"/>
            <a:t>Examples of simple survival models</a:t>
          </a:r>
        </a:p>
      </dgm:t>
    </dgm:pt>
    <dgm:pt modelId="{F4665B65-28AC-4169-A4E0-8C6ECED68902}" type="parTrans" cxnId="{D161F13B-3B65-4898-85D0-F5830E22C7D4}">
      <dgm:prSet/>
      <dgm:spPr/>
      <dgm:t>
        <a:bodyPr/>
        <a:lstStyle/>
        <a:p>
          <a:endParaRPr lang="en-GB"/>
        </a:p>
      </dgm:t>
    </dgm:pt>
    <dgm:pt modelId="{FECA38A1-A5A0-481A-8887-B3FD52C9A0A4}" type="sibTrans" cxnId="{D161F13B-3B65-4898-85D0-F5830E22C7D4}">
      <dgm:prSet/>
      <dgm:spPr/>
      <dgm:t>
        <a:bodyPr/>
        <a:lstStyle/>
        <a:p>
          <a:endParaRPr lang="en-GB"/>
        </a:p>
      </dgm:t>
    </dgm:pt>
    <dgm:pt modelId="{D5596FAB-B272-479A-9952-7EBE7397BD55}" type="pres">
      <dgm:prSet presAssocID="{386494EB-8DB8-464E-9CBE-225C29A21C49}" presName="linearFlow" presStyleCnt="0">
        <dgm:presLayoutVars>
          <dgm:dir/>
          <dgm:animLvl val="lvl"/>
          <dgm:resizeHandles val="exact"/>
        </dgm:presLayoutVars>
      </dgm:prSet>
      <dgm:spPr/>
    </dgm:pt>
    <dgm:pt modelId="{209DCE1C-FFB7-44C7-B4F3-6C872E58D083}" type="pres">
      <dgm:prSet presAssocID="{422B78EB-24E4-44CB-B0F8-66B7803CDDC8}" presName="composite" presStyleCnt="0"/>
      <dgm:spPr/>
    </dgm:pt>
    <dgm:pt modelId="{74558A84-10B0-4699-AADB-E6E6D2D4D05A}" type="pres">
      <dgm:prSet presAssocID="{422B78EB-24E4-44CB-B0F8-66B7803CDDC8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EA6F5F8D-AF8B-42D2-9B0E-5B4442173697}" type="pres">
      <dgm:prSet presAssocID="{422B78EB-24E4-44CB-B0F8-66B7803CDDC8}" presName="descendantText" presStyleLbl="alignAcc1" presStyleIdx="0" presStyleCnt="7">
        <dgm:presLayoutVars>
          <dgm:bulletEnabled val="1"/>
        </dgm:presLayoutVars>
      </dgm:prSet>
      <dgm:spPr/>
    </dgm:pt>
    <dgm:pt modelId="{E65377AD-663C-42ED-A975-EA7C986C5EF6}" type="pres">
      <dgm:prSet presAssocID="{D1B0A56C-A06F-43E9-BDBF-6A2F8DFA934C}" presName="sp" presStyleCnt="0"/>
      <dgm:spPr/>
    </dgm:pt>
    <dgm:pt modelId="{26DD98E7-A6FE-4BDA-B33E-082F4D36D86E}" type="pres">
      <dgm:prSet presAssocID="{B8DF78AF-BC52-4B6B-B0CD-D3783AAD19EC}" presName="composite" presStyleCnt="0"/>
      <dgm:spPr/>
    </dgm:pt>
    <dgm:pt modelId="{D05C116E-0082-4169-BA93-318C2FD12194}" type="pres">
      <dgm:prSet presAssocID="{B8DF78AF-BC52-4B6B-B0CD-D3783AAD19EC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96C8434B-CEC5-4D14-8E2D-8F1A1DFFE0B1}" type="pres">
      <dgm:prSet presAssocID="{B8DF78AF-BC52-4B6B-B0CD-D3783AAD19EC}" presName="descendantText" presStyleLbl="alignAcc1" presStyleIdx="1" presStyleCnt="7">
        <dgm:presLayoutVars>
          <dgm:bulletEnabled val="1"/>
        </dgm:presLayoutVars>
      </dgm:prSet>
      <dgm:spPr/>
    </dgm:pt>
    <dgm:pt modelId="{D95CEDBE-19A7-4E6F-BF72-7A043806D5A5}" type="pres">
      <dgm:prSet presAssocID="{8FA872E0-150F-4D19-BAC6-E79FDF3E2464}" presName="sp" presStyleCnt="0"/>
      <dgm:spPr/>
    </dgm:pt>
    <dgm:pt modelId="{D22C4A15-E40C-4487-8C2B-16DB60C56218}" type="pres">
      <dgm:prSet presAssocID="{84064871-5CA2-4DD1-8D26-0E1D7041F360}" presName="composite" presStyleCnt="0"/>
      <dgm:spPr/>
    </dgm:pt>
    <dgm:pt modelId="{B677292D-1881-4078-A610-FCE0BBB3DFB8}" type="pres">
      <dgm:prSet presAssocID="{84064871-5CA2-4DD1-8D26-0E1D7041F360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083691BB-8421-452C-9295-99AFA65D8C22}" type="pres">
      <dgm:prSet presAssocID="{84064871-5CA2-4DD1-8D26-0E1D7041F360}" presName="descendantText" presStyleLbl="alignAcc1" presStyleIdx="2" presStyleCnt="7">
        <dgm:presLayoutVars>
          <dgm:bulletEnabled val="1"/>
        </dgm:presLayoutVars>
      </dgm:prSet>
      <dgm:spPr/>
    </dgm:pt>
    <dgm:pt modelId="{522A783B-898E-42F7-99FC-B5E347E98F91}" type="pres">
      <dgm:prSet presAssocID="{8C2124E1-032F-41D0-90F1-9D33F0F01CE5}" presName="sp" presStyleCnt="0"/>
      <dgm:spPr/>
    </dgm:pt>
    <dgm:pt modelId="{DF690BA1-9FAE-47FF-BBD4-F61F744C0B1D}" type="pres">
      <dgm:prSet presAssocID="{0D28C574-ABAC-4CA0-9036-0963836A4A08}" presName="composite" presStyleCnt="0"/>
      <dgm:spPr/>
    </dgm:pt>
    <dgm:pt modelId="{1DCBF2F3-8F14-4657-9773-FCC02AC56B1A}" type="pres">
      <dgm:prSet presAssocID="{0D28C574-ABAC-4CA0-9036-0963836A4A08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AEC53562-3122-4CA7-B812-7DA929B6E31F}" type="pres">
      <dgm:prSet presAssocID="{0D28C574-ABAC-4CA0-9036-0963836A4A08}" presName="descendantText" presStyleLbl="alignAcc1" presStyleIdx="3" presStyleCnt="7">
        <dgm:presLayoutVars>
          <dgm:bulletEnabled val="1"/>
        </dgm:presLayoutVars>
      </dgm:prSet>
      <dgm:spPr/>
    </dgm:pt>
    <dgm:pt modelId="{F22003F3-80AA-49C4-9789-021FBA0B9FBC}" type="pres">
      <dgm:prSet presAssocID="{BC5151AE-1E0A-4DF2-892E-3FF3628DF398}" presName="sp" presStyleCnt="0"/>
      <dgm:spPr/>
    </dgm:pt>
    <dgm:pt modelId="{2D59B1F5-7381-4817-A34B-F340A8617F84}" type="pres">
      <dgm:prSet presAssocID="{9F69732C-5375-435F-8488-693D24E2916B}" presName="composite" presStyleCnt="0"/>
      <dgm:spPr/>
    </dgm:pt>
    <dgm:pt modelId="{020E8934-2F8A-4F1C-86B3-B313305525AA}" type="pres">
      <dgm:prSet presAssocID="{9F69732C-5375-435F-8488-693D24E2916B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B4397657-9764-4600-9C0C-C28248DD5E49}" type="pres">
      <dgm:prSet presAssocID="{9F69732C-5375-435F-8488-693D24E2916B}" presName="descendantText" presStyleLbl="alignAcc1" presStyleIdx="4" presStyleCnt="7">
        <dgm:presLayoutVars>
          <dgm:bulletEnabled val="1"/>
        </dgm:presLayoutVars>
      </dgm:prSet>
      <dgm:spPr/>
    </dgm:pt>
    <dgm:pt modelId="{8A0C7BCD-1AE2-4BAB-8E55-AB2DFCE1AAF2}" type="pres">
      <dgm:prSet presAssocID="{C68E75A1-A795-4269-A130-3E87F76221B0}" presName="sp" presStyleCnt="0"/>
      <dgm:spPr/>
    </dgm:pt>
    <dgm:pt modelId="{6657CC83-EA1F-4051-BEF9-6F2F932C2190}" type="pres">
      <dgm:prSet presAssocID="{8FA648F6-B18A-49BB-986E-657160AFB6F7}" presName="composite" presStyleCnt="0"/>
      <dgm:spPr/>
    </dgm:pt>
    <dgm:pt modelId="{EF70624E-C7E8-4EA6-87FC-21889F411635}" type="pres">
      <dgm:prSet presAssocID="{8FA648F6-B18A-49BB-986E-657160AFB6F7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935FE242-A692-47FE-A154-A033C3180B1D}" type="pres">
      <dgm:prSet presAssocID="{8FA648F6-B18A-49BB-986E-657160AFB6F7}" presName="descendantText" presStyleLbl="alignAcc1" presStyleIdx="5" presStyleCnt="7">
        <dgm:presLayoutVars>
          <dgm:bulletEnabled val="1"/>
        </dgm:presLayoutVars>
      </dgm:prSet>
      <dgm:spPr/>
    </dgm:pt>
    <dgm:pt modelId="{490D1935-C5F8-42F8-8827-73B202D31FB7}" type="pres">
      <dgm:prSet presAssocID="{B4AF701C-A063-4E45-9ED4-EA6ABD4664B6}" presName="sp" presStyleCnt="0"/>
      <dgm:spPr/>
    </dgm:pt>
    <dgm:pt modelId="{04206720-13EF-4FCB-A0FB-4A8CE67518E2}" type="pres">
      <dgm:prSet presAssocID="{9ED7949A-F9C6-461B-B955-D97FC50040D9}" presName="composite" presStyleCnt="0"/>
      <dgm:spPr/>
    </dgm:pt>
    <dgm:pt modelId="{06527957-A798-4F61-8EF6-D18712A45CA7}" type="pres">
      <dgm:prSet presAssocID="{9ED7949A-F9C6-461B-B955-D97FC50040D9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A9F89AC1-F921-4FA9-8FBB-3E26121D7A6D}" type="pres">
      <dgm:prSet presAssocID="{9ED7949A-F9C6-461B-B955-D97FC50040D9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3065DC02-5FE5-438B-840B-29C2CF65E32B}" type="presOf" srcId="{6D26AFF9-5A80-466B-89D1-5DBA14A8384F}" destId="{EA6F5F8D-AF8B-42D2-9B0E-5B4442173697}" srcOrd="0" destOrd="0" presId="urn:microsoft.com/office/officeart/2005/8/layout/chevron2"/>
    <dgm:cxn modelId="{565C7205-0687-448B-AE80-5661627697D5}" srcId="{84064871-5CA2-4DD1-8D26-0E1D7041F360}" destId="{490CB0B5-39E5-4C64-9BE0-F3CF0D235AEC}" srcOrd="0" destOrd="0" parTransId="{6AE6E1AE-052C-4141-8548-D655F91F7F8A}" sibTransId="{8A41EF5E-C444-4C83-8DC0-831E5E2F01C1}"/>
    <dgm:cxn modelId="{F1659C05-B5F6-41D8-943D-1B27F56AD934}" type="presOf" srcId="{ECAB53D9-1F6B-40C3-851C-145FA1CFFAE4}" destId="{A9F89AC1-F921-4FA9-8FBB-3E26121D7A6D}" srcOrd="0" destOrd="0" presId="urn:microsoft.com/office/officeart/2005/8/layout/chevron2"/>
    <dgm:cxn modelId="{3CF5540A-53B4-4E65-9C81-31BBF7FA9DF3}" srcId="{386494EB-8DB8-464E-9CBE-225C29A21C49}" destId="{422B78EB-24E4-44CB-B0F8-66B7803CDDC8}" srcOrd="0" destOrd="0" parTransId="{DC138602-7665-49AA-9851-50739FE2B229}" sibTransId="{D1B0A56C-A06F-43E9-BDBF-6A2F8DFA934C}"/>
    <dgm:cxn modelId="{32CEB520-C5BC-43E5-BA4F-62AC60480760}" srcId="{422B78EB-24E4-44CB-B0F8-66B7803CDDC8}" destId="{6D26AFF9-5A80-466B-89D1-5DBA14A8384F}" srcOrd="0" destOrd="0" parTransId="{2603AAB0-3185-459A-B26B-FEBF6DC22661}" sibTransId="{B7645777-0A3F-41AF-BD5D-D6ECCADBC7D8}"/>
    <dgm:cxn modelId="{0067F02C-1521-4FEE-B476-696DF4357B14}" type="presOf" srcId="{386494EB-8DB8-464E-9CBE-225C29A21C49}" destId="{D5596FAB-B272-479A-9952-7EBE7397BD55}" srcOrd="0" destOrd="0" presId="urn:microsoft.com/office/officeart/2005/8/layout/chevron2"/>
    <dgm:cxn modelId="{D161F13B-3B65-4898-85D0-F5830E22C7D4}" srcId="{9ED7949A-F9C6-461B-B955-D97FC50040D9}" destId="{ECAB53D9-1F6B-40C3-851C-145FA1CFFAE4}" srcOrd="0" destOrd="0" parTransId="{F4665B65-28AC-4169-A4E0-8C6ECED68902}" sibTransId="{FECA38A1-A5A0-481A-8887-B3FD52C9A0A4}"/>
    <dgm:cxn modelId="{E01A603C-4B87-4A84-81B0-BF11767E66F7}" srcId="{8FA648F6-B18A-49BB-986E-657160AFB6F7}" destId="{BBD7B9DA-DF9A-4955-B451-C666CEBC9CDA}" srcOrd="0" destOrd="0" parTransId="{12D0AF8B-9BCA-4296-BD1F-45D844FD7344}" sibTransId="{635695F2-262C-40F7-84DE-60C72EB8580D}"/>
    <dgm:cxn modelId="{10AD415D-D0B1-40CE-AA11-1B18FB1EB37B}" type="presOf" srcId="{490CB0B5-39E5-4C64-9BE0-F3CF0D235AEC}" destId="{083691BB-8421-452C-9295-99AFA65D8C22}" srcOrd="0" destOrd="0" presId="urn:microsoft.com/office/officeart/2005/8/layout/chevron2"/>
    <dgm:cxn modelId="{967F3047-2B63-4F7A-8AF4-16465F37CCA6}" type="presOf" srcId="{9F69732C-5375-435F-8488-693D24E2916B}" destId="{020E8934-2F8A-4F1C-86B3-B313305525AA}" srcOrd="0" destOrd="0" presId="urn:microsoft.com/office/officeart/2005/8/layout/chevron2"/>
    <dgm:cxn modelId="{1A7B2D6B-C648-42E0-BFEA-A1F2BD873CE6}" srcId="{9F69732C-5375-435F-8488-693D24E2916B}" destId="{3B6012F4-7C2E-4550-9A5B-33F518126A92}" srcOrd="0" destOrd="0" parTransId="{88AB61EE-61E3-40F3-AD57-E9C63ED5B968}" sibTransId="{3CFDA66B-99B6-4C94-AD1E-E2491003FC67}"/>
    <dgm:cxn modelId="{DC02B56C-D339-4CBB-BA6B-29F965E6404D}" type="presOf" srcId="{84064871-5CA2-4DD1-8D26-0E1D7041F360}" destId="{B677292D-1881-4078-A610-FCE0BBB3DFB8}" srcOrd="0" destOrd="0" presId="urn:microsoft.com/office/officeart/2005/8/layout/chevron2"/>
    <dgm:cxn modelId="{3D74336D-2682-472E-AA3B-CC08D37A66CF}" type="presOf" srcId="{0D28C574-ABAC-4CA0-9036-0963836A4A08}" destId="{1DCBF2F3-8F14-4657-9773-FCC02AC56B1A}" srcOrd="0" destOrd="0" presId="urn:microsoft.com/office/officeart/2005/8/layout/chevron2"/>
    <dgm:cxn modelId="{82AE5950-A31B-428A-825C-BDA71CF47152}" srcId="{386494EB-8DB8-464E-9CBE-225C29A21C49}" destId="{B8DF78AF-BC52-4B6B-B0CD-D3783AAD19EC}" srcOrd="1" destOrd="0" parTransId="{30BECEBB-BE76-4B38-94B0-F4ECE4C4EBFC}" sibTransId="{8FA872E0-150F-4D19-BAC6-E79FDF3E2464}"/>
    <dgm:cxn modelId="{D180FE71-029A-4E87-A0FA-D612A0D4EA90}" type="presOf" srcId="{BCF250C1-24DA-4A02-B9AA-5360B0117206}" destId="{AEC53562-3122-4CA7-B812-7DA929B6E31F}" srcOrd="0" destOrd="0" presId="urn:microsoft.com/office/officeart/2005/8/layout/chevron2"/>
    <dgm:cxn modelId="{2591B153-403F-4C47-AA7B-C71701F80B68}" srcId="{386494EB-8DB8-464E-9CBE-225C29A21C49}" destId="{0D28C574-ABAC-4CA0-9036-0963836A4A08}" srcOrd="3" destOrd="0" parTransId="{4C3D8F50-641D-4AD4-B46E-B8AE37B9C446}" sibTransId="{BC5151AE-1E0A-4DF2-892E-3FF3628DF398}"/>
    <dgm:cxn modelId="{AA776D94-A8A6-49EA-A3FE-0D12F6733F11}" srcId="{386494EB-8DB8-464E-9CBE-225C29A21C49}" destId="{8FA648F6-B18A-49BB-986E-657160AFB6F7}" srcOrd="5" destOrd="0" parTransId="{C4C4E1C7-ECAA-406F-801A-07A3709BEA18}" sibTransId="{B4AF701C-A063-4E45-9ED4-EA6ABD4664B6}"/>
    <dgm:cxn modelId="{A02A5D97-FB73-44BB-AAE4-C34BFA3515C2}" type="presOf" srcId="{BBD7B9DA-DF9A-4955-B451-C666CEBC9CDA}" destId="{935FE242-A692-47FE-A154-A033C3180B1D}" srcOrd="0" destOrd="0" presId="urn:microsoft.com/office/officeart/2005/8/layout/chevron2"/>
    <dgm:cxn modelId="{ABE36E9D-3B07-4B32-85D6-F9717FA9B6AC}" type="presOf" srcId="{8FA648F6-B18A-49BB-986E-657160AFB6F7}" destId="{EF70624E-C7E8-4EA6-87FC-21889F411635}" srcOrd="0" destOrd="0" presId="urn:microsoft.com/office/officeart/2005/8/layout/chevron2"/>
    <dgm:cxn modelId="{2DA2889D-C677-42CD-AD7A-F2D712BB8CC3}" srcId="{386494EB-8DB8-464E-9CBE-225C29A21C49}" destId="{84064871-5CA2-4DD1-8D26-0E1D7041F360}" srcOrd="2" destOrd="0" parTransId="{12CCA7CA-F640-41AA-85A6-5B5FBB438744}" sibTransId="{8C2124E1-032F-41D0-90F1-9D33F0F01CE5}"/>
    <dgm:cxn modelId="{26040FA5-511E-47C6-8857-0472FC22312D}" type="presOf" srcId="{9ED7949A-F9C6-461B-B955-D97FC50040D9}" destId="{06527957-A798-4F61-8EF6-D18712A45CA7}" srcOrd="0" destOrd="0" presId="urn:microsoft.com/office/officeart/2005/8/layout/chevron2"/>
    <dgm:cxn modelId="{75C1B6A9-35C0-438E-946E-CBCA94B92652}" type="presOf" srcId="{3B6012F4-7C2E-4550-9A5B-33F518126A92}" destId="{B4397657-9764-4600-9C0C-C28248DD5E49}" srcOrd="0" destOrd="0" presId="urn:microsoft.com/office/officeart/2005/8/layout/chevron2"/>
    <dgm:cxn modelId="{2757B8AC-BC3B-4F76-A70D-F711B78E7897}" type="presOf" srcId="{C08B46CE-8DAA-4A9F-B1DC-9ED79CFB460A}" destId="{96C8434B-CEC5-4D14-8E2D-8F1A1DFFE0B1}" srcOrd="0" destOrd="0" presId="urn:microsoft.com/office/officeart/2005/8/layout/chevron2"/>
    <dgm:cxn modelId="{86BA1FAE-08F1-46E0-8D04-C1275D48975B}" type="presOf" srcId="{422B78EB-24E4-44CB-B0F8-66B7803CDDC8}" destId="{74558A84-10B0-4699-AADB-E6E6D2D4D05A}" srcOrd="0" destOrd="0" presId="urn:microsoft.com/office/officeart/2005/8/layout/chevron2"/>
    <dgm:cxn modelId="{4E81F2CD-76A2-4F39-AFF2-AE97E4E9DE13}" srcId="{386494EB-8DB8-464E-9CBE-225C29A21C49}" destId="{9F69732C-5375-435F-8488-693D24E2916B}" srcOrd="4" destOrd="0" parTransId="{BD4EFE79-5D38-4D7F-9FE4-F99EDAD5DBDF}" sibTransId="{C68E75A1-A795-4269-A130-3E87F76221B0}"/>
    <dgm:cxn modelId="{6FF6E9D4-40A1-4336-9405-54ADA85871E4}" srcId="{0D28C574-ABAC-4CA0-9036-0963836A4A08}" destId="{BCF250C1-24DA-4A02-B9AA-5360B0117206}" srcOrd="0" destOrd="0" parTransId="{93C00EFF-F841-4B2A-AC01-64286E6AA208}" sibTransId="{79E93BCF-BBA0-49BE-81B1-928743CDDABC}"/>
    <dgm:cxn modelId="{97D168E9-AB61-4733-9320-B26B387E8806}" type="presOf" srcId="{B8DF78AF-BC52-4B6B-B0CD-D3783AAD19EC}" destId="{D05C116E-0082-4169-BA93-318C2FD12194}" srcOrd="0" destOrd="0" presId="urn:microsoft.com/office/officeart/2005/8/layout/chevron2"/>
    <dgm:cxn modelId="{E25D8BF2-03D0-4508-86ED-D0ECDBC24C38}" srcId="{B8DF78AF-BC52-4B6B-B0CD-D3783AAD19EC}" destId="{C08B46CE-8DAA-4A9F-B1DC-9ED79CFB460A}" srcOrd="0" destOrd="0" parTransId="{98EB9D70-DB4B-4985-85CC-B3DACF98EF92}" sibTransId="{307ED3FA-0AA6-4B34-B899-F822337A01A6}"/>
    <dgm:cxn modelId="{810F4CF9-E726-4941-9225-6A79A27DE7F3}" srcId="{386494EB-8DB8-464E-9CBE-225C29A21C49}" destId="{9ED7949A-F9C6-461B-B955-D97FC50040D9}" srcOrd="6" destOrd="0" parTransId="{2E99F6CE-68F1-4FB4-AC4E-16B0D6D92E00}" sibTransId="{D38105B3-4C36-4869-9B89-BAB068200908}"/>
    <dgm:cxn modelId="{CBBDD199-F32B-4549-A127-C2B3CAC75416}" type="presParOf" srcId="{D5596FAB-B272-479A-9952-7EBE7397BD55}" destId="{209DCE1C-FFB7-44C7-B4F3-6C872E58D083}" srcOrd="0" destOrd="0" presId="urn:microsoft.com/office/officeart/2005/8/layout/chevron2"/>
    <dgm:cxn modelId="{0B74215D-B6CC-4B60-8554-8996516B4691}" type="presParOf" srcId="{209DCE1C-FFB7-44C7-B4F3-6C872E58D083}" destId="{74558A84-10B0-4699-AADB-E6E6D2D4D05A}" srcOrd="0" destOrd="0" presId="urn:microsoft.com/office/officeart/2005/8/layout/chevron2"/>
    <dgm:cxn modelId="{71F82A7C-3ECD-421E-AA8B-B8DE27A9CEFA}" type="presParOf" srcId="{209DCE1C-FFB7-44C7-B4F3-6C872E58D083}" destId="{EA6F5F8D-AF8B-42D2-9B0E-5B4442173697}" srcOrd="1" destOrd="0" presId="urn:microsoft.com/office/officeart/2005/8/layout/chevron2"/>
    <dgm:cxn modelId="{AF6139F2-7310-419C-8B34-3E0FE21F7F3E}" type="presParOf" srcId="{D5596FAB-B272-479A-9952-7EBE7397BD55}" destId="{E65377AD-663C-42ED-A975-EA7C986C5EF6}" srcOrd="1" destOrd="0" presId="urn:microsoft.com/office/officeart/2005/8/layout/chevron2"/>
    <dgm:cxn modelId="{0F1BB842-03FD-4EC1-8B0E-9286F1B69D2A}" type="presParOf" srcId="{D5596FAB-B272-479A-9952-7EBE7397BD55}" destId="{26DD98E7-A6FE-4BDA-B33E-082F4D36D86E}" srcOrd="2" destOrd="0" presId="urn:microsoft.com/office/officeart/2005/8/layout/chevron2"/>
    <dgm:cxn modelId="{29136697-5060-42AE-9723-08857CAA1617}" type="presParOf" srcId="{26DD98E7-A6FE-4BDA-B33E-082F4D36D86E}" destId="{D05C116E-0082-4169-BA93-318C2FD12194}" srcOrd="0" destOrd="0" presId="urn:microsoft.com/office/officeart/2005/8/layout/chevron2"/>
    <dgm:cxn modelId="{2DEF0B62-D92A-40D6-9245-28B5454F02BF}" type="presParOf" srcId="{26DD98E7-A6FE-4BDA-B33E-082F4D36D86E}" destId="{96C8434B-CEC5-4D14-8E2D-8F1A1DFFE0B1}" srcOrd="1" destOrd="0" presId="urn:microsoft.com/office/officeart/2005/8/layout/chevron2"/>
    <dgm:cxn modelId="{F81A0793-08D0-4493-A7F6-EE456A07698C}" type="presParOf" srcId="{D5596FAB-B272-479A-9952-7EBE7397BD55}" destId="{D95CEDBE-19A7-4E6F-BF72-7A043806D5A5}" srcOrd="3" destOrd="0" presId="urn:microsoft.com/office/officeart/2005/8/layout/chevron2"/>
    <dgm:cxn modelId="{BA684B75-3AFE-4A80-9F8B-157D734795FE}" type="presParOf" srcId="{D5596FAB-B272-479A-9952-7EBE7397BD55}" destId="{D22C4A15-E40C-4487-8C2B-16DB60C56218}" srcOrd="4" destOrd="0" presId="urn:microsoft.com/office/officeart/2005/8/layout/chevron2"/>
    <dgm:cxn modelId="{A119222E-FD0F-495D-9FAC-61FF22C86CA1}" type="presParOf" srcId="{D22C4A15-E40C-4487-8C2B-16DB60C56218}" destId="{B677292D-1881-4078-A610-FCE0BBB3DFB8}" srcOrd="0" destOrd="0" presId="urn:microsoft.com/office/officeart/2005/8/layout/chevron2"/>
    <dgm:cxn modelId="{57F3B715-AC4A-4ACA-B558-96E739A65C37}" type="presParOf" srcId="{D22C4A15-E40C-4487-8C2B-16DB60C56218}" destId="{083691BB-8421-452C-9295-99AFA65D8C22}" srcOrd="1" destOrd="0" presId="urn:microsoft.com/office/officeart/2005/8/layout/chevron2"/>
    <dgm:cxn modelId="{84A2D6F8-AA02-4DA7-854C-F69A78D1EE76}" type="presParOf" srcId="{D5596FAB-B272-479A-9952-7EBE7397BD55}" destId="{522A783B-898E-42F7-99FC-B5E347E98F91}" srcOrd="5" destOrd="0" presId="urn:microsoft.com/office/officeart/2005/8/layout/chevron2"/>
    <dgm:cxn modelId="{2AC729A9-6784-4FD7-B699-26676318E1EE}" type="presParOf" srcId="{D5596FAB-B272-479A-9952-7EBE7397BD55}" destId="{DF690BA1-9FAE-47FF-BBD4-F61F744C0B1D}" srcOrd="6" destOrd="0" presId="urn:microsoft.com/office/officeart/2005/8/layout/chevron2"/>
    <dgm:cxn modelId="{43419E8A-F983-4D3A-BE7A-3A9288284E11}" type="presParOf" srcId="{DF690BA1-9FAE-47FF-BBD4-F61F744C0B1D}" destId="{1DCBF2F3-8F14-4657-9773-FCC02AC56B1A}" srcOrd="0" destOrd="0" presId="urn:microsoft.com/office/officeart/2005/8/layout/chevron2"/>
    <dgm:cxn modelId="{C408263A-CB37-4A6A-953B-2A6381AAC5CA}" type="presParOf" srcId="{DF690BA1-9FAE-47FF-BBD4-F61F744C0B1D}" destId="{AEC53562-3122-4CA7-B812-7DA929B6E31F}" srcOrd="1" destOrd="0" presId="urn:microsoft.com/office/officeart/2005/8/layout/chevron2"/>
    <dgm:cxn modelId="{DC7C48A3-B626-42A7-AB1D-04B210006879}" type="presParOf" srcId="{D5596FAB-B272-479A-9952-7EBE7397BD55}" destId="{F22003F3-80AA-49C4-9789-021FBA0B9FBC}" srcOrd="7" destOrd="0" presId="urn:microsoft.com/office/officeart/2005/8/layout/chevron2"/>
    <dgm:cxn modelId="{9AF1DB5C-ADC0-43A8-A81F-9CE0DAD74CF0}" type="presParOf" srcId="{D5596FAB-B272-479A-9952-7EBE7397BD55}" destId="{2D59B1F5-7381-4817-A34B-F340A8617F84}" srcOrd="8" destOrd="0" presId="urn:microsoft.com/office/officeart/2005/8/layout/chevron2"/>
    <dgm:cxn modelId="{F4AD88FE-E023-4699-AD65-A7EBED5401F4}" type="presParOf" srcId="{2D59B1F5-7381-4817-A34B-F340A8617F84}" destId="{020E8934-2F8A-4F1C-86B3-B313305525AA}" srcOrd="0" destOrd="0" presId="urn:microsoft.com/office/officeart/2005/8/layout/chevron2"/>
    <dgm:cxn modelId="{56EDAFB6-8A14-411C-9FE4-E3C828A5751F}" type="presParOf" srcId="{2D59B1F5-7381-4817-A34B-F340A8617F84}" destId="{B4397657-9764-4600-9C0C-C28248DD5E49}" srcOrd="1" destOrd="0" presId="urn:microsoft.com/office/officeart/2005/8/layout/chevron2"/>
    <dgm:cxn modelId="{258D3F9B-7BAB-4013-80A1-A57B54626348}" type="presParOf" srcId="{D5596FAB-B272-479A-9952-7EBE7397BD55}" destId="{8A0C7BCD-1AE2-4BAB-8E55-AB2DFCE1AAF2}" srcOrd="9" destOrd="0" presId="urn:microsoft.com/office/officeart/2005/8/layout/chevron2"/>
    <dgm:cxn modelId="{73333EFC-4AE1-46EC-A1D3-E498A18AD261}" type="presParOf" srcId="{D5596FAB-B272-479A-9952-7EBE7397BD55}" destId="{6657CC83-EA1F-4051-BEF9-6F2F932C2190}" srcOrd="10" destOrd="0" presId="urn:microsoft.com/office/officeart/2005/8/layout/chevron2"/>
    <dgm:cxn modelId="{7632E9A4-48FE-4D09-B128-50F9F754D211}" type="presParOf" srcId="{6657CC83-EA1F-4051-BEF9-6F2F932C2190}" destId="{EF70624E-C7E8-4EA6-87FC-21889F411635}" srcOrd="0" destOrd="0" presId="urn:microsoft.com/office/officeart/2005/8/layout/chevron2"/>
    <dgm:cxn modelId="{0CB241B2-B144-4E10-B116-9306E4EFD0FB}" type="presParOf" srcId="{6657CC83-EA1F-4051-BEF9-6F2F932C2190}" destId="{935FE242-A692-47FE-A154-A033C3180B1D}" srcOrd="1" destOrd="0" presId="urn:microsoft.com/office/officeart/2005/8/layout/chevron2"/>
    <dgm:cxn modelId="{94116415-5655-4F8C-A510-9DE8964066CB}" type="presParOf" srcId="{D5596FAB-B272-479A-9952-7EBE7397BD55}" destId="{490D1935-C5F8-42F8-8827-73B202D31FB7}" srcOrd="11" destOrd="0" presId="urn:microsoft.com/office/officeart/2005/8/layout/chevron2"/>
    <dgm:cxn modelId="{1AAC5E43-86AF-4F1C-8F57-91A620BBE9D5}" type="presParOf" srcId="{D5596FAB-B272-479A-9952-7EBE7397BD55}" destId="{04206720-13EF-4FCB-A0FB-4A8CE67518E2}" srcOrd="12" destOrd="0" presId="urn:microsoft.com/office/officeart/2005/8/layout/chevron2"/>
    <dgm:cxn modelId="{3D9CE4CB-3AA5-4DC2-8531-5C49DAF9890C}" type="presParOf" srcId="{04206720-13EF-4FCB-A0FB-4A8CE67518E2}" destId="{06527957-A798-4F61-8EF6-D18712A45CA7}" srcOrd="0" destOrd="0" presId="urn:microsoft.com/office/officeart/2005/8/layout/chevron2"/>
    <dgm:cxn modelId="{0A37C9CE-1BF0-4FC9-AE01-F93D6F5EAE85}" type="presParOf" srcId="{04206720-13EF-4FCB-A0FB-4A8CE67518E2}" destId="{A9F89AC1-F921-4FA9-8FBB-3E26121D7A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A4778D-E430-438D-9C92-880313740A0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2E8BFE4-F94C-4B77-900A-19BAB0DD28AA}">
      <dgm:prSet phldrT="[Text]"/>
      <dgm:spPr/>
      <dgm:t>
        <a:bodyPr/>
        <a:lstStyle/>
        <a:p>
          <a:r>
            <a:rPr lang="en-GB" dirty="0"/>
            <a:t>Exponential model</a:t>
          </a:r>
        </a:p>
      </dgm:t>
    </dgm:pt>
    <dgm:pt modelId="{CBE323E9-3A45-4733-B54B-BFEF9A478096}" type="parTrans" cxnId="{F67211B3-2F18-45C0-97A4-1D567CD45A65}">
      <dgm:prSet/>
      <dgm:spPr/>
      <dgm:t>
        <a:bodyPr/>
        <a:lstStyle/>
        <a:p>
          <a:endParaRPr lang="en-GB"/>
        </a:p>
      </dgm:t>
    </dgm:pt>
    <dgm:pt modelId="{35BC1DDC-9F4A-4945-8895-9DBAB4335D7C}" type="sibTrans" cxnId="{F67211B3-2F18-45C0-97A4-1D567CD45A65}">
      <dgm:prSet/>
      <dgm:spPr/>
      <dgm:t>
        <a:bodyPr/>
        <a:lstStyle/>
        <a:p>
          <a:endParaRPr lang="en-GB"/>
        </a:p>
      </dgm:t>
    </dgm:pt>
    <dgm:pt modelId="{AACC7D38-A8B4-453F-8833-D9D478E1C502}">
      <dgm:prSet phldrT="[Text]"/>
      <dgm:spPr/>
      <dgm:t>
        <a:bodyPr/>
        <a:lstStyle/>
        <a:p>
          <a:r>
            <a:rPr lang="en-GB" dirty="0"/>
            <a:t>Weibull model</a:t>
          </a:r>
        </a:p>
      </dgm:t>
    </dgm:pt>
    <dgm:pt modelId="{4D91D89E-D794-4983-8280-67DEA1C550C4}" type="parTrans" cxnId="{4AC67A97-3770-4215-80DA-6E98EB7DC2B4}">
      <dgm:prSet/>
      <dgm:spPr/>
      <dgm:t>
        <a:bodyPr/>
        <a:lstStyle/>
        <a:p>
          <a:endParaRPr lang="en-GB"/>
        </a:p>
      </dgm:t>
    </dgm:pt>
    <dgm:pt modelId="{AC79D306-9AEB-48DC-8631-0D24347EF1F8}" type="sibTrans" cxnId="{4AC67A97-3770-4215-80DA-6E98EB7DC2B4}">
      <dgm:prSet/>
      <dgm:spPr/>
      <dgm:t>
        <a:bodyPr/>
        <a:lstStyle/>
        <a:p>
          <a:endParaRPr lang="en-GB"/>
        </a:p>
      </dgm:t>
    </dgm:pt>
    <dgm:pt modelId="{8867FC09-071D-4C69-A0A8-750030F1EFD2}">
      <dgm:prSet phldrT="[Text]"/>
      <dgm:spPr/>
      <dgm:t>
        <a:bodyPr/>
        <a:lstStyle/>
        <a:p>
          <a:r>
            <a:rPr lang="en-GB" dirty="0" err="1"/>
            <a:t>Gompertz</a:t>
          </a:r>
          <a:r>
            <a:rPr lang="en-GB" dirty="0"/>
            <a:t>’ Law</a:t>
          </a:r>
        </a:p>
      </dgm:t>
    </dgm:pt>
    <dgm:pt modelId="{26A44346-B268-4654-9CD2-0AFEEE2C8A4C}" type="parTrans" cxnId="{E38451EA-4F21-4A05-BA7D-59AFB56FE4B8}">
      <dgm:prSet/>
      <dgm:spPr/>
      <dgm:t>
        <a:bodyPr/>
        <a:lstStyle/>
        <a:p>
          <a:endParaRPr lang="en-GB"/>
        </a:p>
      </dgm:t>
    </dgm:pt>
    <dgm:pt modelId="{404BB564-8FB1-4F7A-8098-C0E77FC5A78A}" type="sibTrans" cxnId="{E38451EA-4F21-4A05-BA7D-59AFB56FE4B8}">
      <dgm:prSet/>
      <dgm:spPr/>
      <dgm:t>
        <a:bodyPr/>
        <a:lstStyle/>
        <a:p>
          <a:endParaRPr lang="en-GB"/>
        </a:p>
      </dgm:t>
    </dgm:pt>
    <dgm:pt modelId="{827253BD-9637-41C0-821B-7025980761D3}">
      <dgm:prSet phldrT="[Text]"/>
      <dgm:spPr/>
      <dgm:t>
        <a:bodyPr/>
        <a:lstStyle/>
        <a:p>
          <a:r>
            <a:rPr lang="en-GB" dirty="0" err="1"/>
            <a:t>Makeham’s</a:t>
          </a:r>
          <a:r>
            <a:rPr lang="en-GB" dirty="0"/>
            <a:t> Law</a:t>
          </a:r>
        </a:p>
      </dgm:t>
    </dgm:pt>
    <dgm:pt modelId="{7A9EC1DA-5EED-49B9-B83F-36866537B386}" type="parTrans" cxnId="{60EF3557-D49D-4929-BBD1-7B5F40018EAF}">
      <dgm:prSet/>
      <dgm:spPr/>
      <dgm:t>
        <a:bodyPr/>
        <a:lstStyle/>
        <a:p>
          <a:endParaRPr lang="en-GB"/>
        </a:p>
      </dgm:t>
    </dgm:pt>
    <dgm:pt modelId="{80916DF0-AA28-4280-9E36-3670A9DC1762}" type="sibTrans" cxnId="{60EF3557-D49D-4929-BBD1-7B5F40018EAF}">
      <dgm:prSet/>
      <dgm:spPr/>
      <dgm:t>
        <a:bodyPr/>
        <a:lstStyle/>
        <a:p>
          <a:endParaRPr lang="en-GB"/>
        </a:p>
      </dgm:t>
    </dgm:pt>
    <dgm:pt modelId="{20968A5E-C933-4768-9BE1-CCDEF2C9BF11}" type="pres">
      <dgm:prSet presAssocID="{A3A4778D-E430-438D-9C92-880313740A0B}" presName="linear" presStyleCnt="0">
        <dgm:presLayoutVars>
          <dgm:dir/>
          <dgm:animLvl val="lvl"/>
          <dgm:resizeHandles val="exact"/>
        </dgm:presLayoutVars>
      </dgm:prSet>
      <dgm:spPr/>
    </dgm:pt>
    <dgm:pt modelId="{929B24E1-3819-45DC-9A60-B1F1E3A9FC72}" type="pres">
      <dgm:prSet presAssocID="{62E8BFE4-F94C-4B77-900A-19BAB0DD28AA}" presName="parentLin" presStyleCnt="0"/>
      <dgm:spPr/>
    </dgm:pt>
    <dgm:pt modelId="{A108721B-D685-4911-8253-3D9F7EAE9B25}" type="pres">
      <dgm:prSet presAssocID="{62E8BFE4-F94C-4B77-900A-19BAB0DD28AA}" presName="parentLeftMargin" presStyleLbl="node1" presStyleIdx="0" presStyleCnt="4"/>
      <dgm:spPr/>
    </dgm:pt>
    <dgm:pt modelId="{FBB8FC98-28AE-4F85-95D2-CF92884DC865}" type="pres">
      <dgm:prSet presAssocID="{62E8BFE4-F94C-4B77-900A-19BAB0DD28A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E8BA357-9335-4783-8ADA-F5CC1A9038CC}" type="pres">
      <dgm:prSet presAssocID="{62E8BFE4-F94C-4B77-900A-19BAB0DD28AA}" presName="negativeSpace" presStyleCnt="0"/>
      <dgm:spPr/>
    </dgm:pt>
    <dgm:pt modelId="{77443628-9CCF-45E1-A9F2-D0C456FBD058}" type="pres">
      <dgm:prSet presAssocID="{62E8BFE4-F94C-4B77-900A-19BAB0DD28AA}" presName="childText" presStyleLbl="conFgAcc1" presStyleIdx="0" presStyleCnt="4">
        <dgm:presLayoutVars>
          <dgm:bulletEnabled val="1"/>
        </dgm:presLayoutVars>
      </dgm:prSet>
      <dgm:spPr/>
    </dgm:pt>
    <dgm:pt modelId="{B4C7F4A8-B625-46F4-8A2C-07EB0C92FFB5}" type="pres">
      <dgm:prSet presAssocID="{35BC1DDC-9F4A-4945-8895-9DBAB4335D7C}" presName="spaceBetweenRectangles" presStyleCnt="0"/>
      <dgm:spPr/>
    </dgm:pt>
    <dgm:pt modelId="{1CF5DA8F-F32A-4A4B-AB40-203D19D989FF}" type="pres">
      <dgm:prSet presAssocID="{AACC7D38-A8B4-453F-8833-D9D478E1C502}" presName="parentLin" presStyleCnt="0"/>
      <dgm:spPr/>
    </dgm:pt>
    <dgm:pt modelId="{B8E73A9D-1CDB-4D97-B7C7-A91ADE355D8F}" type="pres">
      <dgm:prSet presAssocID="{AACC7D38-A8B4-453F-8833-D9D478E1C502}" presName="parentLeftMargin" presStyleLbl="node1" presStyleIdx="0" presStyleCnt="4"/>
      <dgm:spPr/>
    </dgm:pt>
    <dgm:pt modelId="{B5DD103B-4063-4DCF-A5C4-80180BD733E0}" type="pres">
      <dgm:prSet presAssocID="{AACC7D38-A8B4-453F-8833-D9D478E1C5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1A6FBF-4086-4F6C-889A-7F2C6F997EF8}" type="pres">
      <dgm:prSet presAssocID="{AACC7D38-A8B4-453F-8833-D9D478E1C502}" presName="negativeSpace" presStyleCnt="0"/>
      <dgm:spPr/>
    </dgm:pt>
    <dgm:pt modelId="{5444A7F1-BA99-4E50-8C37-1C1D8E182F75}" type="pres">
      <dgm:prSet presAssocID="{AACC7D38-A8B4-453F-8833-D9D478E1C502}" presName="childText" presStyleLbl="conFgAcc1" presStyleIdx="1" presStyleCnt="4">
        <dgm:presLayoutVars>
          <dgm:bulletEnabled val="1"/>
        </dgm:presLayoutVars>
      </dgm:prSet>
      <dgm:spPr/>
    </dgm:pt>
    <dgm:pt modelId="{22F939B7-782C-4E10-AB9C-07DE34B48EBF}" type="pres">
      <dgm:prSet presAssocID="{AC79D306-9AEB-48DC-8631-0D24347EF1F8}" presName="spaceBetweenRectangles" presStyleCnt="0"/>
      <dgm:spPr/>
    </dgm:pt>
    <dgm:pt modelId="{608AB6D0-B86D-40C3-B0CC-2CA0736F8C8E}" type="pres">
      <dgm:prSet presAssocID="{8867FC09-071D-4C69-A0A8-750030F1EFD2}" presName="parentLin" presStyleCnt="0"/>
      <dgm:spPr/>
    </dgm:pt>
    <dgm:pt modelId="{E0A71F03-3EEC-4870-8752-C9B5BA71C94D}" type="pres">
      <dgm:prSet presAssocID="{8867FC09-071D-4C69-A0A8-750030F1EFD2}" presName="parentLeftMargin" presStyleLbl="node1" presStyleIdx="1" presStyleCnt="4"/>
      <dgm:spPr/>
    </dgm:pt>
    <dgm:pt modelId="{D98B88EF-D4C8-4156-9628-FB74759D35AD}" type="pres">
      <dgm:prSet presAssocID="{8867FC09-071D-4C69-A0A8-750030F1EFD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214F63F-F41D-4605-8D8A-EA1B49AC32C8}" type="pres">
      <dgm:prSet presAssocID="{8867FC09-071D-4C69-A0A8-750030F1EFD2}" presName="negativeSpace" presStyleCnt="0"/>
      <dgm:spPr/>
    </dgm:pt>
    <dgm:pt modelId="{810D196B-BB3E-4199-97E3-9E25F340B61E}" type="pres">
      <dgm:prSet presAssocID="{8867FC09-071D-4C69-A0A8-750030F1EFD2}" presName="childText" presStyleLbl="conFgAcc1" presStyleIdx="2" presStyleCnt="4">
        <dgm:presLayoutVars>
          <dgm:bulletEnabled val="1"/>
        </dgm:presLayoutVars>
      </dgm:prSet>
      <dgm:spPr/>
    </dgm:pt>
    <dgm:pt modelId="{919C82B4-E758-4EA2-9C85-CF47E4FCB42D}" type="pres">
      <dgm:prSet presAssocID="{404BB564-8FB1-4F7A-8098-C0E77FC5A78A}" presName="spaceBetweenRectangles" presStyleCnt="0"/>
      <dgm:spPr/>
    </dgm:pt>
    <dgm:pt modelId="{B117886F-8AD0-4D72-B8DA-432F5A0EBF82}" type="pres">
      <dgm:prSet presAssocID="{827253BD-9637-41C0-821B-7025980761D3}" presName="parentLin" presStyleCnt="0"/>
      <dgm:spPr/>
    </dgm:pt>
    <dgm:pt modelId="{F55DE5F6-3C76-468C-9C02-6D3F6BFAAE84}" type="pres">
      <dgm:prSet presAssocID="{827253BD-9637-41C0-821B-7025980761D3}" presName="parentLeftMargin" presStyleLbl="node1" presStyleIdx="2" presStyleCnt="4"/>
      <dgm:spPr/>
    </dgm:pt>
    <dgm:pt modelId="{AFBF054A-D9FD-4105-9B83-3062A8C896E3}" type="pres">
      <dgm:prSet presAssocID="{827253BD-9637-41C0-821B-7025980761D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94DCBF9-C35C-4718-ABDF-590C7A9CDF8F}" type="pres">
      <dgm:prSet presAssocID="{827253BD-9637-41C0-821B-7025980761D3}" presName="negativeSpace" presStyleCnt="0"/>
      <dgm:spPr/>
    </dgm:pt>
    <dgm:pt modelId="{26646486-9EB7-4CA9-9289-09A44E022C8B}" type="pres">
      <dgm:prSet presAssocID="{827253BD-9637-41C0-821B-7025980761D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8B10A1E-5565-43B9-AA1C-FF23D6DA4591}" type="presOf" srcId="{A3A4778D-E430-438D-9C92-880313740A0B}" destId="{20968A5E-C933-4768-9BE1-CCDEF2C9BF11}" srcOrd="0" destOrd="0" presId="urn:microsoft.com/office/officeart/2005/8/layout/list1"/>
    <dgm:cxn modelId="{F375631E-681C-41AE-AD85-23C3386460F7}" type="presOf" srcId="{8867FC09-071D-4C69-A0A8-750030F1EFD2}" destId="{E0A71F03-3EEC-4870-8752-C9B5BA71C94D}" srcOrd="0" destOrd="0" presId="urn:microsoft.com/office/officeart/2005/8/layout/list1"/>
    <dgm:cxn modelId="{0A096124-8775-48F5-95BC-7A87B1155621}" type="presOf" srcId="{AACC7D38-A8B4-453F-8833-D9D478E1C502}" destId="{B5DD103B-4063-4DCF-A5C4-80180BD733E0}" srcOrd="1" destOrd="0" presId="urn:microsoft.com/office/officeart/2005/8/layout/list1"/>
    <dgm:cxn modelId="{4C3A412B-969E-45A8-84D7-EB76595C26EF}" type="presOf" srcId="{AACC7D38-A8B4-453F-8833-D9D478E1C502}" destId="{B8E73A9D-1CDB-4D97-B7C7-A91ADE355D8F}" srcOrd="0" destOrd="0" presId="urn:microsoft.com/office/officeart/2005/8/layout/list1"/>
    <dgm:cxn modelId="{736ECE34-316D-484B-A7EB-65C8D203BDC9}" type="presOf" srcId="{8867FC09-071D-4C69-A0A8-750030F1EFD2}" destId="{D98B88EF-D4C8-4156-9628-FB74759D35AD}" srcOrd="1" destOrd="0" presId="urn:microsoft.com/office/officeart/2005/8/layout/list1"/>
    <dgm:cxn modelId="{A3597C3A-0A13-4CD1-AC24-68B93E83E76C}" type="presOf" srcId="{827253BD-9637-41C0-821B-7025980761D3}" destId="{F55DE5F6-3C76-468C-9C02-6D3F6BFAAE84}" srcOrd="0" destOrd="0" presId="urn:microsoft.com/office/officeart/2005/8/layout/list1"/>
    <dgm:cxn modelId="{D57C233E-CB23-4808-9147-2F2BD88B1F92}" type="presOf" srcId="{827253BD-9637-41C0-821B-7025980761D3}" destId="{AFBF054A-D9FD-4105-9B83-3062A8C896E3}" srcOrd="1" destOrd="0" presId="urn:microsoft.com/office/officeart/2005/8/layout/list1"/>
    <dgm:cxn modelId="{87FB1C4E-C54E-4311-BBD3-5302FBA83366}" type="presOf" srcId="{62E8BFE4-F94C-4B77-900A-19BAB0DD28AA}" destId="{A108721B-D685-4911-8253-3D9F7EAE9B25}" srcOrd="0" destOrd="0" presId="urn:microsoft.com/office/officeart/2005/8/layout/list1"/>
    <dgm:cxn modelId="{60EF3557-D49D-4929-BBD1-7B5F40018EAF}" srcId="{A3A4778D-E430-438D-9C92-880313740A0B}" destId="{827253BD-9637-41C0-821B-7025980761D3}" srcOrd="3" destOrd="0" parTransId="{7A9EC1DA-5EED-49B9-B83F-36866537B386}" sibTransId="{80916DF0-AA28-4280-9E36-3670A9DC1762}"/>
    <dgm:cxn modelId="{4AC67A97-3770-4215-80DA-6E98EB7DC2B4}" srcId="{A3A4778D-E430-438D-9C92-880313740A0B}" destId="{AACC7D38-A8B4-453F-8833-D9D478E1C502}" srcOrd="1" destOrd="0" parTransId="{4D91D89E-D794-4983-8280-67DEA1C550C4}" sibTransId="{AC79D306-9AEB-48DC-8631-0D24347EF1F8}"/>
    <dgm:cxn modelId="{F67211B3-2F18-45C0-97A4-1D567CD45A65}" srcId="{A3A4778D-E430-438D-9C92-880313740A0B}" destId="{62E8BFE4-F94C-4B77-900A-19BAB0DD28AA}" srcOrd="0" destOrd="0" parTransId="{CBE323E9-3A45-4733-B54B-BFEF9A478096}" sibTransId="{35BC1DDC-9F4A-4945-8895-9DBAB4335D7C}"/>
    <dgm:cxn modelId="{E38451EA-4F21-4A05-BA7D-59AFB56FE4B8}" srcId="{A3A4778D-E430-438D-9C92-880313740A0B}" destId="{8867FC09-071D-4C69-A0A8-750030F1EFD2}" srcOrd="2" destOrd="0" parTransId="{26A44346-B268-4654-9CD2-0AFEEE2C8A4C}" sibTransId="{404BB564-8FB1-4F7A-8098-C0E77FC5A78A}"/>
    <dgm:cxn modelId="{155177EB-A2CA-4283-A63D-2F95DC28338F}" type="presOf" srcId="{62E8BFE4-F94C-4B77-900A-19BAB0DD28AA}" destId="{FBB8FC98-28AE-4F85-95D2-CF92884DC865}" srcOrd="1" destOrd="0" presId="urn:microsoft.com/office/officeart/2005/8/layout/list1"/>
    <dgm:cxn modelId="{7D7B6908-38A9-4A51-B224-2C9B5D7DD36F}" type="presParOf" srcId="{20968A5E-C933-4768-9BE1-CCDEF2C9BF11}" destId="{929B24E1-3819-45DC-9A60-B1F1E3A9FC72}" srcOrd="0" destOrd="0" presId="urn:microsoft.com/office/officeart/2005/8/layout/list1"/>
    <dgm:cxn modelId="{5CD20EA5-0E94-4CE6-8654-217ACABD4AB3}" type="presParOf" srcId="{929B24E1-3819-45DC-9A60-B1F1E3A9FC72}" destId="{A108721B-D685-4911-8253-3D9F7EAE9B25}" srcOrd="0" destOrd="0" presId="urn:microsoft.com/office/officeart/2005/8/layout/list1"/>
    <dgm:cxn modelId="{D015A183-FF6A-4203-A57A-630334261879}" type="presParOf" srcId="{929B24E1-3819-45DC-9A60-B1F1E3A9FC72}" destId="{FBB8FC98-28AE-4F85-95D2-CF92884DC865}" srcOrd="1" destOrd="0" presId="urn:microsoft.com/office/officeart/2005/8/layout/list1"/>
    <dgm:cxn modelId="{B4F06137-B09D-4C35-8387-8A869CA6BC31}" type="presParOf" srcId="{20968A5E-C933-4768-9BE1-CCDEF2C9BF11}" destId="{CE8BA357-9335-4783-8ADA-F5CC1A9038CC}" srcOrd="1" destOrd="0" presId="urn:microsoft.com/office/officeart/2005/8/layout/list1"/>
    <dgm:cxn modelId="{7F91A543-435A-4505-9463-08139FB8AFC8}" type="presParOf" srcId="{20968A5E-C933-4768-9BE1-CCDEF2C9BF11}" destId="{77443628-9CCF-45E1-A9F2-D0C456FBD058}" srcOrd="2" destOrd="0" presId="urn:microsoft.com/office/officeart/2005/8/layout/list1"/>
    <dgm:cxn modelId="{FA311909-64CE-4482-BC34-0054EBDC86B2}" type="presParOf" srcId="{20968A5E-C933-4768-9BE1-CCDEF2C9BF11}" destId="{B4C7F4A8-B625-46F4-8A2C-07EB0C92FFB5}" srcOrd="3" destOrd="0" presId="urn:microsoft.com/office/officeart/2005/8/layout/list1"/>
    <dgm:cxn modelId="{564FB456-8039-40D5-974C-22B42126A021}" type="presParOf" srcId="{20968A5E-C933-4768-9BE1-CCDEF2C9BF11}" destId="{1CF5DA8F-F32A-4A4B-AB40-203D19D989FF}" srcOrd="4" destOrd="0" presId="urn:microsoft.com/office/officeart/2005/8/layout/list1"/>
    <dgm:cxn modelId="{B3DFDAC8-C06E-45DF-928B-1836E7CA3855}" type="presParOf" srcId="{1CF5DA8F-F32A-4A4B-AB40-203D19D989FF}" destId="{B8E73A9D-1CDB-4D97-B7C7-A91ADE355D8F}" srcOrd="0" destOrd="0" presId="urn:microsoft.com/office/officeart/2005/8/layout/list1"/>
    <dgm:cxn modelId="{D518E326-AC77-43CF-9C1B-929E029B5FFA}" type="presParOf" srcId="{1CF5DA8F-F32A-4A4B-AB40-203D19D989FF}" destId="{B5DD103B-4063-4DCF-A5C4-80180BD733E0}" srcOrd="1" destOrd="0" presId="urn:microsoft.com/office/officeart/2005/8/layout/list1"/>
    <dgm:cxn modelId="{77F20F12-B6B6-4362-953E-6468A088C108}" type="presParOf" srcId="{20968A5E-C933-4768-9BE1-CCDEF2C9BF11}" destId="{331A6FBF-4086-4F6C-889A-7F2C6F997EF8}" srcOrd="5" destOrd="0" presId="urn:microsoft.com/office/officeart/2005/8/layout/list1"/>
    <dgm:cxn modelId="{A8183E9E-51C5-40EE-B36F-CA910D7D101B}" type="presParOf" srcId="{20968A5E-C933-4768-9BE1-CCDEF2C9BF11}" destId="{5444A7F1-BA99-4E50-8C37-1C1D8E182F75}" srcOrd="6" destOrd="0" presId="urn:microsoft.com/office/officeart/2005/8/layout/list1"/>
    <dgm:cxn modelId="{DF30ADD5-D320-4311-A577-461D7CBD028D}" type="presParOf" srcId="{20968A5E-C933-4768-9BE1-CCDEF2C9BF11}" destId="{22F939B7-782C-4E10-AB9C-07DE34B48EBF}" srcOrd="7" destOrd="0" presId="urn:microsoft.com/office/officeart/2005/8/layout/list1"/>
    <dgm:cxn modelId="{1D395A62-5CFC-4118-BB1F-7F4D6FD35233}" type="presParOf" srcId="{20968A5E-C933-4768-9BE1-CCDEF2C9BF11}" destId="{608AB6D0-B86D-40C3-B0CC-2CA0736F8C8E}" srcOrd="8" destOrd="0" presId="urn:microsoft.com/office/officeart/2005/8/layout/list1"/>
    <dgm:cxn modelId="{956182D2-0EAD-4B80-A8AD-80538715E241}" type="presParOf" srcId="{608AB6D0-B86D-40C3-B0CC-2CA0736F8C8E}" destId="{E0A71F03-3EEC-4870-8752-C9B5BA71C94D}" srcOrd="0" destOrd="0" presId="urn:microsoft.com/office/officeart/2005/8/layout/list1"/>
    <dgm:cxn modelId="{56201DE0-DAF1-461E-83F6-930F2D0BF313}" type="presParOf" srcId="{608AB6D0-B86D-40C3-B0CC-2CA0736F8C8E}" destId="{D98B88EF-D4C8-4156-9628-FB74759D35AD}" srcOrd="1" destOrd="0" presId="urn:microsoft.com/office/officeart/2005/8/layout/list1"/>
    <dgm:cxn modelId="{52135459-0FC7-47B3-8B97-700DD1EB9692}" type="presParOf" srcId="{20968A5E-C933-4768-9BE1-CCDEF2C9BF11}" destId="{1214F63F-F41D-4605-8D8A-EA1B49AC32C8}" srcOrd="9" destOrd="0" presId="urn:microsoft.com/office/officeart/2005/8/layout/list1"/>
    <dgm:cxn modelId="{B016B3CE-AE39-4F86-9453-410302F10E2D}" type="presParOf" srcId="{20968A5E-C933-4768-9BE1-CCDEF2C9BF11}" destId="{810D196B-BB3E-4199-97E3-9E25F340B61E}" srcOrd="10" destOrd="0" presId="urn:microsoft.com/office/officeart/2005/8/layout/list1"/>
    <dgm:cxn modelId="{BCF2C662-7449-444F-92A3-B48166E0B6C1}" type="presParOf" srcId="{20968A5E-C933-4768-9BE1-CCDEF2C9BF11}" destId="{919C82B4-E758-4EA2-9C85-CF47E4FCB42D}" srcOrd="11" destOrd="0" presId="urn:microsoft.com/office/officeart/2005/8/layout/list1"/>
    <dgm:cxn modelId="{61F3E1CE-5758-4774-84BA-0D20F5A3784F}" type="presParOf" srcId="{20968A5E-C933-4768-9BE1-CCDEF2C9BF11}" destId="{B117886F-8AD0-4D72-B8DA-432F5A0EBF82}" srcOrd="12" destOrd="0" presId="urn:microsoft.com/office/officeart/2005/8/layout/list1"/>
    <dgm:cxn modelId="{25FE8570-5BA3-472F-90D2-437F8D49EF26}" type="presParOf" srcId="{B117886F-8AD0-4D72-B8DA-432F5A0EBF82}" destId="{F55DE5F6-3C76-468C-9C02-6D3F6BFAAE84}" srcOrd="0" destOrd="0" presId="urn:microsoft.com/office/officeart/2005/8/layout/list1"/>
    <dgm:cxn modelId="{B0E6BE1D-632A-4F86-8AD8-37BF9B80E5CD}" type="presParOf" srcId="{B117886F-8AD0-4D72-B8DA-432F5A0EBF82}" destId="{AFBF054A-D9FD-4105-9B83-3062A8C896E3}" srcOrd="1" destOrd="0" presId="urn:microsoft.com/office/officeart/2005/8/layout/list1"/>
    <dgm:cxn modelId="{DF01B4F8-04F7-4403-BD35-9D9835FA6DF8}" type="presParOf" srcId="{20968A5E-C933-4768-9BE1-CCDEF2C9BF11}" destId="{E94DCBF9-C35C-4718-ABDF-590C7A9CDF8F}" srcOrd="13" destOrd="0" presId="urn:microsoft.com/office/officeart/2005/8/layout/list1"/>
    <dgm:cxn modelId="{1870191A-154E-4F3C-AF19-0B1D405C77F8}" type="presParOf" srcId="{20968A5E-C933-4768-9BE1-CCDEF2C9BF11}" destId="{26646486-9EB7-4CA9-9289-09A44E022C8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58A84-10B0-4699-AADB-E6E6D2D4D05A}">
      <dsp:nvSpPr>
        <dsp:cNvPr id="0" name=""/>
        <dsp:cNvSpPr/>
      </dsp:nvSpPr>
      <dsp:spPr>
        <a:xfrm rot="5400000">
          <a:off x="-97228" y="98862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</a:t>
          </a:r>
        </a:p>
      </dsp:txBody>
      <dsp:txXfrm rot="-5400000">
        <a:off x="1" y="228502"/>
        <a:ext cx="453735" cy="194457"/>
      </dsp:txXfrm>
    </dsp:sp>
    <dsp:sp modelId="{EA6F5F8D-AF8B-42D2-9B0E-5B4442173697}">
      <dsp:nvSpPr>
        <dsp:cNvPr id="0" name=""/>
        <dsp:cNvSpPr/>
      </dsp:nvSpPr>
      <dsp:spPr>
        <a:xfrm rot="5400000">
          <a:off x="5045404" y="-4590035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Basic assumptions and definitions</a:t>
          </a:r>
        </a:p>
      </dsp:txBody>
      <dsp:txXfrm rot="-5400000">
        <a:off x="453735" y="22201"/>
        <a:ext cx="9584097" cy="380191"/>
      </dsp:txXfrm>
    </dsp:sp>
    <dsp:sp modelId="{D05C116E-0082-4169-BA93-318C2FD12194}">
      <dsp:nvSpPr>
        <dsp:cNvPr id="0" name=""/>
        <dsp:cNvSpPr/>
      </dsp:nvSpPr>
      <dsp:spPr>
        <a:xfrm rot="5400000">
          <a:off x="-97228" y="660740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</a:t>
          </a:r>
        </a:p>
      </dsp:txBody>
      <dsp:txXfrm rot="-5400000">
        <a:off x="1" y="790380"/>
        <a:ext cx="453735" cy="194457"/>
      </dsp:txXfrm>
    </dsp:sp>
    <dsp:sp modelId="{96C8434B-CEC5-4D14-8E2D-8F1A1DFFE0B1}">
      <dsp:nvSpPr>
        <dsp:cNvPr id="0" name=""/>
        <dsp:cNvSpPr/>
      </dsp:nvSpPr>
      <dsp:spPr>
        <a:xfrm rot="5400000">
          <a:off x="5045404" y="-4028158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Force of mortality </a:t>
          </a:r>
        </a:p>
      </dsp:txBody>
      <dsp:txXfrm rot="-5400000">
        <a:off x="453735" y="584078"/>
        <a:ext cx="9584097" cy="380191"/>
      </dsp:txXfrm>
    </dsp:sp>
    <dsp:sp modelId="{B677292D-1881-4078-A610-FCE0BBB3DFB8}">
      <dsp:nvSpPr>
        <dsp:cNvPr id="0" name=""/>
        <dsp:cNvSpPr/>
      </dsp:nvSpPr>
      <dsp:spPr>
        <a:xfrm rot="5400000">
          <a:off x="-97228" y="1222617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</a:t>
          </a:r>
        </a:p>
      </dsp:txBody>
      <dsp:txXfrm rot="-5400000">
        <a:off x="1" y="1352257"/>
        <a:ext cx="453735" cy="194457"/>
      </dsp:txXfrm>
    </dsp:sp>
    <dsp:sp modelId="{083691BB-8421-452C-9295-99AFA65D8C22}">
      <dsp:nvSpPr>
        <dsp:cNvPr id="0" name=""/>
        <dsp:cNvSpPr/>
      </dsp:nvSpPr>
      <dsp:spPr>
        <a:xfrm rot="5400000">
          <a:off x="5045404" y="-3466281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Probability density function</a:t>
          </a:r>
        </a:p>
      </dsp:txBody>
      <dsp:txXfrm rot="-5400000">
        <a:off x="453735" y="1145955"/>
        <a:ext cx="9584097" cy="380191"/>
      </dsp:txXfrm>
    </dsp:sp>
    <dsp:sp modelId="{1DCBF2F3-8F14-4657-9773-FCC02AC56B1A}">
      <dsp:nvSpPr>
        <dsp:cNvPr id="0" name=""/>
        <dsp:cNvSpPr/>
      </dsp:nvSpPr>
      <dsp:spPr>
        <a:xfrm rot="5400000">
          <a:off x="-97228" y="1784494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</a:t>
          </a:r>
        </a:p>
      </dsp:txBody>
      <dsp:txXfrm rot="-5400000">
        <a:off x="1" y="1914134"/>
        <a:ext cx="453735" cy="194457"/>
      </dsp:txXfrm>
    </dsp:sp>
    <dsp:sp modelId="{AEC53562-3122-4CA7-B812-7DA929B6E31F}">
      <dsp:nvSpPr>
        <dsp:cNvPr id="0" name=""/>
        <dsp:cNvSpPr/>
      </dsp:nvSpPr>
      <dsp:spPr>
        <a:xfrm rot="5400000">
          <a:off x="5045404" y="-2904403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Initial and Central rates of mortality</a:t>
          </a:r>
        </a:p>
      </dsp:txBody>
      <dsp:txXfrm rot="-5400000">
        <a:off x="453735" y="1707833"/>
        <a:ext cx="9584097" cy="380191"/>
      </dsp:txXfrm>
    </dsp:sp>
    <dsp:sp modelId="{020E8934-2F8A-4F1C-86B3-B313305525AA}">
      <dsp:nvSpPr>
        <dsp:cNvPr id="0" name=""/>
        <dsp:cNvSpPr/>
      </dsp:nvSpPr>
      <dsp:spPr>
        <a:xfrm rot="5400000">
          <a:off x="-97228" y="2346372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5</a:t>
          </a:r>
        </a:p>
      </dsp:txBody>
      <dsp:txXfrm rot="-5400000">
        <a:off x="1" y="2476012"/>
        <a:ext cx="453735" cy="194457"/>
      </dsp:txXfrm>
    </dsp:sp>
    <dsp:sp modelId="{B4397657-9764-4600-9C0C-C28248DD5E49}">
      <dsp:nvSpPr>
        <dsp:cNvPr id="0" name=""/>
        <dsp:cNvSpPr/>
      </dsp:nvSpPr>
      <dsp:spPr>
        <a:xfrm rot="5400000">
          <a:off x="5045404" y="-2342526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Expected future lifetime</a:t>
          </a:r>
        </a:p>
      </dsp:txBody>
      <dsp:txXfrm rot="-5400000">
        <a:off x="453735" y="2269710"/>
        <a:ext cx="9584097" cy="380191"/>
      </dsp:txXfrm>
    </dsp:sp>
    <dsp:sp modelId="{EF70624E-C7E8-4EA6-87FC-21889F411635}">
      <dsp:nvSpPr>
        <dsp:cNvPr id="0" name=""/>
        <dsp:cNvSpPr/>
      </dsp:nvSpPr>
      <dsp:spPr>
        <a:xfrm rot="5400000">
          <a:off x="-97228" y="2908249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6</a:t>
          </a:r>
        </a:p>
      </dsp:txBody>
      <dsp:txXfrm rot="-5400000">
        <a:off x="1" y="3037889"/>
        <a:ext cx="453735" cy="194457"/>
      </dsp:txXfrm>
    </dsp:sp>
    <dsp:sp modelId="{935FE242-A692-47FE-A154-A033C3180B1D}">
      <dsp:nvSpPr>
        <dsp:cNvPr id="0" name=""/>
        <dsp:cNvSpPr/>
      </dsp:nvSpPr>
      <dsp:spPr>
        <a:xfrm rot="5400000">
          <a:off x="5045404" y="-1780648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Important formulae for </a:t>
          </a:r>
          <a:r>
            <a:rPr lang="en-US" sz="1800" kern="1200" baseline="-25000" dirty="0" err="1"/>
            <a:t>t</a:t>
          </a:r>
          <a:r>
            <a:rPr lang="en-US" sz="1800" kern="1200" dirty="0" err="1"/>
            <a:t>q</a:t>
          </a:r>
          <a:r>
            <a:rPr lang="en-US" sz="1800" kern="1200" baseline="-25000" dirty="0" err="1"/>
            <a:t>x</a:t>
          </a:r>
          <a:r>
            <a:rPr lang="en-US" sz="1800" kern="1200" dirty="0"/>
            <a:t> and </a:t>
          </a:r>
          <a:r>
            <a:rPr lang="en-US" sz="1800" kern="1200" baseline="-25000" dirty="0" err="1"/>
            <a:t>t</a:t>
          </a:r>
          <a:r>
            <a:rPr lang="en-US" sz="1800" kern="1200" dirty="0" err="1"/>
            <a:t>p</a:t>
          </a:r>
          <a:r>
            <a:rPr lang="en-US" sz="1800" kern="1200" baseline="-25000" dirty="0" err="1"/>
            <a:t>x</a:t>
          </a:r>
          <a:endParaRPr lang="en-US" sz="1800" kern="1200" dirty="0"/>
        </a:p>
      </dsp:txBody>
      <dsp:txXfrm rot="-5400000">
        <a:off x="453735" y="2831588"/>
        <a:ext cx="9584097" cy="380191"/>
      </dsp:txXfrm>
    </dsp:sp>
    <dsp:sp modelId="{06527957-A798-4F61-8EF6-D18712A45CA7}">
      <dsp:nvSpPr>
        <dsp:cNvPr id="0" name=""/>
        <dsp:cNvSpPr/>
      </dsp:nvSpPr>
      <dsp:spPr>
        <a:xfrm rot="5400000">
          <a:off x="-97228" y="3470127"/>
          <a:ext cx="648192" cy="4537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7</a:t>
          </a:r>
        </a:p>
      </dsp:txBody>
      <dsp:txXfrm rot="-5400000">
        <a:off x="1" y="3599767"/>
        <a:ext cx="453735" cy="194457"/>
      </dsp:txXfrm>
    </dsp:sp>
    <dsp:sp modelId="{A9F89AC1-F921-4FA9-8FBB-3E26121D7A6D}">
      <dsp:nvSpPr>
        <dsp:cNvPr id="0" name=""/>
        <dsp:cNvSpPr/>
      </dsp:nvSpPr>
      <dsp:spPr>
        <a:xfrm rot="5400000">
          <a:off x="5045404" y="-1218771"/>
          <a:ext cx="421325" cy="9604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Examples of simple survival models</a:t>
          </a:r>
        </a:p>
      </dsp:txBody>
      <dsp:txXfrm rot="-5400000">
        <a:off x="453735" y="3393465"/>
        <a:ext cx="9584097" cy="380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43628-9CCF-45E1-A9F2-D0C456FBD058}">
      <dsp:nvSpPr>
        <dsp:cNvPr id="0" name=""/>
        <dsp:cNvSpPr/>
      </dsp:nvSpPr>
      <dsp:spPr>
        <a:xfrm>
          <a:off x="0" y="399642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B8FC98-28AE-4F85-95D2-CF92884DC865}">
      <dsp:nvSpPr>
        <dsp:cNvPr id="0" name=""/>
        <dsp:cNvSpPr/>
      </dsp:nvSpPr>
      <dsp:spPr>
        <a:xfrm>
          <a:off x="502920" y="74922"/>
          <a:ext cx="704088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Exponential model</a:t>
          </a:r>
        </a:p>
      </dsp:txBody>
      <dsp:txXfrm>
        <a:off x="534623" y="106625"/>
        <a:ext cx="6977474" cy="586034"/>
      </dsp:txXfrm>
    </dsp:sp>
    <dsp:sp modelId="{5444A7F1-BA99-4E50-8C37-1C1D8E182F75}">
      <dsp:nvSpPr>
        <dsp:cNvPr id="0" name=""/>
        <dsp:cNvSpPr/>
      </dsp:nvSpPr>
      <dsp:spPr>
        <a:xfrm>
          <a:off x="0" y="1397562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DD103B-4063-4DCF-A5C4-80180BD733E0}">
      <dsp:nvSpPr>
        <dsp:cNvPr id="0" name=""/>
        <dsp:cNvSpPr/>
      </dsp:nvSpPr>
      <dsp:spPr>
        <a:xfrm>
          <a:off x="502920" y="1072842"/>
          <a:ext cx="704088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Weibull model</a:t>
          </a:r>
        </a:p>
      </dsp:txBody>
      <dsp:txXfrm>
        <a:off x="534623" y="1104545"/>
        <a:ext cx="6977474" cy="586034"/>
      </dsp:txXfrm>
    </dsp:sp>
    <dsp:sp modelId="{810D196B-BB3E-4199-97E3-9E25F340B61E}">
      <dsp:nvSpPr>
        <dsp:cNvPr id="0" name=""/>
        <dsp:cNvSpPr/>
      </dsp:nvSpPr>
      <dsp:spPr>
        <a:xfrm>
          <a:off x="0" y="2395482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8B88EF-D4C8-4156-9628-FB74759D35AD}">
      <dsp:nvSpPr>
        <dsp:cNvPr id="0" name=""/>
        <dsp:cNvSpPr/>
      </dsp:nvSpPr>
      <dsp:spPr>
        <a:xfrm>
          <a:off x="502920" y="2070762"/>
          <a:ext cx="704088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Gompertz</a:t>
          </a:r>
          <a:r>
            <a:rPr lang="en-GB" sz="2200" kern="1200" dirty="0"/>
            <a:t>’ Law</a:t>
          </a:r>
        </a:p>
      </dsp:txBody>
      <dsp:txXfrm>
        <a:off x="534623" y="2102465"/>
        <a:ext cx="6977474" cy="586034"/>
      </dsp:txXfrm>
    </dsp:sp>
    <dsp:sp modelId="{26646486-9EB7-4CA9-9289-09A44E022C8B}">
      <dsp:nvSpPr>
        <dsp:cNvPr id="0" name=""/>
        <dsp:cNvSpPr/>
      </dsp:nvSpPr>
      <dsp:spPr>
        <a:xfrm>
          <a:off x="0" y="3393402"/>
          <a:ext cx="100583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F054A-D9FD-4105-9B83-3062A8C896E3}">
      <dsp:nvSpPr>
        <dsp:cNvPr id="0" name=""/>
        <dsp:cNvSpPr/>
      </dsp:nvSpPr>
      <dsp:spPr>
        <a:xfrm>
          <a:off x="502920" y="3068682"/>
          <a:ext cx="704088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Makeham’s</a:t>
          </a:r>
          <a:r>
            <a:rPr lang="en-GB" sz="2200" kern="1200" dirty="0"/>
            <a:t> Law</a:t>
          </a:r>
        </a:p>
      </dsp:txBody>
      <dsp:txXfrm>
        <a:off x="534623" y="3100385"/>
        <a:ext cx="697747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BEFD7B-E1B6-4113-A593-0F4E41BB5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DEF6C-886F-48C7-992F-F3E160FBF6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D2171-E5E7-4861-A1D9-5347C45AF492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7316E-25B1-4939-BA37-5234F92A600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2A8CC-9B36-4197-92F4-6185B9E171B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FBF78-7DFA-48B7-8689-D72D55FAA8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65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0D03-E80F-494E-842A-F2FB307B076D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04268-FE1C-4EFC-8CDD-6DF00CCFC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202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B4BC-029E-4701-9FCB-98A1FA59BD3E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637D-FA9C-4A6A-ABB3-6078807D360E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373A7-47DB-4D16-8C92-15CD3400FDFC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21E6-6F82-4B6E-BC93-8BEDE0B55B18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3A58-10E0-4938-BBBB-528B77B3066B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2F2C-FA75-454C-BB8C-E7AD2F1EB83B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028A-B25D-4300-9FB7-A0F840894038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FE1B-61D8-4E4F-BB1A-C2091CC0BF68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B892-EF73-4EE6-AA18-D9BB47C14C19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0AD2FD-DB3C-42EF-927D-9B7084687275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E7DE-44A0-4588-A00E-37C92D1B04CD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A14F97-C90C-457C-9695-88501ABAD44A}" type="datetime1">
              <a:rPr lang="en-US" smtClean="0"/>
              <a:t>9/29/2023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2. Survival Model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Chris Sutton, October 2023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28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Force of mortality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1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72447-F0D9-4E5C-950C-8694257A9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µₓ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E29B7-76B6-4E72-A116-2455BA7A8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2193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The “force of mortality” µ</a:t>
            </a:r>
            <a:r>
              <a:rPr lang="en-GB" sz="2400" baseline="-25000" dirty="0"/>
              <a:t>x</a:t>
            </a:r>
            <a:r>
              <a:rPr lang="en-GB" sz="2400" dirty="0"/>
              <a:t> is an important variable in many survival models</a:t>
            </a:r>
          </a:p>
          <a:p>
            <a:pPr lvl="1"/>
            <a:r>
              <a:rPr lang="en-GB" sz="2200" dirty="0"/>
              <a:t>another example of actuaries using different names. Most statisticians would call this the “hazard rate”</a:t>
            </a:r>
          </a:p>
          <a:p>
            <a:pPr lvl="1"/>
            <a:r>
              <a:rPr lang="en-GB" sz="2200" dirty="0"/>
              <a:t>Questions may refer to either name</a:t>
            </a:r>
          </a:p>
          <a:p>
            <a:pPr lvl="1"/>
            <a:endParaRPr lang="en-GB" sz="2200" dirty="0"/>
          </a:p>
          <a:p>
            <a:r>
              <a:rPr lang="en-GB" sz="2400" dirty="0"/>
              <a:t>definition:</a:t>
            </a:r>
          </a:p>
          <a:p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        µ</a:t>
            </a:r>
            <a:r>
              <a:rPr lang="en-GB" sz="2400" baseline="-25000" dirty="0"/>
              <a:t>x </a:t>
            </a:r>
            <a:r>
              <a:rPr lang="en-GB" sz="2400" dirty="0"/>
              <a:t>= </a:t>
            </a:r>
            <a:r>
              <a:rPr lang="en-GB" sz="2400" dirty="0" err="1"/>
              <a:t>lim</a:t>
            </a:r>
            <a:r>
              <a:rPr lang="en-GB" sz="2400" dirty="0"/>
              <a:t> 1 P[</a:t>
            </a:r>
            <a:r>
              <a:rPr lang="en-GB" sz="2400" dirty="0" err="1"/>
              <a:t>T≤x+h|T</a:t>
            </a:r>
            <a:r>
              <a:rPr lang="en-GB" sz="2400" dirty="0"/>
              <a:t>&gt;x]		      µ</a:t>
            </a:r>
            <a:r>
              <a:rPr lang="en-GB" sz="2400" baseline="-25000" dirty="0"/>
              <a:t>x </a:t>
            </a:r>
            <a:r>
              <a:rPr lang="en-GB" sz="2400" dirty="0"/>
              <a:t>= </a:t>
            </a:r>
            <a:r>
              <a:rPr lang="en-GB" sz="2400" dirty="0" err="1"/>
              <a:t>lim</a:t>
            </a:r>
            <a:r>
              <a:rPr lang="en-GB" sz="2400" dirty="0"/>
              <a:t> 1 P[</a:t>
            </a:r>
            <a:r>
              <a:rPr lang="en-GB" sz="2400" dirty="0" err="1"/>
              <a:t>T</a:t>
            </a:r>
            <a:r>
              <a:rPr lang="en-GB" sz="2400" baseline="-25000" dirty="0" err="1"/>
              <a:t>x</a:t>
            </a:r>
            <a:r>
              <a:rPr lang="en-GB" sz="2400" dirty="0" err="1"/>
              <a:t>≤h</a:t>
            </a:r>
            <a:r>
              <a:rPr lang="en-GB" sz="2400" dirty="0"/>
              <a:t>]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200" dirty="0"/>
              <a:t>                </a:t>
            </a:r>
            <a:r>
              <a:rPr lang="en-GB" sz="2200" baseline="30000" dirty="0"/>
              <a:t>h→0</a:t>
            </a:r>
            <a:r>
              <a:rPr lang="en-GB" sz="2200" dirty="0"/>
              <a:t>  h				      </a:t>
            </a:r>
            <a:r>
              <a:rPr lang="en-GB" sz="2400" dirty="0"/>
              <a:t>       </a:t>
            </a:r>
            <a:r>
              <a:rPr lang="en-GB" sz="2400" baseline="30000" dirty="0"/>
              <a:t>h→0</a:t>
            </a:r>
            <a:r>
              <a:rPr lang="en-GB" sz="2400" dirty="0"/>
              <a:t>  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DE57A-E1D3-4414-A571-5C05CC55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C17060-C671-4154-BA65-7B3142D25FAF}"/>
              </a:ext>
            </a:extLst>
          </p:cNvPr>
          <p:cNvCxnSpPr/>
          <p:nvPr/>
        </p:nvCxnSpPr>
        <p:spPr>
          <a:xfrm>
            <a:off x="2690447" y="5319347"/>
            <a:ext cx="175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1C0909F-EE59-484C-8271-FB45FDB5E08B}"/>
              </a:ext>
            </a:extLst>
          </p:cNvPr>
          <p:cNvCxnSpPr>
            <a:cxnSpLocks/>
          </p:cNvCxnSpPr>
          <p:nvPr/>
        </p:nvCxnSpPr>
        <p:spPr>
          <a:xfrm>
            <a:off x="7036780" y="5319347"/>
            <a:ext cx="175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92B7AA4-A8F6-407C-9079-E3D82DE213A8}"/>
              </a:ext>
            </a:extLst>
          </p:cNvPr>
          <p:cNvSpPr/>
          <p:nvPr/>
        </p:nvSpPr>
        <p:spPr>
          <a:xfrm>
            <a:off x="1428752" y="4634390"/>
            <a:ext cx="3722075" cy="12794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AA659F-C611-47BC-AFB8-7E96AAAD5B53}"/>
              </a:ext>
            </a:extLst>
          </p:cNvPr>
          <p:cNvSpPr/>
          <p:nvPr/>
        </p:nvSpPr>
        <p:spPr>
          <a:xfrm>
            <a:off x="5779478" y="4634391"/>
            <a:ext cx="3722075" cy="12794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0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FC8A-4AC6-4845-9B0A-58F97102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we think of µₓ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EA177-8194-4D7E-B633-F1182D0A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7619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µ</a:t>
            </a:r>
            <a:r>
              <a:rPr lang="en-GB" sz="2400" baseline="-25000" dirty="0"/>
              <a:t>x </a:t>
            </a:r>
            <a:r>
              <a:rPr lang="en-GB" sz="2400" dirty="0"/>
              <a:t>=  </a:t>
            </a:r>
            <a:r>
              <a:rPr lang="en-GB" sz="2400" dirty="0" err="1"/>
              <a:t>lim</a:t>
            </a:r>
            <a:r>
              <a:rPr lang="en-GB" sz="2400" dirty="0"/>
              <a:t> 1 P[</a:t>
            </a:r>
            <a:r>
              <a:rPr lang="en-GB" sz="2400" dirty="0" err="1"/>
              <a:t>T≤x+h|T</a:t>
            </a:r>
            <a:r>
              <a:rPr lang="en-GB" sz="2400" dirty="0"/>
              <a:t>&gt;x]   = </a:t>
            </a:r>
            <a:r>
              <a:rPr lang="en-GB" sz="2400" dirty="0" err="1"/>
              <a:t>lim</a:t>
            </a:r>
            <a:r>
              <a:rPr lang="en-GB" sz="2400" dirty="0"/>
              <a:t>  1  </a:t>
            </a:r>
            <a:r>
              <a:rPr lang="en-GB" sz="2400" baseline="-25000" dirty="0" err="1"/>
              <a:t>h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        </a:t>
            </a:r>
            <a:r>
              <a:rPr lang="en-GB" sz="2400" baseline="30000" dirty="0"/>
              <a:t>h→0</a:t>
            </a:r>
            <a:r>
              <a:rPr lang="en-GB" sz="2400" dirty="0"/>
              <a:t>  h		         </a:t>
            </a:r>
            <a:r>
              <a:rPr lang="en-GB" sz="2400" baseline="30000" dirty="0"/>
              <a:t>  h→0</a:t>
            </a:r>
            <a:r>
              <a:rPr lang="en-GB" sz="2400" dirty="0"/>
              <a:t>  h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for very small h we can ignore the limit so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GB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µ</a:t>
            </a:r>
            <a:r>
              <a:rPr lang="en-GB" sz="2400" baseline="-25000" dirty="0"/>
              <a:t>x  </a:t>
            </a:r>
            <a:r>
              <a:rPr lang="en-GB" sz="2400" dirty="0"/>
              <a:t>≈ 1  </a:t>
            </a:r>
            <a:r>
              <a:rPr lang="en-GB" sz="2400" baseline="-25000" dirty="0" err="1"/>
              <a:t>h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	</a:t>
            </a:r>
            <a:r>
              <a:rPr lang="en-GB" sz="2400" dirty="0"/>
              <a:t>or 	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h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≈ h µₓ</a:t>
            </a:r>
            <a:endParaRPr lang="en-GB" sz="2400" baseline="-250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        h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/>
              <a:t>the probability at age x of death over a very short time h is approximately proportional to h with the force of mortality being the approximate constant of proportionality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4BA56-D664-4CCD-9354-7E1CEF64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00B3A6-03CC-4C65-9527-55295DEC6CC4}"/>
              </a:ext>
            </a:extLst>
          </p:cNvPr>
          <p:cNvCxnSpPr/>
          <p:nvPr/>
        </p:nvCxnSpPr>
        <p:spPr>
          <a:xfrm>
            <a:off x="2233247" y="2400303"/>
            <a:ext cx="175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7FE4C0-DAA6-40ED-97E0-570592BCC316}"/>
              </a:ext>
            </a:extLst>
          </p:cNvPr>
          <p:cNvCxnSpPr/>
          <p:nvPr/>
        </p:nvCxnSpPr>
        <p:spPr>
          <a:xfrm>
            <a:off x="5040925" y="2400303"/>
            <a:ext cx="175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22F69C-B05C-45E3-B023-C5E729568FC4}"/>
              </a:ext>
            </a:extLst>
          </p:cNvPr>
          <p:cNvCxnSpPr/>
          <p:nvPr/>
        </p:nvCxnSpPr>
        <p:spPr>
          <a:xfrm>
            <a:off x="1735017" y="4170486"/>
            <a:ext cx="1758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51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probability density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30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3CD53F-8C4A-48D0-8F7C-F3A99F1C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fₓ(t)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CCF577-1998-41E6-91CD-B4487291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7702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GB" sz="2200" dirty="0"/>
              <a:t>Re-cap of probability density function (pdf)</a:t>
            </a:r>
          </a:p>
          <a:p>
            <a:pPr lvl="1"/>
            <a:r>
              <a:rPr lang="en-GB" sz="2200" dirty="0"/>
              <a:t>Fₓ(t) is the [cumulative] distribution function of Tₓ</a:t>
            </a:r>
          </a:p>
          <a:p>
            <a:pPr lvl="1"/>
            <a:r>
              <a:rPr lang="en-GB" sz="2200" dirty="0"/>
              <a:t>fₓ(t) is the probability density function of Tₓ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GB" sz="2400" dirty="0"/>
              <a:t>fₓ(t) = d Fₓ(t)  = d  P[</a:t>
            </a:r>
            <a:r>
              <a:rPr lang="en-GB" sz="2200" dirty="0"/>
              <a:t>Tₓ ≤ t]     = </a:t>
            </a:r>
            <a:r>
              <a:rPr lang="en-GB" sz="2200" dirty="0" err="1"/>
              <a:t>lim</a:t>
            </a:r>
            <a:r>
              <a:rPr lang="en-GB" sz="2200" dirty="0"/>
              <a:t> </a:t>
            </a:r>
            <a:r>
              <a:rPr lang="en-GB" sz="2400" dirty="0"/>
              <a:t>P[</a:t>
            </a:r>
            <a:r>
              <a:rPr lang="en-GB" sz="2200" dirty="0"/>
              <a:t>Tₓ ≤ </a:t>
            </a:r>
            <a:r>
              <a:rPr lang="en-GB" sz="2200" dirty="0" err="1"/>
              <a:t>t+h</a:t>
            </a:r>
            <a:r>
              <a:rPr lang="en-GB" sz="2200" dirty="0"/>
              <a:t>] - </a:t>
            </a:r>
            <a:r>
              <a:rPr lang="en-GB" sz="2400" dirty="0"/>
              <a:t>P[</a:t>
            </a:r>
            <a:r>
              <a:rPr lang="en-GB" sz="2200" dirty="0"/>
              <a:t>Tₓ ≤ t] </a:t>
            </a:r>
          </a:p>
          <a:p>
            <a:pPr marL="201168" lvl="1" indent="0">
              <a:buNone/>
            </a:pPr>
            <a:r>
              <a:rPr lang="en-GB" sz="2200" dirty="0"/>
              <a:t>          </a:t>
            </a:r>
            <a:r>
              <a:rPr lang="en-GB" sz="2200" dirty="0" err="1"/>
              <a:t>dt</a:t>
            </a:r>
            <a:r>
              <a:rPr lang="en-GB" sz="2200" dirty="0"/>
              <a:t>             </a:t>
            </a:r>
            <a:r>
              <a:rPr lang="en-GB" sz="2200" dirty="0" err="1"/>
              <a:t>dt</a:t>
            </a:r>
            <a:r>
              <a:rPr lang="en-GB" sz="2200" dirty="0"/>
              <a:t>                        </a:t>
            </a:r>
            <a:r>
              <a:rPr lang="en-GB" sz="2200" baseline="30000" dirty="0"/>
              <a:t>h→0</a:t>
            </a:r>
            <a:r>
              <a:rPr lang="en-GB" sz="2200" dirty="0"/>
              <a:t>                  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077BF1-8872-4555-B490-D60BD2A0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53491" y="3584655"/>
            <a:ext cx="224444" cy="83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28718" y="3585673"/>
            <a:ext cx="224444" cy="83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3804" y="3603317"/>
            <a:ext cx="232332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ine Callout 2 10"/>
          <p:cNvSpPr/>
          <p:nvPr/>
        </p:nvSpPr>
        <p:spPr>
          <a:xfrm>
            <a:off x="2276669" y="4553339"/>
            <a:ext cx="1567543" cy="727788"/>
          </a:xfrm>
          <a:prstGeom prst="borderCallout2">
            <a:avLst>
              <a:gd name="adj1" fmla="val 20032"/>
              <a:gd name="adj2" fmla="val -1634"/>
              <a:gd name="adj3" fmla="val 18750"/>
              <a:gd name="adj4" fmla="val -16667"/>
              <a:gd name="adj5" fmla="val -70833"/>
              <a:gd name="adj6" fmla="val 500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509935" y="4594067"/>
            <a:ext cx="1334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pdf is the derivative</a:t>
            </a:r>
          </a:p>
        </p:txBody>
      </p:sp>
      <p:sp>
        <p:nvSpPr>
          <p:cNvPr id="13" name="Line Callout 2 12"/>
          <p:cNvSpPr/>
          <p:nvPr/>
        </p:nvSpPr>
        <p:spPr>
          <a:xfrm>
            <a:off x="7268547" y="4553339"/>
            <a:ext cx="1707502" cy="727788"/>
          </a:xfrm>
          <a:prstGeom prst="borderCallout2">
            <a:avLst>
              <a:gd name="adj1" fmla="val 18750"/>
              <a:gd name="adj2" fmla="val 957"/>
              <a:gd name="adj3" fmla="val 18750"/>
              <a:gd name="adj4" fmla="val -16667"/>
              <a:gd name="adj5" fmla="val -56731"/>
              <a:gd name="adj6" fmla="val -439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338526" y="4602602"/>
            <a:ext cx="1567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limit definition of a derivative</a:t>
            </a:r>
          </a:p>
        </p:txBody>
      </p:sp>
    </p:spTree>
    <p:extLst>
      <p:ext uri="{BB962C8B-B14F-4D97-AF65-F5344CB8AC3E}">
        <p14:creationId xmlns:p14="http://schemas.microsoft.com/office/powerpoint/2010/main" val="42386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expressing fₓ(t) in terms of </a:t>
            </a:r>
            <a:r>
              <a:rPr lang="en-GB" baseline="-25000" dirty="0" err="1"/>
              <a:t>t</a:t>
            </a:r>
            <a:r>
              <a:rPr lang="en-GB" dirty="0" err="1"/>
              <a:t>p</a:t>
            </a:r>
            <a:r>
              <a:rPr lang="en-GB" baseline="-25000" dirty="0" err="1"/>
              <a:t>x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u="sng" dirty="0"/>
              <a:t>very</a:t>
            </a:r>
            <a:r>
              <a:rPr lang="en-GB" sz="2400" dirty="0"/>
              <a:t> important result in survival models</a:t>
            </a:r>
          </a:p>
          <a:p>
            <a:endParaRPr lang="en-GB" sz="2400" dirty="0"/>
          </a:p>
          <a:p>
            <a:r>
              <a:rPr lang="en-GB" sz="2400" dirty="0"/>
              <a:t> 	fₓ(t) =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µ</a:t>
            </a:r>
            <a:r>
              <a:rPr lang="en-GB" sz="2400" baseline="-25000" dirty="0" err="1"/>
              <a:t>x+t</a:t>
            </a:r>
            <a:endParaRPr lang="en-GB" sz="2400" dirty="0"/>
          </a:p>
          <a:p>
            <a:endParaRPr lang="en-GB" sz="2400" baseline="-25000" dirty="0"/>
          </a:p>
          <a:p>
            <a:endParaRPr lang="en-GB" sz="2400" baseline="-25000" dirty="0"/>
          </a:p>
          <a:p>
            <a:r>
              <a:rPr lang="en-GB" sz="2400" dirty="0"/>
              <a:t>which can also be written</a:t>
            </a:r>
          </a:p>
          <a:p>
            <a:endParaRPr lang="en-GB" sz="1400" dirty="0"/>
          </a:p>
          <a:p>
            <a:pPr marL="201168" lvl="1" indent="0">
              <a:buNone/>
            </a:pPr>
            <a:r>
              <a:rPr lang="en-GB" sz="2200" dirty="0"/>
              <a:t>	</a:t>
            </a:r>
            <a:r>
              <a:rPr lang="en-GB" sz="2400" dirty="0"/>
              <a:t>fₓ(t) = Sₓ(t)</a:t>
            </a:r>
            <a:r>
              <a:rPr lang="en-GB" sz="2400" baseline="-25000" dirty="0"/>
              <a:t> </a:t>
            </a:r>
            <a:r>
              <a:rPr lang="en-GB" sz="2400" dirty="0"/>
              <a:t>µ</a:t>
            </a:r>
            <a:r>
              <a:rPr lang="en-GB" sz="2400" baseline="-25000" dirty="0" err="1"/>
              <a:t>x+t</a:t>
            </a:r>
            <a:endParaRPr lang="en-GB" sz="2400" baseline="-25000" dirty="0"/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2B7AA4-A8F6-407C-9079-E3D82DE213A8}"/>
              </a:ext>
            </a:extLst>
          </p:cNvPr>
          <p:cNvSpPr/>
          <p:nvPr/>
        </p:nvSpPr>
        <p:spPr>
          <a:xfrm>
            <a:off x="1554480" y="2866931"/>
            <a:ext cx="2827175" cy="106369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58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307B9-77F5-41CC-ACDC-F75BC5367D8A}"/>
              </a:ext>
            </a:extLst>
          </p:cNvPr>
          <p:cNvSpPr txBox="1"/>
          <p:nvPr/>
        </p:nvSpPr>
        <p:spPr>
          <a:xfrm>
            <a:off x="2928395" y="2893671"/>
            <a:ext cx="56600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See separate PDF “Demonstration 2” on module QM Plus section for this week</a:t>
            </a:r>
          </a:p>
        </p:txBody>
      </p:sp>
    </p:spTree>
    <p:extLst>
      <p:ext uri="{BB962C8B-B14F-4D97-AF65-F5344CB8AC3E}">
        <p14:creationId xmlns:p14="http://schemas.microsoft.com/office/powerpoint/2010/main" val="1683856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and central rates of mortality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35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3CD53F-8C4A-48D0-8F7C-F3A99F1C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mₓ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CCF577-1998-41E6-91CD-B4487291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083" y="196703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so far we have used qₓ as the rate of mortality</a:t>
            </a:r>
          </a:p>
          <a:p>
            <a:pPr lvl="1"/>
            <a:r>
              <a:rPr lang="en-GB" sz="2200" dirty="0"/>
              <a:t>this is the probability a life at exact age x dies before reaching exact age x+1</a:t>
            </a:r>
          </a:p>
          <a:p>
            <a:pPr lvl="1"/>
            <a:r>
              <a:rPr lang="en-GB" sz="2200" dirty="0"/>
              <a:t>more formally this is called the “initial rate of mortality”</a:t>
            </a:r>
          </a:p>
          <a:p>
            <a:r>
              <a:rPr lang="en-GB" sz="2400" dirty="0"/>
              <a:t>in population studies and demography it is more common to use mₓ</a:t>
            </a:r>
          </a:p>
          <a:p>
            <a:pPr lvl="1"/>
            <a:r>
              <a:rPr lang="en-GB" sz="2200" dirty="0"/>
              <a:t>this is the probability of dying between ages x and x+1 per person-year lived between ages x and x+1</a:t>
            </a:r>
          </a:p>
          <a:p>
            <a:pPr lvl="1"/>
            <a:r>
              <a:rPr lang="en-GB" sz="2200" dirty="0"/>
              <a:t>it is called the “central rate of mortality”</a:t>
            </a:r>
            <a:endParaRPr lang="en-GB" sz="2400" dirty="0"/>
          </a:p>
          <a:p>
            <a:r>
              <a:rPr lang="en-GB" sz="2400" dirty="0"/>
              <a:t> 			mₓ =       qₓ </a:t>
            </a:r>
          </a:p>
          <a:p>
            <a:r>
              <a:rPr lang="en-GB" sz="2400" dirty="0"/>
              <a:t>        			          </a:t>
            </a:r>
            <a:r>
              <a:rPr lang="en-GB" sz="2400" baseline="-25000" dirty="0"/>
              <a:t>0</a:t>
            </a:r>
            <a:r>
              <a:rPr lang="en-GB" sz="2800" dirty="0"/>
              <a:t>∫</a:t>
            </a:r>
            <a:r>
              <a:rPr lang="en-GB" sz="2400" baseline="30000" dirty="0"/>
              <a:t>1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 err="1"/>
              <a:t>dt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077BF1-8872-4555-B490-D60BD2A02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506686" y="5234473"/>
            <a:ext cx="1073020" cy="933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176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estimating mₓ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6703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in population studies the central mortality rate mₓ is estimated using</a:t>
            </a:r>
          </a:p>
          <a:p>
            <a:endParaRPr lang="en-GB" sz="2400" dirty="0"/>
          </a:p>
          <a:p>
            <a:r>
              <a:rPr lang="en-GB" sz="2400" dirty="0"/>
              <a:t>“occurrence exposure rate” = 	number of deaths observed</a:t>
            </a:r>
          </a:p>
          <a:p>
            <a:r>
              <a:rPr lang="en-GB" sz="2400" dirty="0"/>
              <a:t> 				  total time alive and at risk for observed lives</a:t>
            </a:r>
          </a:p>
          <a:p>
            <a:endParaRPr lang="en-GB" sz="2400" dirty="0"/>
          </a:p>
          <a:p>
            <a:r>
              <a:rPr lang="en-GB" sz="2400" dirty="0"/>
              <a:t>this may also give us one way of estimating the force of mortality µₓ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870580" y="3433665"/>
            <a:ext cx="547706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662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 outline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27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Expected future lifetime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44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9BE587-64C4-466A-AE7C-F96485E7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E[Tₓ]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E18C38-C023-4F1C-9EC3-B178ED0DB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Expected value of Tₓ 	</a:t>
            </a:r>
          </a:p>
          <a:p>
            <a:pPr lvl="1"/>
            <a:r>
              <a:rPr lang="en-GB" sz="2000" dirty="0"/>
              <a:t>Actuaries call this “expected future lifetime” after age x and use notation eₓ</a:t>
            </a:r>
            <a:r>
              <a:rPr lang="en-GB" i="1" dirty="0"/>
              <a:t> </a:t>
            </a:r>
            <a:endParaRPr lang="en-GB" sz="2000" dirty="0"/>
          </a:p>
          <a:p>
            <a:pPr lvl="1"/>
            <a:r>
              <a:rPr lang="en-GB" sz="2200" dirty="0"/>
              <a:t>Demographers call this “expectation of life” at age x</a:t>
            </a:r>
          </a:p>
          <a:p>
            <a:r>
              <a:rPr lang="en-GB" sz="2400" dirty="0"/>
              <a:t>In public policy, expectation of life is often used as a measure of living standards or healthcare quality</a:t>
            </a:r>
          </a:p>
          <a:p>
            <a:r>
              <a:rPr lang="en-GB" sz="2400" dirty="0"/>
              <a:t>Recall that in general E[Y] = </a:t>
            </a:r>
            <a:r>
              <a:rPr lang="en-GB" sz="4000" dirty="0"/>
              <a:t>∫</a:t>
            </a:r>
            <a:r>
              <a:rPr lang="en-GB" sz="2400" dirty="0"/>
              <a:t>y. f(y) </a:t>
            </a:r>
            <a:r>
              <a:rPr lang="en-GB" sz="2400" dirty="0" err="1"/>
              <a:t>dy</a:t>
            </a:r>
            <a:r>
              <a:rPr lang="en-GB" sz="2400" dirty="0"/>
              <a:t>  and for us fₓ(t) =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µ</a:t>
            </a:r>
            <a:r>
              <a:rPr lang="en-GB" sz="2400" baseline="-25000" dirty="0" err="1"/>
              <a:t>x+t</a:t>
            </a:r>
            <a:endParaRPr lang="en-GB" sz="2400" dirty="0"/>
          </a:p>
          <a:p>
            <a:r>
              <a:rPr lang="en-GB" sz="2400" dirty="0"/>
              <a:t>therefore</a:t>
            </a:r>
          </a:p>
          <a:p>
            <a:r>
              <a:rPr lang="en-GB" sz="2400" dirty="0"/>
              <a:t> 	E[Tₓ] = eₓ</a:t>
            </a:r>
            <a:r>
              <a:rPr lang="en-GB" sz="2400" i="1" dirty="0"/>
              <a:t> </a:t>
            </a:r>
            <a:r>
              <a:rPr lang="en-GB" sz="2400" dirty="0"/>
              <a:t>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l-GR" sz="2400" baseline="30000" dirty="0"/>
              <a:t>ω</a:t>
            </a:r>
            <a:r>
              <a:rPr lang="en-GB" sz="2400" baseline="30000" dirty="0"/>
              <a:t>-x</a:t>
            </a:r>
            <a:r>
              <a:rPr lang="en-GB" sz="2400" dirty="0"/>
              <a:t>  t.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dirty="0"/>
              <a:t>ₓ. µ</a:t>
            </a:r>
            <a:r>
              <a:rPr lang="en-GB" sz="2400" baseline="-25000" dirty="0" err="1"/>
              <a:t>x+t</a:t>
            </a:r>
            <a:r>
              <a:rPr lang="en-GB" sz="2400" baseline="-25000" dirty="0"/>
              <a:t>  </a:t>
            </a:r>
            <a:r>
              <a:rPr lang="en-GB" sz="2400" dirty="0"/>
              <a:t>dt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249A3-B8A1-45DC-B0CA-5A9828E2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61EF4F-015C-4730-91EF-83ACBFD75C4F}"/>
              </a:ext>
            </a:extLst>
          </p:cNvPr>
          <p:cNvSpPr txBox="1"/>
          <p:nvPr/>
        </p:nvSpPr>
        <p:spPr>
          <a:xfrm>
            <a:off x="8977266" y="2092569"/>
            <a:ext cx="254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4A9AB9-33BA-4D6E-912D-8BEC0C0B1F36}"/>
              </a:ext>
            </a:extLst>
          </p:cNvPr>
          <p:cNvSpPr txBox="1"/>
          <p:nvPr/>
        </p:nvSpPr>
        <p:spPr>
          <a:xfrm>
            <a:off x="2825582" y="5190393"/>
            <a:ext cx="254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65508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5D18-C69F-4774-A0A7-E2E108FB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92EB-230F-4B2E-B10A-DD08AFBE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8827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We can think of this formula intuitively as</a:t>
            </a:r>
          </a:p>
          <a:p>
            <a:r>
              <a:rPr lang="en-GB" sz="2400" dirty="0"/>
              <a:t> 	eₓ 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l-GR" sz="2400" baseline="30000" dirty="0"/>
              <a:t>ω</a:t>
            </a:r>
            <a:r>
              <a:rPr lang="en-GB" sz="2400" baseline="30000" dirty="0"/>
              <a:t>-x</a:t>
            </a:r>
            <a:r>
              <a:rPr lang="en-GB" sz="2400" dirty="0"/>
              <a:t>  t.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dirty="0"/>
              <a:t>ₓ. µ</a:t>
            </a:r>
            <a:r>
              <a:rPr lang="en-GB" sz="2400" baseline="-25000" dirty="0" err="1"/>
              <a:t>x+t</a:t>
            </a:r>
            <a:r>
              <a:rPr lang="en-GB" sz="2400" baseline="-25000" dirty="0"/>
              <a:t>  </a:t>
            </a:r>
            <a:r>
              <a:rPr lang="en-GB" sz="2400" dirty="0"/>
              <a:t>dt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C807-5F72-49EA-8371-52A20604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8C62E5-58E9-4D91-A754-739FC69837A8}"/>
              </a:ext>
            </a:extLst>
          </p:cNvPr>
          <p:cNvSpPr txBox="1"/>
          <p:nvPr/>
        </p:nvSpPr>
        <p:spPr>
          <a:xfrm>
            <a:off x="2127739" y="3626564"/>
            <a:ext cx="1143001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as time t passes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47B4A-AB3C-4230-BDB9-240BFC8CD7B7}"/>
              </a:ext>
            </a:extLst>
          </p:cNvPr>
          <p:cNvSpPr txBox="1"/>
          <p:nvPr/>
        </p:nvSpPr>
        <p:spPr>
          <a:xfrm>
            <a:off x="3685737" y="3738980"/>
            <a:ext cx="1518138" cy="1015663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alive from age x for time 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3B697-4C40-4CDD-8C6D-B2C7AAAB0523}"/>
              </a:ext>
            </a:extLst>
          </p:cNvPr>
          <p:cNvSpPr txBox="1"/>
          <p:nvPr/>
        </p:nvSpPr>
        <p:spPr>
          <a:xfrm>
            <a:off x="5618872" y="3231148"/>
            <a:ext cx="1518138" cy="1323439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force of mortality applies at age </a:t>
            </a:r>
            <a:r>
              <a:rPr lang="en-GB" sz="2000" dirty="0" err="1"/>
              <a:t>x+t</a:t>
            </a:r>
            <a:endParaRPr lang="en-GB" sz="2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2A513C3-456E-4B8A-AEB8-EE108433C6AE}"/>
              </a:ext>
            </a:extLst>
          </p:cNvPr>
          <p:cNvCxnSpPr/>
          <p:nvPr/>
        </p:nvCxnSpPr>
        <p:spPr>
          <a:xfrm flipV="1">
            <a:off x="2716530" y="3033346"/>
            <a:ext cx="553915" cy="593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A050FEF-45C1-425C-9E54-915AE1B6B412}"/>
              </a:ext>
            </a:extLst>
          </p:cNvPr>
          <p:cNvCxnSpPr/>
          <p:nvPr/>
        </p:nvCxnSpPr>
        <p:spPr>
          <a:xfrm flipH="1" flipV="1">
            <a:off x="3685442" y="3088222"/>
            <a:ext cx="96715" cy="617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2F64ABC-C9A3-49C3-B6CC-CBD6A4D7C9ED}"/>
              </a:ext>
            </a:extLst>
          </p:cNvPr>
          <p:cNvCxnSpPr>
            <a:cxnSpLocks/>
          </p:cNvCxnSpPr>
          <p:nvPr/>
        </p:nvCxnSpPr>
        <p:spPr>
          <a:xfrm flipH="1" flipV="1">
            <a:off x="4444806" y="3119020"/>
            <a:ext cx="1173772" cy="426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E59C7FD-0A0B-436E-B675-91D6463D72BA}"/>
              </a:ext>
            </a:extLst>
          </p:cNvPr>
          <p:cNvSpPr txBox="1"/>
          <p:nvPr/>
        </p:nvSpPr>
        <p:spPr>
          <a:xfrm>
            <a:off x="1952212" y="2558561"/>
            <a:ext cx="254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FD3885-965E-4D95-871C-62EB6BF0E5FE}"/>
              </a:ext>
            </a:extLst>
          </p:cNvPr>
          <p:cNvSpPr txBox="1"/>
          <p:nvPr/>
        </p:nvSpPr>
        <p:spPr>
          <a:xfrm>
            <a:off x="1196074" y="931985"/>
            <a:ext cx="2546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521872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5D18-C69F-4774-A0A7-E2E108FB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E[Tₓ]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92EB-230F-4B2E-B10A-DD08AFBEC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8827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We will now show that </a:t>
            </a:r>
          </a:p>
          <a:p>
            <a:endParaRPr lang="en-GB" sz="2400" dirty="0"/>
          </a:p>
          <a:p>
            <a:r>
              <a:rPr lang="en-GB" sz="2400" dirty="0"/>
              <a:t> 			eₓ 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l-GR" sz="2400" baseline="30000" dirty="0"/>
              <a:t>ω</a:t>
            </a:r>
            <a:r>
              <a:rPr lang="en-GB" sz="2400" baseline="30000" dirty="0"/>
              <a:t>-x</a:t>
            </a:r>
            <a:r>
              <a:rPr lang="en-GB" sz="2400" dirty="0"/>
              <a:t> 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dirty="0"/>
              <a:t>ₓ dt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0C807-5F72-49EA-8371-52A20604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8616E1-F12B-488B-A552-124AAFBF60C6}"/>
              </a:ext>
            </a:extLst>
          </p:cNvPr>
          <p:cNvSpPr/>
          <p:nvPr/>
        </p:nvSpPr>
        <p:spPr>
          <a:xfrm>
            <a:off x="3244362" y="2743200"/>
            <a:ext cx="3833446" cy="145075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2A3237-9C5A-4F53-8ACF-6D9A21305B21}"/>
              </a:ext>
            </a:extLst>
          </p:cNvPr>
          <p:cNvSpPr txBox="1"/>
          <p:nvPr/>
        </p:nvSpPr>
        <p:spPr>
          <a:xfrm>
            <a:off x="3789805" y="3042138"/>
            <a:ext cx="254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301896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7B7C67-6349-453E-B8C1-892C0D3CE01C}"/>
              </a:ext>
            </a:extLst>
          </p:cNvPr>
          <p:cNvSpPr txBox="1"/>
          <p:nvPr/>
        </p:nvSpPr>
        <p:spPr>
          <a:xfrm>
            <a:off x="2928395" y="2893671"/>
            <a:ext cx="56600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See separate PDF “Demonstration 3” on module QM Plus section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613673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A529-AE54-4AE8-A0BF-D9C0899E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FE849-1876-4049-AE92-CDE88A3B7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When we want to work in integer number of years we use the “curtate expectation of life” denoted eₓ</a:t>
            </a:r>
          </a:p>
          <a:p>
            <a:r>
              <a:rPr lang="en-GB" sz="2400" dirty="0"/>
              <a:t>Introduce Kₓ = [Tₓ] the integer part of Tₓ (or Tₓ rounded down)</a:t>
            </a:r>
          </a:p>
          <a:p>
            <a:pPr lvl="1"/>
            <a:r>
              <a:rPr lang="en-GB" sz="2200" dirty="0"/>
              <a:t>a discreet random variable</a:t>
            </a:r>
          </a:p>
          <a:p>
            <a:r>
              <a:rPr lang="en-GB" sz="2400" dirty="0"/>
              <a:t>P[Kₓ = </a:t>
            </a:r>
            <a:r>
              <a:rPr lang="en-GB" sz="2400" dirty="0">
                <a:latin typeface="Freestyle Script" panose="030804020302050B0404" pitchFamily="66" charset="0"/>
              </a:rPr>
              <a:t>k</a:t>
            </a:r>
            <a:r>
              <a:rPr lang="en-GB" sz="2400" dirty="0"/>
              <a:t>]  =  P[</a:t>
            </a:r>
            <a:r>
              <a:rPr lang="en-GB" sz="2400" dirty="0">
                <a:latin typeface="Freestyle Script" panose="030804020302050B0404" pitchFamily="66" charset="0"/>
              </a:rPr>
              <a:t>k</a:t>
            </a:r>
            <a:r>
              <a:rPr lang="en-GB" sz="2400" dirty="0"/>
              <a:t> ≤ Tₓ ≤ </a:t>
            </a:r>
            <a:r>
              <a:rPr lang="en-GB" sz="2400" dirty="0">
                <a:latin typeface="Freestyle Script" panose="030804020302050B0404" pitchFamily="66" charset="0"/>
              </a:rPr>
              <a:t>k</a:t>
            </a:r>
            <a:r>
              <a:rPr lang="en-GB" sz="2400" dirty="0"/>
              <a:t>+1]  =  </a:t>
            </a:r>
            <a:r>
              <a:rPr lang="en-GB" sz="2400" baseline="-25000" dirty="0">
                <a:latin typeface="Freestyle Script" panose="030804020302050B0404" pitchFamily="66" charset="0"/>
              </a:rPr>
              <a:t>k 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 </a:t>
            </a:r>
            <a:r>
              <a:rPr lang="en-GB" sz="2400" dirty="0" err="1"/>
              <a:t>q</a:t>
            </a:r>
            <a:r>
              <a:rPr lang="en-GB" sz="2400" baseline="-25000" dirty="0" err="1"/>
              <a:t>x+</a:t>
            </a:r>
            <a:r>
              <a:rPr lang="en-GB" sz="2400" baseline="-25000" dirty="0" err="1">
                <a:latin typeface="Freestyle Script" panose="030804020302050B0404" pitchFamily="66" charset="0"/>
              </a:rPr>
              <a:t>k</a:t>
            </a:r>
            <a:endParaRPr lang="en-GB" sz="2400" baseline="-25000" dirty="0"/>
          </a:p>
          <a:p>
            <a:r>
              <a:rPr lang="en-GB" sz="2400" dirty="0"/>
              <a:t>then eₓ = E[Kₓ] and we will now show that</a:t>
            </a:r>
          </a:p>
          <a:p>
            <a:r>
              <a:rPr lang="en-GB" sz="3200" dirty="0"/>
              <a:t> 	eₓ</a:t>
            </a:r>
            <a:r>
              <a:rPr lang="en-GB" sz="2400" dirty="0"/>
              <a:t> = </a:t>
            </a:r>
            <a:r>
              <a:rPr lang="en-GB" sz="4000" dirty="0"/>
              <a:t>∑</a:t>
            </a:r>
            <a:r>
              <a:rPr lang="el-GR" sz="4000" baseline="30000" dirty="0"/>
              <a:t>ω</a:t>
            </a:r>
            <a:r>
              <a:rPr lang="en-GB" sz="4000" baseline="30000" dirty="0"/>
              <a:t>-x</a:t>
            </a:r>
            <a:r>
              <a:rPr lang="en-GB" sz="2400" dirty="0"/>
              <a:t> </a:t>
            </a:r>
            <a:r>
              <a:rPr lang="en-GB" sz="3200" baseline="-25000" dirty="0">
                <a:latin typeface="Freestyle Script" panose="030804020302050B0404" pitchFamily="66" charset="0"/>
              </a:rPr>
              <a:t>k </a:t>
            </a:r>
            <a:r>
              <a:rPr lang="en-GB" sz="3200" dirty="0" err="1"/>
              <a:t>p</a:t>
            </a:r>
            <a:r>
              <a:rPr lang="en-GB" sz="3200" baseline="-25000" dirty="0" err="1"/>
              <a:t>x</a:t>
            </a:r>
            <a:endParaRPr lang="en-GB" sz="3200" baseline="-25000" dirty="0"/>
          </a:p>
          <a:p>
            <a:pPr>
              <a:spcBef>
                <a:spcPts val="0"/>
              </a:spcBef>
            </a:pPr>
            <a:r>
              <a:rPr lang="en-GB" sz="2400" baseline="-25000" dirty="0"/>
              <a:t>    	                   </a:t>
            </a:r>
            <a:r>
              <a:rPr lang="en-GB" sz="2400" dirty="0">
                <a:latin typeface="Freestyle Script" panose="030804020302050B0404" pitchFamily="66" charset="0"/>
              </a:rPr>
              <a:t>k</a:t>
            </a:r>
            <a:r>
              <a:rPr lang="en-GB" sz="2400" dirty="0"/>
              <a:t>=1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EB68BD-9253-4B27-AC8F-93EFA2A1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24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0B293D-F4F2-4368-B741-F2D6B620D0E8}"/>
              </a:ext>
            </a:extLst>
          </p:cNvPr>
          <p:cNvSpPr txBox="1"/>
          <p:nvPr/>
        </p:nvSpPr>
        <p:spPr>
          <a:xfrm>
            <a:off x="2928395" y="2893671"/>
            <a:ext cx="56600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See separate PDF “Demonstration 4” on module QM Plus section for this week</a:t>
            </a:r>
          </a:p>
        </p:txBody>
      </p:sp>
    </p:spTree>
    <p:extLst>
      <p:ext uri="{BB962C8B-B14F-4D97-AF65-F5344CB8AC3E}">
        <p14:creationId xmlns:p14="http://schemas.microsoft.com/office/powerpoint/2010/main" val="3634415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697F1-D9EB-4B83-9F27-ED284948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Variance of Tₓ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001DC-3ED4-4259-B777-87E43D3D2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33283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we can give the formulae for variances of Tₓ and Kₓ but they will not simplify in the way that E[Tₓ] and E[Kₓ] do</a:t>
            </a:r>
          </a:p>
          <a:p>
            <a:endParaRPr lang="en-GB" sz="2400" dirty="0"/>
          </a:p>
          <a:p>
            <a:r>
              <a:rPr lang="en-GB" sz="2400" dirty="0"/>
              <a:t>Var[Tₓ] 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l-GR" sz="2400" baseline="30000" dirty="0"/>
              <a:t>ω</a:t>
            </a:r>
            <a:r>
              <a:rPr lang="en-GB" sz="2400" baseline="30000" dirty="0"/>
              <a:t>-x</a:t>
            </a:r>
            <a:r>
              <a:rPr lang="en-GB" sz="2400" dirty="0"/>
              <a:t>  t</a:t>
            </a:r>
            <a:r>
              <a:rPr lang="en-GB" sz="2400" baseline="30000" dirty="0"/>
              <a:t>2</a:t>
            </a:r>
            <a:r>
              <a:rPr lang="en-GB" sz="2400" dirty="0"/>
              <a:t>.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dirty="0"/>
              <a:t>ₓ. µ</a:t>
            </a:r>
            <a:r>
              <a:rPr lang="en-GB" sz="2400" baseline="-25000" dirty="0" err="1"/>
              <a:t>x+t</a:t>
            </a:r>
            <a:r>
              <a:rPr lang="en-GB" sz="2400" baseline="-25000" dirty="0"/>
              <a:t>  </a:t>
            </a:r>
            <a:r>
              <a:rPr lang="en-GB" sz="2400" dirty="0"/>
              <a:t>dt  -  E[Tₓ]</a:t>
            </a:r>
            <a:r>
              <a:rPr lang="en-GB" sz="2400" baseline="30000" dirty="0"/>
              <a:t>2</a:t>
            </a:r>
          </a:p>
          <a:p>
            <a:endParaRPr lang="en-GB" sz="2400" dirty="0"/>
          </a:p>
          <a:p>
            <a:r>
              <a:rPr lang="en-GB" sz="2400" dirty="0"/>
              <a:t>Var[Kₓ] = ∑</a:t>
            </a:r>
            <a:r>
              <a:rPr lang="el-GR" sz="2400" baseline="30000" dirty="0"/>
              <a:t>ω</a:t>
            </a:r>
            <a:r>
              <a:rPr lang="en-GB" sz="2400" baseline="30000" dirty="0"/>
              <a:t>-x</a:t>
            </a:r>
            <a:r>
              <a:rPr lang="en-GB" sz="1400" dirty="0"/>
              <a:t>  </a:t>
            </a:r>
            <a:r>
              <a:rPr lang="en-GB" sz="2400" dirty="0">
                <a:latin typeface="Freestyle Script" panose="030804020302050B0404" pitchFamily="66" charset="0"/>
              </a:rPr>
              <a:t>k</a:t>
            </a:r>
            <a:r>
              <a:rPr lang="en-GB" sz="2400" baseline="30000" dirty="0"/>
              <a:t>2</a:t>
            </a:r>
            <a:r>
              <a:rPr lang="en-GB" sz="2400" dirty="0">
                <a:latin typeface="Freestyle Script" panose="030804020302050B0404" pitchFamily="66" charset="0"/>
              </a:rPr>
              <a:t> .</a:t>
            </a:r>
            <a:r>
              <a:rPr lang="en-GB" sz="2400" baseline="-25000" dirty="0">
                <a:latin typeface="Freestyle Script" panose="030804020302050B0404" pitchFamily="66" charset="0"/>
              </a:rPr>
              <a:t>k 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.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+</a:t>
            </a:r>
            <a:r>
              <a:rPr lang="en-GB" sz="2400" baseline="-25000" dirty="0">
                <a:latin typeface="Freestyle Script" panose="030804020302050B0404" pitchFamily="66" charset="0"/>
              </a:rPr>
              <a:t> k</a:t>
            </a:r>
            <a:r>
              <a:rPr lang="en-GB" sz="2400" dirty="0">
                <a:latin typeface="Freestyle Script" panose="030804020302050B0404" pitchFamily="66" charset="0"/>
              </a:rPr>
              <a:t>   -  </a:t>
            </a:r>
            <a:r>
              <a:rPr lang="en-GB" sz="2400" dirty="0"/>
              <a:t>eₓ</a:t>
            </a:r>
            <a:r>
              <a:rPr lang="en-GB" sz="2400" baseline="30000" dirty="0"/>
              <a:t>2</a:t>
            </a: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BB18C-F019-4438-9A16-8097EBC5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28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formulae for </a:t>
            </a:r>
            <a:r>
              <a:rPr lang="en-GB" baseline="-25000" dirty="0" err="1"/>
              <a:t>t</a:t>
            </a:r>
            <a:r>
              <a:rPr lang="en-GB" dirty="0" err="1"/>
              <a:t>q</a:t>
            </a:r>
            <a:r>
              <a:rPr lang="en-GB" dirty="0"/>
              <a:t>ₓ and </a:t>
            </a:r>
            <a:r>
              <a:rPr lang="en-GB" baseline="-25000" dirty="0" err="1"/>
              <a:t>t</a:t>
            </a:r>
            <a:r>
              <a:rPr lang="en-GB" dirty="0" err="1"/>
              <a:t>p</a:t>
            </a:r>
            <a:r>
              <a:rPr lang="en-GB" dirty="0"/>
              <a:t>ₓ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28</a:t>
            </a:fld>
            <a:endParaRPr lang="en-US" dirty="0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28128914-1D91-47BA-8810-B0F803AFA7EB}"/>
              </a:ext>
            </a:extLst>
          </p:cNvPr>
          <p:cNvSpPr/>
          <p:nvPr/>
        </p:nvSpPr>
        <p:spPr>
          <a:xfrm>
            <a:off x="4027251" y="3200400"/>
            <a:ext cx="3044758" cy="1920242"/>
          </a:xfrm>
          <a:prstGeom prst="wedgeRoundRectCallou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B3ACFC-9D8D-4196-9373-ED151D0C2BB5}"/>
              </a:ext>
            </a:extLst>
          </p:cNvPr>
          <p:cNvSpPr txBox="1"/>
          <p:nvPr/>
        </p:nvSpPr>
        <p:spPr>
          <a:xfrm>
            <a:off x="4396903" y="3521413"/>
            <a:ext cx="23443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Calculus alert !</a:t>
            </a:r>
          </a:p>
        </p:txBody>
      </p:sp>
    </p:spTree>
    <p:extLst>
      <p:ext uri="{BB962C8B-B14F-4D97-AF65-F5344CB8AC3E}">
        <p14:creationId xmlns:p14="http://schemas.microsoft.com/office/powerpoint/2010/main" val="3697344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9BE587-64C4-466A-AE7C-F96485E7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①</a:t>
            </a:r>
            <a:r>
              <a:rPr lang="en-GB" dirty="0"/>
              <a:t> </a:t>
            </a:r>
            <a:r>
              <a:rPr lang="en-GB" baseline="-25000" dirty="0" err="1"/>
              <a:t>t</a:t>
            </a:r>
            <a:r>
              <a:rPr lang="en-GB" dirty="0" err="1"/>
              <a:t>q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E18C38-C023-4F1C-9EC3-B178ED0D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24635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dirty="0"/>
              <a:t>ₓ = Fₓ(t)</a:t>
            </a:r>
          </a:p>
          <a:p>
            <a:r>
              <a:rPr lang="en-GB" sz="2400" dirty="0"/>
              <a:t>now fₓ(t) =  d Fₓ(t) 	from the definition of a pdf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 	        dt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so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dirty="0"/>
              <a:t>ₓ = Fₓ(t) 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fₓ(s) ds</a:t>
            </a:r>
          </a:p>
          <a:p>
            <a:r>
              <a:rPr lang="en-GB" sz="2400" dirty="0"/>
              <a:t>and we also have from before that fₓ(s) = </a:t>
            </a:r>
            <a:r>
              <a:rPr lang="en-GB" sz="2400" baseline="-25000" dirty="0" err="1"/>
              <a:t>s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µ</a:t>
            </a:r>
            <a:r>
              <a:rPr lang="en-GB" sz="2400" baseline="-25000" dirty="0" err="1"/>
              <a:t>x+s</a:t>
            </a:r>
            <a:r>
              <a:rPr lang="en-GB" sz="2400" baseline="-25000" dirty="0"/>
              <a:t> </a:t>
            </a:r>
            <a:r>
              <a:rPr lang="en-GB" sz="2400" dirty="0"/>
              <a:t> giving us the first of our 2 “important formula” </a:t>
            </a:r>
            <a:endParaRPr lang="en-GB" sz="2200" dirty="0"/>
          </a:p>
          <a:p>
            <a:r>
              <a:rPr lang="en-GB" sz="2400" dirty="0"/>
              <a:t>   				       </a:t>
            </a:r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dirty="0"/>
              <a:t>ₓ =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</a:t>
            </a:r>
            <a:r>
              <a:rPr lang="en-GB" sz="2400" baseline="-25000" dirty="0" err="1"/>
              <a:t>s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µ</a:t>
            </a:r>
            <a:r>
              <a:rPr lang="en-GB" sz="2400" baseline="-25000" dirty="0" err="1"/>
              <a:t>x+s</a:t>
            </a:r>
            <a:r>
              <a:rPr lang="en-GB" sz="2400" baseline="-25000" dirty="0"/>
              <a:t> </a:t>
            </a:r>
            <a:r>
              <a:rPr lang="en-GB" sz="2400" dirty="0"/>
              <a:t>ds</a:t>
            </a:r>
          </a:p>
          <a:p>
            <a:endParaRPr lang="en-GB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249A3-B8A1-45DC-B0CA-5A9828E2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1A5FD8-E683-4F57-9BFB-2236E0D8C11D}"/>
              </a:ext>
            </a:extLst>
          </p:cNvPr>
          <p:cNvCxnSpPr/>
          <p:nvPr/>
        </p:nvCxnSpPr>
        <p:spPr>
          <a:xfrm>
            <a:off x="2577830" y="2908570"/>
            <a:ext cx="1945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27826771-9EE9-438D-848C-2BF800E946FA}"/>
              </a:ext>
            </a:extLst>
          </p:cNvPr>
          <p:cNvSpPr/>
          <p:nvPr/>
        </p:nvSpPr>
        <p:spPr>
          <a:xfrm>
            <a:off x="4511012" y="5048655"/>
            <a:ext cx="3618689" cy="9993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16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Definitions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63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9BE587-64C4-466A-AE7C-F96485E7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②</a:t>
            </a:r>
            <a:r>
              <a:rPr lang="en-GB" dirty="0"/>
              <a:t> </a:t>
            </a:r>
            <a:r>
              <a:rPr lang="en-GB" baseline="-25000" dirty="0" err="1"/>
              <a:t>t</a:t>
            </a:r>
            <a:r>
              <a:rPr lang="en-GB" dirty="0" err="1"/>
              <a:t>p</a:t>
            </a:r>
            <a:r>
              <a:rPr lang="en-GB" dirty="0"/>
              <a:t>ₓ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E18C38-C023-4F1C-9EC3-B178ED0D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our 2</a:t>
            </a:r>
            <a:r>
              <a:rPr lang="en-GB" sz="2400" baseline="30000" dirty="0"/>
              <a:t>nd</a:t>
            </a:r>
            <a:r>
              <a:rPr lang="en-GB" sz="2400" dirty="0"/>
              <a:t> “important formula” is</a:t>
            </a:r>
          </a:p>
          <a:p>
            <a:endParaRPr lang="en-GB" sz="2400" dirty="0"/>
          </a:p>
          <a:p>
            <a:r>
              <a:rPr lang="en-GB" sz="2400" dirty="0"/>
              <a:t> 		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   -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µ</a:t>
            </a:r>
            <a:r>
              <a:rPr lang="en-GB" sz="2400" baseline="-25000" dirty="0" err="1"/>
              <a:t>x+s</a:t>
            </a:r>
            <a:r>
              <a:rPr lang="en-GB" sz="2400" baseline="-25000" dirty="0"/>
              <a:t> </a:t>
            </a:r>
            <a:r>
              <a:rPr lang="en-GB" sz="2400" dirty="0"/>
              <a:t>ds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to derive this, we will begin by considering  d  </a:t>
            </a:r>
            <a:r>
              <a:rPr lang="en-GB" sz="2400" baseline="-25000" dirty="0" err="1"/>
              <a:t>s</a:t>
            </a:r>
            <a:r>
              <a:rPr lang="en-GB" sz="2400" dirty="0" err="1"/>
              <a:t>p</a:t>
            </a:r>
            <a:r>
              <a:rPr lang="en-GB" sz="2400" dirty="0"/>
              <a:t>ₓ 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 					             ds</a:t>
            </a:r>
          </a:p>
          <a:p>
            <a:pPr>
              <a:spcBef>
                <a:spcPts val="0"/>
              </a:spcBef>
            </a:pPr>
            <a:r>
              <a:rPr lang="en-GB" sz="2400" dirty="0"/>
              <a:t>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249A3-B8A1-45DC-B0CA-5A9828E2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B87FCB7-ECBF-4CEA-85EC-71B70125CDC5}"/>
              </a:ext>
            </a:extLst>
          </p:cNvPr>
          <p:cNvCxnSpPr/>
          <p:nvPr/>
        </p:nvCxnSpPr>
        <p:spPr>
          <a:xfrm>
            <a:off x="6569912" y="5240216"/>
            <a:ext cx="20428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ft Brace 6">
            <a:extLst>
              <a:ext uri="{FF2B5EF4-FFF2-40B4-BE49-F238E27FC236}">
                <a16:creationId xmlns:a16="http://schemas.microsoft.com/office/drawing/2014/main" id="{A4A2B9ED-F9A8-460E-B4CD-294F3F08016A}"/>
              </a:ext>
            </a:extLst>
          </p:cNvPr>
          <p:cNvSpPr/>
          <p:nvPr/>
        </p:nvSpPr>
        <p:spPr>
          <a:xfrm>
            <a:off x="4137100" y="3243281"/>
            <a:ext cx="78918" cy="72096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C5402FE-FD3F-4BFC-8ABB-92B9D373E708}"/>
              </a:ext>
            </a:extLst>
          </p:cNvPr>
          <p:cNvSpPr/>
          <p:nvPr/>
        </p:nvSpPr>
        <p:spPr>
          <a:xfrm>
            <a:off x="5697416" y="3243282"/>
            <a:ext cx="78918" cy="72096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1A138E-EFCE-410E-8B7F-44DC7499259D}"/>
              </a:ext>
            </a:extLst>
          </p:cNvPr>
          <p:cNvSpPr/>
          <p:nvPr/>
        </p:nvSpPr>
        <p:spPr>
          <a:xfrm>
            <a:off x="2611315" y="2963008"/>
            <a:ext cx="4053254" cy="1407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45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A0BE1B-BA01-4DBF-BE5F-7B5E3D2B7408}"/>
              </a:ext>
            </a:extLst>
          </p:cNvPr>
          <p:cNvSpPr txBox="1"/>
          <p:nvPr/>
        </p:nvSpPr>
        <p:spPr>
          <a:xfrm>
            <a:off x="2928395" y="2893671"/>
            <a:ext cx="56600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See separate PDF “Demonstration 5” on module QM Plus section for this week</a:t>
            </a:r>
          </a:p>
        </p:txBody>
      </p:sp>
    </p:spTree>
    <p:extLst>
      <p:ext uri="{BB962C8B-B14F-4D97-AF65-F5344CB8AC3E}">
        <p14:creationId xmlns:p14="http://schemas.microsoft.com/office/powerpoint/2010/main" val="301044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simple survival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45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9BE587-64C4-466A-AE7C-F96485E75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introduce 4 models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1ACFCB6A-A49E-4EC5-BA71-90D693262D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E249A3-B8A1-45DC-B0CA-5A9828E2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59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236F-7D28-4EEC-A795-023BE8AE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Exponential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F1A4-4BDF-4EFB-8ABF-AA369589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72194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assumes force of mortality is a constant</a:t>
            </a:r>
          </a:p>
          <a:p>
            <a:r>
              <a:rPr lang="en-GB" sz="2400" dirty="0"/>
              <a:t>i.e. µₓ = µ 	for all x</a:t>
            </a:r>
          </a:p>
          <a:p>
            <a:r>
              <a:rPr lang="en-GB" sz="2400" dirty="0"/>
              <a:t>then using the “important formula” we developed for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dirty="0"/>
              <a:t>ₓ before</a:t>
            </a:r>
          </a:p>
          <a:p>
            <a:r>
              <a:rPr lang="en-GB" sz="24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   -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µ</a:t>
            </a:r>
            <a:r>
              <a:rPr lang="en-GB" sz="2400" baseline="-25000" dirty="0" err="1"/>
              <a:t>x+s</a:t>
            </a:r>
            <a:r>
              <a:rPr lang="en-GB" sz="2400" baseline="-25000" dirty="0"/>
              <a:t> </a:t>
            </a:r>
            <a:r>
              <a:rPr lang="en-GB" sz="2400" dirty="0"/>
              <a:t>ds	becomes  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   -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µ</a:t>
            </a:r>
            <a:r>
              <a:rPr lang="en-GB" sz="2400" baseline="-25000" dirty="0"/>
              <a:t> </a:t>
            </a:r>
            <a:r>
              <a:rPr lang="en-GB" sz="2400" dirty="0"/>
              <a:t>ds</a:t>
            </a:r>
          </a:p>
          <a:p>
            <a:endParaRPr lang="en-GB" sz="2400" dirty="0"/>
          </a:p>
          <a:p>
            <a:r>
              <a:rPr lang="en-GB" sz="2400" dirty="0"/>
              <a:t>and as µ does not vary with s, the integration is µt, so</a:t>
            </a:r>
          </a:p>
          <a:p>
            <a:r>
              <a:rPr lang="en-GB" sz="24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(- µt) 	and	</a:t>
            </a:r>
            <a:r>
              <a:rPr lang="en-GB" sz="2400" baseline="-25000" dirty="0"/>
              <a:t> </a:t>
            </a:r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1 - </a:t>
            </a:r>
            <a:r>
              <a:rPr lang="en-GB" sz="2400" dirty="0" err="1"/>
              <a:t>exp</a:t>
            </a:r>
            <a:r>
              <a:rPr lang="en-GB" sz="2400" dirty="0"/>
              <a:t>(- µt)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5BE3-AD68-4AB9-A2C0-A1D4820C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EA1CC628-78FB-4822-BAB2-39120E7ECF4B}"/>
              </a:ext>
            </a:extLst>
          </p:cNvPr>
          <p:cNvSpPr/>
          <p:nvPr/>
        </p:nvSpPr>
        <p:spPr>
          <a:xfrm>
            <a:off x="2441643" y="3429000"/>
            <a:ext cx="48638" cy="74416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A9C2793-4043-48BC-963A-5A341C7AD273}"/>
              </a:ext>
            </a:extLst>
          </p:cNvPr>
          <p:cNvSpPr/>
          <p:nvPr/>
        </p:nvSpPr>
        <p:spPr>
          <a:xfrm>
            <a:off x="4066162" y="3429000"/>
            <a:ext cx="107004" cy="74416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CE2C2C44-02C2-4E3C-AD2B-8372DDB39F79}"/>
              </a:ext>
            </a:extLst>
          </p:cNvPr>
          <p:cNvSpPr/>
          <p:nvPr/>
        </p:nvSpPr>
        <p:spPr>
          <a:xfrm>
            <a:off x="7234137" y="3429000"/>
            <a:ext cx="48638" cy="74416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CE78D28-DD29-48D1-9FF9-700EE3F2C15E}"/>
              </a:ext>
            </a:extLst>
          </p:cNvPr>
          <p:cNvSpPr/>
          <p:nvPr/>
        </p:nvSpPr>
        <p:spPr>
          <a:xfrm>
            <a:off x="8489004" y="3429000"/>
            <a:ext cx="107004" cy="74416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59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236F-7D28-4EEC-A795-023BE8AE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Weibull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F1A4-4BDF-4EFB-8ABF-AA369589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3011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This is a 2 parameter model for the survival function Sₓ(t)</a:t>
            </a:r>
          </a:p>
          <a:p>
            <a:r>
              <a:rPr lang="en-GB" sz="2400" dirty="0"/>
              <a:t>Weibull assumes the form  Sₓ(t) =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(-</a:t>
            </a:r>
            <a:r>
              <a:rPr lang="el-GR" sz="2400" dirty="0"/>
              <a:t>α</a:t>
            </a:r>
            <a:r>
              <a:rPr lang="en-GB" sz="2400" dirty="0"/>
              <a:t>t</a:t>
            </a:r>
            <a:r>
              <a:rPr lang="el-GR" sz="2400" baseline="30000" dirty="0"/>
              <a:t>β</a:t>
            </a:r>
            <a:r>
              <a:rPr lang="en-GB" sz="2400" dirty="0"/>
              <a:t>)</a:t>
            </a:r>
          </a:p>
          <a:p>
            <a:endParaRPr lang="en-GB" sz="2400" dirty="0"/>
          </a:p>
          <a:p>
            <a:pPr lvl="1">
              <a:spcBef>
                <a:spcPts val="600"/>
              </a:spcBef>
            </a:pPr>
            <a:r>
              <a:rPr lang="en-GB" sz="2200" dirty="0"/>
              <a:t>so the exponential model is Weibull with </a:t>
            </a:r>
            <a:r>
              <a:rPr lang="el-GR" sz="2200" dirty="0"/>
              <a:t>β</a:t>
            </a:r>
            <a:r>
              <a:rPr lang="en-GB" sz="2200" dirty="0"/>
              <a:t>=1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This means the force of mortality is no longer a constant but varies with 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5BE3-AD68-4AB9-A2C0-A1D4820C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11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572837-6D56-4763-A18A-DBE7B8B4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552A5-FBFA-4AD5-B69E-5D5B4217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9E6F6F-3140-4474-BFA2-70E6CBDC79A6}"/>
              </a:ext>
            </a:extLst>
          </p:cNvPr>
          <p:cNvSpPr txBox="1"/>
          <p:nvPr/>
        </p:nvSpPr>
        <p:spPr>
          <a:xfrm>
            <a:off x="2928395" y="2893671"/>
            <a:ext cx="566002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See separate PDF “Demonstration 6” on module QM Plus section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2697605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236F-7D28-4EEC-A795-023BE8AE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Gompertz</a:t>
            </a:r>
            <a:r>
              <a:rPr lang="en-GB" dirty="0"/>
              <a:t>’ Law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357803-87F6-4ED1-AB49-371261968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/>
              <a:t>Benjamin </a:t>
            </a:r>
            <a:r>
              <a:rPr lang="en-GB" sz="2400" dirty="0" err="1"/>
              <a:t>Gompertz</a:t>
            </a:r>
            <a:r>
              <a:rPr lang="en-GB" sz="2400" dirty="0"/>
              <a:t> (1779-1865)</a:t>
            </a:r>
          </a:p>
          <a:p>
            <a:pPr lvl="1"/>
            <a:r>
              <a:rPr lang="en-GB" sz="2200" dirty="0"/>
              <a:t>British mathematician and astronomer</a:t>
            </a:r>
          </a:p>
          <a:p>
            <a:pPr lvl="1"/>
            <a:r>
              <a:rPr lang="en-GB" sz="2200" dirty="0"/>
              <a:t>denied a university education he was largely self-taught</a:t>
            </a:r>
          </a:p>
          <a:p>
            <a:pPr lvl="1"/>
            <a:r>
              <a:rPr lang="en-GB" sz="2200" dirty="0"/>
              <a:t>appointed actuary of the newly formed </a:t>
            </a:r>
            <a:r>
              <a:rPr lang="en-GB" sz="2200" i="1" dirty="0"/>
              <a:t>Alliance Assurance Company</a:t>
            </a:r>
            <a:r>
              <a:rPr lang="en-GB" sz="2200" dirty="0"/>
              <a:t> in 1824</a:t>
            </a:r>
          </a:p>
          <a:p>
            <a:pPr lvl="1"/>
            <a:r>
              <a:rPr lang="en-GB" sz="2200" dirty="0" err="1"/>
              <a:t>Gompertz</a:t>
            </a:r>
            <a:r>
              <a:rPr lang="en-GB" sz="2200" dirty="0"/>
              <a:t> law of mortality was published in 1825 after he worked on a new set of mortality tables for the Royal Society </a:t>
            </a:r>
          </a:p>
          <a:p>
            <a:pPr lvl="1"/>
            <a:r>
              <a:rPr lang="en-GB" sz="2200" dirty="0"/>
              <a:t>‘On the Nature of the Function Expressive of the Law of Human Mortality, and on a New Mode of Determining the Value of Life Contingencies’, </a:t>
            </a:r>
            <a:r>
              <a:rPr lang="en-GB" sz="2200" i="1" dirty="0"/>
              <a:t>Philosophical Transactions of the Royal Society of London</a:t>
            </a:r>
            <a:r>
              <a:rPr lang="en-GB" sz="2200" dirty="0"/>
              <a:t>, vol.115 pp.513-85.</a:t>
            </a:r>
            <a:endParaRPr lang="en-GB" sz="2200" i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E71860C-B557-43FF-95B4-F73FC7598C3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5931" y="2105025"/>
            <a:ext cx="2540000" cy="28194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5BE3-AD68-4AB9-A2C0-A1D4820C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7B01DE-A37E-45D5-8314-82C1F7759962}"/>
              </a:ext>
            </a:extLst>
          </p:cNvPr>
          <p:cNvSpPr txBox="1"/>
          <p:nvPr/>
        </p:nvSpPr>
        <p:spPr>
          <a:xfrm>
            <a:off x="7614139" y="5430495"/>
            <a:ext cx="44225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http://www-groups.dcs.st-and.ac.uk/history/Biographies/Gompertz.html</a:t>
            </a:r>
          </a:p>
        </p:txBody>
      </p:sp>
    </p:spTree>
    <p:extLst>
      <p:ext uri="{BB962C8B-B14F-4D97-AF65-F5344CB8AC3E}">
        <p14:creationId xmlns:p14="http://schemas.microsoft.com/office/powerpoint/2010/main" val="4064010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A219040-B185-484E-A65B-465DF12E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Gompertz</a:t>
            </a:r>
            <a:r>
              <a:rPr lang="en-GB" dirty="0"/>
              <a:t>’ Law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9D7DE13-26AF-4D0F-BCB4-E0F04A58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8826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 err="1"/>
              <a:t>Gompertz</a:t>
            </a:r>
            <a:r>
              <a:rPr lang="en-GB" sz="2400" dirty="0"/>
              <a:t> assumes µₓ takes the form µₓ = </a:t>
            </a:r>
            <a:r>
              <a:rPr lang="en-GB" sz="2400" dirty="0" err="1"/>
              <a:t>Bc</a:t>
            </a:r>
            <a:r>
              <a:rPr lang="en-GB" sz="2400" baseline="30000" dirty="0" err="1"/>
              <a:t>x</a:t>
            </a:r>
            <a:r>
              <a:rPr lang="en-GB" sz="2400" dirty="0"/>
              <a:t> with parameters B and c</a:t>
            </a:r>
          </a:p>
          <a:p>
            <a:r>
              <a:rPr lang="en-GB" sz="2400" dirty="0"/>
              <a:t>This continues to be a reasonable assumption at older ages</a:t>
            </a:r>
          </a:p>
          <a:p>
            <a:r>
              <a:rPr lang="en-GB" sz="2400" dirty="0"/>
              <a:t>using the “important formula” </a:t>
            </a:r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 = </a:t>
            </a:r>
            <a:r>
              <a:rPr lang="en-GB" sz="2400" dirty="0" err="1"/>
              <a:t>exp</a:t>
            </a:r>
            <a:r>
              <a:rPr lang="en-GB" sz="2400" dirty="0"/>
              <a:t>   - </a:t>
            </a:r>
            <a:r>
              <a:rPr lang="en-GB" sz="2400" baseline="-25000" dirty="0"/>
              <a:t>0</a:t>
            </a:r>
            <a:r>
              <a:rPr lang="en-GB" sz="4000" dirty="0"/>
              <a:t>∫</a:t>
            </a:r>
            <a:r>
              <a:rPr lang="en-GB" sz="2400" baseline="30000" dirty="0"/>
              <a:t>t</a:t>
            </a:r>
            <a:r>
              <a:rPr lang="en-GB" sz="2400" dirty="0"/>
              <a:t> µ</a:t>
            </a:r>
            <a:r>
              <a:rPr lang="en-GB" sz="2400" baseline="-25000" dirty="0" err="1"/>
              <a:t>x+s</a:t>
            </a:r>
            <a:r>
              <a:rPr lang="en-GB" sz="2400" baseline="-25000" dirty="0"/>
              <a:t> </a:t>
            </a:r>
            <a:r>
              <a:rPr lang="en-GB" sz="2400" dirty="0"/>
              <a:t>ds</a:t>
            </a:r>
          </a:p>
          <a:p>
            <a:r>
              <a:rPr lang="en-GB" sz="2400" dirty="0"/>
              <a:t>gives   </a:t>
            </a:r>
          </a:p>
          <a:p>
            <a:r>
              <a:rPr lang="en-GB" sz="2800" dirty="0"/>
              <a:t> </a:t>
            </a:r>
            <a:r>
              <a:rPr lang="en-GB" sz="2800" baseline="-25000" dirty="0" err="1"/>
              <a:t>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baseline="-25000" dirty="0"/>
              <a:t> </a:t>
            </a:r>
            <a:r>
              <a:rPr lang="en-GB" sz="2800" dirty="0"/>
              <a:t> </a:t>
            </a:r>
            <a:r>
              <a:rPr lang="en-GB" sz="2400" dirty="0"/>
              <a:t>=   </a:t>
            </a:r>
            <a:r>
              <a:rPr lang="en-GB" sz="2800" dirty="0" err="1"/>
              <a:t>exp</a:t>
            </a:r>
            <a:r>
              <a:rPr lang="en-GB" sz="2400" dirty="0"/>
              <a:t>     </a:t>
            </a:r>
            <a:r>
              <a:rPr lang="en-GB" sz="2800" dirty="0"/>
              <a:t>-B</a:t>
            </a:r>
            <a:r>
              <a:rPr lang="en-GB" sz="2400" dirty="0"/>
              <a:t>        </a:t>
            </a:r>
            <a:endParaRPr lang="en-GB" sz="1800" dirty="0"/>
          </a:p>
          <a:p>
            <a:r>
              <a:rPr lang="en-GB" sz="2400" dirty="0"/>
              <a:t>                       </a:t>
            </a:r>
            <a:r>
              <a:rPr lang="en-GB" sz="2800" dirty="0"/>
              <a:t>log 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137C6F-D76C-44B5-A81F-F58C1ACC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C9B92087-7B32-466F-ADE9-990B23238444}"/>
              </a:ext>
            </a:extLst>
          </p:cNvPr>
          <p:cNvSpPr/>
          <p:nvPr/>
        </p:nvSpPr>
        <p:spPr>
          <a:xfrm>
            <a:off x="6205612" y="3050931"/>
            <a:ext cx="45719" cy="782515"/>
          </a:xfrm>
          <a:prstGeom prst="lef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03A995D9-C2F7-4E45-8202-90A5D89DCFFC}"/>
              </a:ext>
            </a:extLst>
          </p:cNvPr>
          <p:cNvSpPr/>
          <p:nvPr/>
        </p:nvSpPr>
        <p:spPr>
          <a:xfrm>
            <a:off x="7789985" y="3050931"/>
            <a:ext cx="45719" cy="782515"/>
          </a:xfrm>
          <a:prstGeom prst="rightBrac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D700D5-73D1-4860-A143-34D933272C4D}"/>
              </a:ext>
            </a:extLst>
          </p:cNvPr>
          <p:cNvCxnSpPr/>
          <p:nvPr/>
        </p:nvCxnSpPr>
        <p:spPr>
          <a:xfrm>
            <a:off x="2804364" y="4633546"/>
            <a:ext cx="5715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23543889-35BE-4E58-8969-F7870D1343F0}"/>
              </a:ext>
            </a:extLst>
          </p:cNvPr>
          <p:cNvSpPr/>
          <p:nvPr/>
        </p:nvSpPr>
        <p:spPr>
          <a:xfrm>
            <a:off x="2647024" y="4311299"/>
            <a:ext cx="85491" cy="80934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6D03B7F0-D6BB-494A-89FE-703C6C6F3FF6}"/>
              </a:ext>
            </a:extLst>
          </p:cNvPr>
          <p:cNvSpPr/>
          <p:nvPr/>
        </p:nvSpPr>
        <p:spPr>
          <a:xfrm>
            <a:off x="3458182" y="4280167"/>
            <a:ext cx="45719" cy="840472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35B394D8-2216-4D55-8B35-A46201307E28}"/>
              </a:ext>
            </a:extLst>
          </p:cNvPr>
          <p:cNvSpPr/>
          <p:nvPr/>
        </p:nvSpPr>
        <p:spPr>
          <a:xfrm>
            <a:off x="1973405" y="4280167"/>
            <a:ext cx="94845" cy="84047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7C4D714F-ACEC-42A4-BC70-C14541BDB94C}"/>
              </a:ext>
            </a:extLst>
          </p:cNvPr>
          <p:cNvSpPr/>
          <p:nvPr/>
        </p:nvSpPr>
        <p:spPr>
          <a:xfrm>
            <a:off x="3657605" y="4280167"/>
            <a:ext cx="85491" cy="84047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255E5B-4788-464D-A1F7-87909B15C20D}"/>
              </a:ext>
            </a:extLst>
          </p:cNvPr>
          <p:cNvSpPr txBox="1"/>
          <p:nvPr/>
        </p:nvSpPr>
        <p:spPr>
          <a:xfrm>
            <a:off x="3743096" y="4048701"/>
            <a:ext cx="85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baseline="30000" dirty="0"/>
              <a:t>x</a:t>
            </a:r>
            <a:r>
              <a:rPr lang="en-GB" dirty="0"/>
              <a:t>(c</a:t>
            </a:r>
            <a:r>
              <a:rPr lang="en-GB" baseline="30000" dirty="0"/>
              <a:t>t</a:t>
            </a:r>
            <a:r>
              <a:rPr lang="en-GB" dirty="0"/>
              <a:t>-1)</a:t>
            </a:r>
          </a:p>
        </p:txBody>
      </p:sp>
    </p:spTree>
    <p:extLst>
      <p:ext uri="{BB962C8B-B14F-4D97-AF65-F5344CB8AC3E}">
        <p14:creationId xmlns:p14="http://schemas.microsoft.com/office/powerpoint/2010/main" val="434893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F2B8AE-978F-4EFB-8522-45B654A41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Makeham’s</a:t>
            </a:r>
            <a:r>
              <a:rPr lang="en-GB" dirty="0"/>
              <a:t> Law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1CD0B-94B7-4441-AD98-88B1C73D56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2200" dirty="0"/>
              <a:t>William </a:t>
            </a:r>
            <a:r>
              <a:rPr lang="en-GB" sz="2200" dirty="0" err="1"/>
              <a:t>Makeham</a:t>
            </a:r>
            <a:endParaRPr lang="en-GB" sz="2200" dirty="0"/>
          </a:p>
          <a:p>
            <a:pPr lvl="1"/>
            <a:r>
              <a:rPr lang="en-GB" sz="2000" dirty="0"/>
              <a:t>published his development of </a:t>
            </a:r>
            <a:r>
              <a:rPr lang="en-GB" sz="2000" dirty="0" err="1"/>
              <a:t>Gompertz</a:t>
            </a:r>
            <a:r>
              <a:rPr lang="en-GB" sz="2000" dirty="0"/>
              <a:t> 45 years later in 1860</a:t>
            </a:r>
          </a:p>
          <a:p>
            <a:pPr lvl="1"/>
            <a:r>
              <a:rPr lang="en-GB" sz="2000" dirty="0"/>
              <a:t>‘On the Law of Mortality and the Construction of Annuity Tables’, </a:t>
            </a:r>
            <a:r>
              <a:rPr lang="en-GB" sz="2000" i="1" dirty="0"/>
              <a:t>Assurance Magazine &amp; Journal of the Institute of Actuaries, </a:t>
            </a:r>
            <a:r>
              <a:rPr lang="en-GB" sz="2000" dirty="0"/>
              <a:t>vol.8 pp.301-10</a:t>
            </a:r>
          </a:p>
          <a:p>
            <a:pPr lvl="1"/>
            <a:r>
              <a:rPr lang="en-GB" sz="2000" dirty="0"/>
              <a:t>archive.org/details/jstor-41134925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42DA436-6E4C-42DE-A5D3-101988EA48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78074" y="1846263"/>
            <a:ext cx="2617453" cy="4022725"/>
          </a:xfrm>
          <a:ln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22950-F5E5-49B6-8C58-2BF73B7CF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6DBA-0F65-4EEB-995D-AC693838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4540F-946D-45E2-A1B6-BF8DD4BC4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The future lifetime of a person (a “life” in actuarial speak) is not known in advance.</a:t>
            </a:r>
          </a:p>
          <a:p>
            <a:r>
              <a:rPr lang="en-GB" sz="2400" dirty="0"/>
              <a:t>We will assume for any given life it is a random variable</a:t>
            </a:r>
          </a:p>
          <a:p>
            <a:r>
              <a:rPr lang="en-GB" sz="2400" dirty="0"/>
              <a:t>T = future lifetime of a new-born person, continuously distributed on the interval [0, </a:t>
            </a:r>
            <a:r>
              <a:rPr lang="el-GR" sz="2400" dirty="0"/>
              <a:t>ω</a:t>
            </a:r>
            <a:r>
              <a:rPr lang="en-GB" sz="2400" dirty="0"/>
              <a:t>]</a:t>
            </a:r>
          </a:p>
          <a:p>
            <a:r>
              <a:rPr lang="en-GB" sz="2400" dirty="0"/>
              <a:t>where </a:t>
            </a:r>
            <a:r>
              <a:rPr lang="el-GR" sz="2400" dirty="0"/>
              <a:t>ω</a:t>
            </a:r>
            <a:r>
              <a:rPr lang="en-GB" sz="2400" dirty="0"/>
              <a:t> is the “limiting age” (often 100 or 120) which simplifies modelling</a:t>
            </a:r>
          </a:p>
          <a:p>
            <a:endParaRPr lang="en-GB" sz="2400" dirty="0"/>
          </a:p>
          <a:p>
            <a:r>
              <a:rPr lang="en-GB" sz="2400" dirty="0"/>
              <a:t>The distribution function of T is F(t) where F(t) = P[T ≤ t]</a:t>
            </a:r>
          </a:p>
          <a:p>
            <a:r>
              <a:rPr lang="en-GB" sz="2400" dirty="0"/>
              <a:t>The “survival function” of T is S(t) where S(t) = P[T ≥ t] so S(t) = 1 – F(t)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4B6B17-FF5F-4131-BDED-5CA1F9B0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136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236F-7D28-4EEC-A795-023BE8AE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Makeham’s</a:t>
            </a:r>
            <a:r>
              <a:rPr lang="en-GB" dirty="0"/>
              <a:t>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F1A4-4BDF-4EFB-8ABF-AA369589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3010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this allows for some deaths which are not dependent on age by adding an additional parameter to </a:t>
            </a:r>
            <a:r>
              <a:rPr lang="en-GB" sz="2400" dirty="0" err="1"/>
              <a:t>Gompertz</a:t>
            </a:r>
            <a:endParaRPr lang="en-GB" sz="2400" dirty="0"/>
          </a:p>
          <a:p>
            <a:r>
              <a:rPr lang="en-GB" sz="2400" dirty="0"/>
              <a:t>now µₓ takes the form µₓ = A + </a:t>
            </a:r>
            <a:r>
              <a:rPr lang="en-GB" sz="2400" dirty="0" err="1"/>
              <a:t>Bc</a:t>
            </a:r>
            <a:r>
              <a:rPr lang="en-GB" sz="2400" baseline="30000" dirty="0" err="1"/>
              <a:t>x</a:t>
            </a:r>
            <a:endParaRPr lang="en-GB" sz="2400" baseline="30000" dirty="0"/>
          </a:p>
          <a:p>
            <a:r>
              <a:rPr lang="en-GB" sz="2400" dirty="0"/>
              <a:t>using the same “important formula” approach gives </a:t>
            </a:r>
          </a:p>
          <a:p>
            <a:endParaRPr lang="en-GB" sz="2400" dirty="0"/>
          </a:p>
          <a:p>
            <a:r>
              <a:rPr lang="en-GB" sz="2800" baseline="-25000" dirty="0" err="1"/>
              <a:t>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baseline="-25000" dirty="0"/>
              <a:t> </a:t>
            </a:r>
            <a:r>
              <a:rPr lang="en-GB" sz="2800" dirty="0"/>
              <a:t> </a:t>
            </a:r>
            <a:r>
              <a:rPr lang="en-GB" sz="2400" dirty="0"/>
              <a:t>=   </a:t>
            </a:r>
            <a:r>
              <a:rPr lang="en-GB" sz="2800" dirty="0" err="1"/>
              <a:t>exp</a:t>
            </a:r>
            <a:r>
              <a:rPr lang="en-GB" sz="2800" dirty="0"/>
              <a:t>(-A)  .</a:t>
            </a:r>
            <a:r>
              <a:rPr lang="en-GB" sz="2400" dirty="0"/>
              <a:t>   </a:t>
            </a:r>
            <a:r>
              <a:rPr lang="en-GB" sz="2400" dirty="0" err="1"/>
              <a:t>exp</a:t>
            </a:r>
            <a:r>
              <a:rPr lang="en-GB" sz="2400" dirty="0"/>
              <a:t>    </a:t>
            </a:r>
            <a:r>
              <a:rPr lang="en-GB" sz="2800" dirty="0"/>
              <a:t>-B</a:t>
            </a:r>
            <a:r>
              <a:rPr lang="en-GB" sz="2400" dirty="0"/>
              <a:t>        </a:t>
            </a:r>
            <a:endParaRPr lang="en-GB" sz="1800" dirty="0"/>
          </a:p>
          <a:p>
            <a:r>
              <a:rPr lang="en-GB" sz="2400" dirty="0"/>
              <a:t>                                           </a:t>
            </a:r>
            <a:r>
              <a:rPr lang="en-GB" sz="2800" dirty="0"/>
              <a:t>log c</a:t>
            </a:r>
          </a:p>
          <a:p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C5BE3-AD68-4AB9-A2C0-A1D4820C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40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B62FD7D-D354-4CC4-BD6E-3E96E5A4C69A}"/>
              </a:ext>
            </a:extLst>
          </p:cNvPr>
          <p:cNvCxnSpPr/>
          <p:nvPr/>
        </p:nvCxnSpPr>
        <p:spPr>
          <a:xfrm>
            <a:off x="4123210" y="4774222"/>
            <a:ext cx="571500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Left Bracket 5">
            <a:extLst>
              <a:ext uri="{FF2B5EF4-FFF2-40B4-BE49-F238E27FC236}">
                <a16:creationId xmlns:a16="http://schemas.microsoft.com/office/drawing/2014/main" id="{BFD0F6D7-4F38-4479-99A5-3671969AF2D8}"/>
              </a:ext>
            </a:extLst>
          </p:cNvPr>
          <p:cNvSpPr/>
          <p:nvPr/>
        </p:nvSpPr>
        <p:spPr>
          <a:xfrm>
            <a:off x="4021971" y="4385118"/>
            <a:ext cx="85491" cy="80934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9462226B-78CA-4D73-8855-663652BC88CE}"/>
              </a:ext>
            </a:extLst>
          </p:cNvPr>
          <p:cNvSpPr/>
          <p:nvPr/>
        </p:nvSpPr>
        <p:spPr>
          <a:xfrm>
            <a:off x="1970016" y="4369552"/>
            <a:ext cx="85491" cy="809340"/>
          </a:xfrm>
          <a:prstGeom prst="lef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09E6AADF-6930-4750-BB9D-D5C98827FEF8}"/>
              </a:ext>
            </a:extLst>
          </p:cNvPr>
          <p:cNvSpPr/>
          <p:nvPr/>
        </p:nvSpPr>
        <p:spPr>
          <a:xfrm>
            <a:off x="3106490" y="4338420"/>
            <a:ext cx="45719" cy="840472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573F106C-1BF6-476F-9F35-62025020F485}"/>
              </a:ext>
            </a:extLst>
          </p:cNvPr>
          <p:cNvSpPr/>
          <p:nvPr/>
        </p:nvSpPr>
        <p:spPr>
          <a:xfrm>
            <a:off x="4819609" y="4353986"/>
            <a:ext cx="45719" cy="840472"/>
          </a:xfrm>
          <a:prstGeom prst="rightBracket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8C8566BB-128D-4589-B2EE-41B183AC66C7}"/>
              </a:ext>
            </a:extLst>
          </p:cNvPr>
          <p:cNvSpPr/>
          <p:nvPr/>
        </p:nvSpPr>
        <p:spPr>
          <a:xfrm>
            <a:off x="3411014" y="4338418"/>
            <a:ext cx="94845" cy="84047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C479B02F-F8F9-49E1-A3D3-3CCC0D93328D}"/>
              </a:ext>
            </a:extLst>
          </p:cNvPr>
          <p:cNvSpPr/>
          <p:nvPr/>
        </p:nvSpPr>
        <p:spPr>
          <a:xfrm>
            <a:off x="4917838" y="4338418"/>
            <a:ext cx="85491" cy="84047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4BF2C8-B4E4-4660-A9AE-8CCEEDA32662}"/>
              </a:ext>
            </a:extLst>
          </p:cNvPr>
          <p:cNvSpPr txBox="1"/>
          <p:nvPr/>
        </p:nvSpPr>
        <p:spPr>
          <a:xfrm>
            <a:off x="5032745" y="4169320"/>
            <a:ext cx="856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r>
              <a:rPr lang="en-GB" baseline="30000" dirty="0"/>
              <a:t>x</a:t>
            </a:r>
            <a:r>
              <a:rPr lang="en-GB" dirty="0"/>
              <a:t>(c</a:t>
            </a:r>
            <a:r>
              <a:rPr lang="en-GB" baseline="30000" dirty="0"/>
              <a:t>t</a:t>
            </a:r>
            <a:r>
              <a:rPr lang="en-GB" dirty="0"/>
              <a:t>-1)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3ED74F-6985-44BD-8828-F4F102FA792C}"/>
              </a:ext>
            </a:extLst>
          </p:cNvPr>
          <p:cNvSpPr txBox="1"/>
          <p:nvPr/>
        </p:nvSpPr>
        <p:spPr>
          <a:xfrm>
            <a:off x="3105895" y="4169320"/>
            <a:ext cx="34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126666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37F8-C635-46D2-BAAB-720582C5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Gompertz</a:t>
            </a:r>
            <a:r>
              <a:rPr lang="en-GB" dirty="0"/>
              <a:t> and </a:t>
            </a:r>
            <a:r>
              <a:rPr lang="en-GB" dirty="0" err="1"/>
              <a:t>Makeham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092A-BB66-4737-B8BF-09DBA36EC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We will return to </a:t>
            </a:r>
            <a:r>
              <a:rPr lang="en-GB" sz="2400" dirty="0" err="1"/>
              <a:t>Gompertz</a:t>
            </a:r>
            <a:r>
              <a:rPr lang="en-GB" sz="2400" dirty="0"/>
              <a:t> and </a:t>
            </a:r>
            <a:r>
              <a:rPr lang="en-GB" sz="2400" dirty="0" err="1"/>
              <a:t>Makeham</a:t>
            </a:r>
            <a:r>
              <a:rPr lang="en-GB" sz="2400" dirty="0"/>
              <a:t> in the penultimate topic of the module – Graduation (likely to be in weeks 9 and 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D7480-B984-4C1C-B510-020C665B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9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0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DBE7-5C6B-4165-BE4A-7C6AD8C7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baseline="-25000" dirty="0"/>
              <a:t>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462F6-047F-497C-AC6A-C3EEB29E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 practice we are not only interested in following lives from birth. More generally we use random variables depending on age </a:t>
            </a:r>
          </a:p>
          <a:p>
            <a:r>
              <a:rPr lang="en-GB" sz="2400" dirty="0"/>
              <a:t>T</a:t>
            </a:r>
            <a:r>
              <a:rPr lang="en-GB" sz="2400" baseline="-25000" dirty="0"/>
              <a:t>x </a:t>
            </a:r>
            <a:r>
              <a:rPr lang="en-GB" sz="2400" dirty="0"/>
              <a:t>= the future lifetime after age x of a life who survives to age x </a:t>
            </a:r>
          </a:p>
          <a:p>
            <a:r>
              <a:rPr lang="en-GB" sz="2400" dirty="0"/>
              <a:t>0 ≤ x ≤ </a:t>
            </a:r>
            <a:r>
              <a:rPr lang="el-GR" sz="2400" dirty="0"/>
              <a:t>ω</a:t>
            </a:r>
            <a:endParaRPr lang="en-GB" sz="2400" dirty="0"/>
          </a:p>
          <a:p>
            <a:r>
              <a:rPr lang="en-GB" sz="2400" dirty="0"/>
              <a:t>T</a:t>
            </a:r>
            <a:r>
              <a:rPr lang="en-GB" sz="2400" baseline="-25000" dirty="0"/>
              <a:t>0</a:t>
            </a:r>
            <a:r>
              <a:rPr lang="en-GB" sz="2400" dirty="0"/>
              <a:t> = T</a:t>
            </a:r>
          </a:p>
          <a:p>
            <a:r>
              <a:rPr lang="en-GB" sz="2400" dirty="0"/>
              <a:t>The distribution and survival functions of T</a:t>
            </a:r>
            <a:r>
              <a:rPr lang="en-GB" sz="2400" baseline="-25000" dirty="0"/>
              <a:t>x</a:t>
            </a:r>
            <a:r>
              <a:rPr lang="en-GB" sz="2400" dirty="0"/>
              <a:t> are</a:t>
            </a:r>
          </a:p>
          <a:p>
            <a:r>
              <a:rPr lang="en-GB" sz="2400" dirty="0" err="1"/>
              <a:t>F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(t) = P[T</a:t>
            </a:r>
            <a:r>
              <a:rPr lang="en-GB" sz="2400" baseline="-25000" dirty="0"/>
              <a:t>x</a:t>
            </a:r>
            <a:r>
              <a:rPr lang="en-GB" sz="2400" dirty="0"/>
              <a:t> ≤ t]</a:t>
            </a:r>
          </a:p>
          <a:p>
            <a:r>
              <a:rPr lang="en-GB" sz="2400" dirty="0" err="1"/>
              <a:t>S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(t) = P[T</a:t>
            </a:r>
            <a:r>
              <a:rPr lang="en-GB" sz="2400" baseline="-25000" dirty="0"/>
              <a:t>x</a:t>
            </a:r>
            <a:r>
              <a:rPr lang="en-GB" sz="2400" dirty="0"/>
              <a:t> ≥ t]  = 1 – </a:t>
            </a:r>
            <a:r>
              <a:rPr lang="en-GB" sz="2400" dirty="0" err="1"/>
              <a:t>F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(t)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0E686-0F66-4198-9250-BEA81F18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42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63599-ADBE-4793-9B43-1CD62FD0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</a:t>
            </a:r>
            <a:r>
              <a:rPr lang="en-GB" baseline="-25000" dirty="0" err="1"/>
              <a:t>x</a:t>
            </a:r>
            <a:r>
              <a:rPr lang="en-GB" dirty="0"/>
              <a:t> and </a:t>
            </a:r>
            <a:r>
              <a:rPr lang="en-GB" dirty="0" err="1"/>
              <a:t>q</a:t>
            </a:r>
            <a:r>
              <a:rPr lang="en-GB" baseline="-25000" dirty="0" err="1"/>
              <a:t>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91B2C-C04E-430C-B69A-67579685E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Actuaries like to use different notation from other mathematicians!</a:t>
            </a:r>
          </a:p>
          <a:p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 </a:t>
            </a:r>
            <a:r>
              <a:rPr lang="en-GB" sz="2400" dirty="0"/>
              <a:t>= </a:t>
            </a:r>
            <a:r>
              <a:rPr lang="en-GB" sz="2400" dirty="0" err="1"/>
              <a:t>F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(t)  called the “rate of mortality”</a:t>
            </a:r>
          </a:p>
          <a:p>
            <a:r>
              <a:rPr lang="en-GB" sz="2400" baseline="-25000" dirty="0" err="1"/>
              <a:t>t</a:t>
            </a:r>
            <a:r>
              <a:rPr lang="en-GB" sz="2400" dirty="0" err="1"/>
              <a:t>p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 </a:t>
            </a:r>
            <a:r>
              <a:rPr lang="en-GB" sz="2400" dirty="0"/>
              <a:t>= </a:t>
            </a:r>
            <a:r>
              <a:rPr lang="en-GB" sz="2400" dirty="0" err="1"/>
              <a:t>S</a:t>
            </a:r>
            <a:r>
              <a:rPr lang="en-GB" sz="2400" baseline="-25000" dirty="0" err="1"/>
              <a:t>x</a:t>
            </a:r>
            <a:r>
              <a:rPr lang="en-GB" sz="2400" baseline="-25000" dirty="0"/>
              <a:t> </a:t>
            </a:r>
            <a:r>
              <a:rPr lang="en-GB" sz="2400" dirty="0"/>
              <a:t>(t) = 1 – </a:t>
            </a:r>
            <a:r>
              <a:rPr lang="en-GB" sz="2400" baseline="-25000" dirty="0" err="1"/>
              <a:t>t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endParaRPr lang="en-GB" sz="2400" dirty="0"/>
          </a:p>
          <a:p>
            <a:r>
              <a:rPr lang="en-GB" sz="2400" dirty="0"/>
              <a:t>When  t=1 we drop the </a:t>
            </a:r>
            <a:r>
              <a:rPr lang="en-GB" sz="2400" baseline="-25000" dirty="0"/>
              <a:t>t</a:t>
            </a:r>
          </a:p>
          <a:p>
            <a:r>
              <a:rPr lang="en-GB" sz="2400" baseline="-25000" dirty="0"/>
              <a:t>1</a:t>
            </a:r>
            <a:r>
              <a:rPr lang="en-GB" sz="2400" dirty="0"/>
              <a:t>q</a:t>
            </a:r>
            <a:r>
              <a:rPr lang="en-GB" sz="2400" baseline="-25000" dirty="0"/>
              <a:t>x  </a:t>
            </a:r>
            <a:r>
              <a:rPr lang="en-GB" sz="2400" dirty="0"/>
              <a:t>is written </a:t>
            </a:r>
            <a:r>
              <a:rPr lang="en-GB" sz="2400" baseline="-25000" dirty="0"/>
              <a:t> </a:t>
            </a:r>
            <a:r>
              <a:rPr lang="en-GB" sz="2400" dirty="0" err="1"/>
              <a:t>q</a:t>
            </a:r>
            <a:r>
              <a:rPr lang="en-GB" sz="2400" baseline="-25000" dirty="0" err="1"/>
              <a:t>x</a:t>
            </a:r>
            <a:endParaRPr lang="en-GB" sz="2400" baseline="-2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FB0E9-803E-4C8E-8D61-E248A69E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3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B4F3-F1E8-4F9D-A52A-179234C2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surviving for time </a:t>
            </a:r>
            <a:r>
              <a:rPr lang="en-GB" dirty="0" err="1"/>
              <a:t>s+t</a:t>
            </a:r>
            <a:r>
              <a:rPr lang="en-GB" dirty="0"/>
              <a:t> after age 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F4CA-1334-456A-BA8A-1D356F383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6892"/>
            <a:ext cx="10058400" cy="4023360"/>
          </a:xfrm>
        </p:spPr>
        <p:txBody>
          <a:bodyPr>
            <a:normAutofit/>
          </a:bodyPr>
          <a:lstStyle/>
          <a:p>
            <a:r>
              <a:rPr lang="en-GB" sz="2400" dirty="0"/>
              <a:t>The probability of surviving for time </a:t>
            </a:r>
            <a:r>
              <a:rPr lang="en-GB" sz="2400" dirty="0" err="1"/>
              <a:t>s+t</a:t>
            </a:r>
            <a:r>
              <a:rPr lang="en-GB" sz="2400" dirty="0"/>
              <a:t> after age x,</a:t>
            </a:r>
            <a:r>
              <a:rPr lang="en-GB" sz="2400" baseline="-25000" dirty="0"/>
              <a:t> </a:t>
            </a:r>
            <a:r>
              <a:rPr lang="en-GB" sz="2800" baseline="-25000" dirty="0" err="1"/>
              <a:t>s+t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dirty="0"/>
              <a:t> </a:t>
            </a:r>
            <a:r>
              <a:rPr lang="en-GB" sz="2400" dirty="0"/>
              <a:t>, can be found by:</a:t>
            </a:r>
          </a:p>
          <a:p>
            <a:pPr lvl="1"/>
            <a:endParaRPr lang="en-GB" sz="2200" dirty="0"/>
          </a:p>
          <a:p>
            <a:pPr lvl="1"/>
            <a:r>
              <a:rPr lang="en-GB" sz="2400" dirty="0"/>
              <a:t>multiplying the probability of surviving for time s </a:t>
            </a:r>
            <a:r>
              <a:rPr lang="en-GB" sz="2400" u="sng" dirty="0"/>
              <a:t>then</a:t>
            </a:r>
            <a:r>
              <a:rPr lang="en-GB" sz="2400" dirty="0"/>
              <a:t> surviving further time t</a:t>
            </a:r>
          </a:p>
          <a:p>
            <a:pPr lvl="1"/>
            <a:r>
              <a:rPr lang="en-GB" sz="2800" baseline="-25000" dirty="0" err="1"/>
              <a:t>s+t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dirty="0"/>
              <a:t> = </a:t>
            </a:r>
            <a:r>
              <a:rPr lang="en-GB" sz="2800" baseline="-25000" dirty="0" err="1"/>
              <a:t>s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dirty="0"/>
              <a:t> . </a:t>
            </a:r>
            <a:r>
              <a:rPr lang="en-GB" sz="2800" baseline="-25000" dirty="0" err="1"/>
              <a:t>t</a:t>
            </a:r>
            <a:r>
              <a:rPr lang="en-GB" sz="2800" dirty="0" err="1"/>
              <a:t>p</a:t>
            </a:r>
            <a:r>
              <a:rPr lang="en-GB" sz="2800" baseline="-25000" dirty="0" err="1"/>
              <a:t>x+s</a:t>
            </a:r>
            <a:endParaRPr lang="en-GB" sz="2800" dirty="0"/>
          </a:p>
          <a:p>
            <a:pPr lvl="1"/>
            <a:endParaRPr lang="en-GB" sz="2400" dirty="0"/>
          </a:p>
          <a:p>
            <a:pPr marL="201168" lvl="1" indent="0">
              <a:buNone/>
            </a:pPr>
            <a:r>
              <a:rPr lang="en-GB" sz="2400" dirty="0"/>
              <a:t>or</a:t>
            </a:r>
          </a:p>
          <a:p>
            <a:pPr lvl="1"/>
            <a:r>
              <a:rPr lang="en-GB" sz="2400" dirty="0"/>
              <a:t>multiplying the probability of surviving for time t </a:t>
            </a:r>
            <a:r>
              <a:rPr lang="en-GB" sz="2400" u="sng" dirty="0"/>
              <a:t>then</a:t>
            </a:r>
            <a:r>
              <a:rPr lang="en-GB" sz="2400" dirty="0"/>
              <a:t> surviving further time s</a:t>
            </a:r>
          </a:p>
          <a:p>
            <a:pPr lvl="1"/>
            <a:r>
              <a:rPr lang="en-GB" sz="2800" baseline="-25000" dirty="0" err="1"/>
              <a:t>s+t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dirty="0"/>
              <a:t> = </a:t>
            </a:r>
            <a:r>
              <a:rPr lang="en-GB" sz="2800" baseline="-25000" dirty="0" err="1"/>
              <a:t>t</a:t>
            </a:r>
            <a:r>
              <a:rPr lang="en-GB" sz="2800" dirty="0" err="1"/>
              <a:t>p</a:t>
            </a:r>
            <a:r>
              <a:rPr lang="en-GB" sz="2800" baseline="-25000" dirty="0" err="1"/>
              <a:t>x</a:t>
            </a:r>
            <a:r>
              <a:rPr lang="en-GB" sz="2800" dirty="0"/>
              <a:t> . </a:t>
            </a:r>
            <a:r>
              <a:rPr lang="en-GB" sz="2800" baseline="-25000" dirty="0" err="1"/>
              <a:t>s</a:t>
            </a:r>
            <a:r>
              <a:rPr lang="en-GB" sz="2800" dirty="0" err="1"/>
              <a:t>p</a:t>
            </a:r>
            <a:r>
              <a:rPr lang="en-GB" sz="2800" baseline="-25000" dirty="0" err="1"/>
              <a:t>x+t</a:t>
            </a:r>
            <a:r>
              <a:rPr lang="en-GB" sz="28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19BCF-F471-4D7F-AF13-7AC4E182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6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7DF542A-9F7B-A41F-5BD9-7AF7397AA3E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Demonstration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4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4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4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4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4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4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44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4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4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4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27DF542A-9F7B-A41F-5BD9-7AF7397AA3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27" b="-226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E80AF-780D-4AB3-8EE6-29BE496EB9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|"/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]</m:t>
                        </m:r>
                      </m:num>
                      <m:den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[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]</m:t>
                        </m:r>
                      </m:den>
                    </m:f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 similarly</a:t>
                </a:r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GB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C7E80AF-780D-4AB3-8EE6-29BE496EB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F4DDA-0BAC-3BE9-1D2D-64858F58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9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0A71-273F-CB83-BBB5-3A25116C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Demonstration continued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5CB37-1E8F-4105-191A-95F7178E61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multiply top and bottom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sz="2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 get</a:t>
                </a:r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.</m:t>
                    </m:r>
                    <m:f>
                      <m:f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sPre>
                              <m:sPrePr>
                                <m:ctrlP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PrePr>
                              <m:sub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</m:sup>
                              <m:e>
                                <m:r>
                                  <a:rPr lang="en-GB" sz="2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</m:sPre>
                          </m:e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GB" sz="2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sz="2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sPre>
                          <m:sPrePr>
                            <m:ctrlP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PrePr>
                          <m:sub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sup>
                          <m:e>
                            <m:r>
                              <a:rPr lang="en-GB" sz="2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e>
                        </m:sPre>
                      </m:e>
                      <m:sub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2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GB" sz="28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285CB37-1E8F-4105-191A-95F7178E61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77E6A-16E5-2E52-FB5F-2C955BFF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891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1287</TotalTime>
  <Words>2003</Words>
  <Application>Microsoft Office PowerPoint</Application>
  <PresentationFormat>Widescreen</PresentationFormat>
  <Paragraphs>273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Calibri Light</vt:lpstr>
      <vt:lpstr>Cambria Math</vt:lpstr>
      <vt:lpstr>Freestyle Script</vt:lpstr>
      <vt:lpstr>Retrospect</vt:lpstr>
      <vt:lpstr>2. Survival Model concepts</vt:lpstr>
      <vt:lpstr>Topic outline</vt:lpstr>
      <vt:lpstr>Initial Definitions</vt:lpstr>
      <vt:lpstr>T</vt:lpstr>
      <vt:lpstr>Tx</vt:lpstr>
      <vt:lpstr>px and qx</vt:lpstr>
      <vt:lpstr>surviving for time s+t after age x</vt:lpstr>
      <vt:lpstr>Demonstration of 〖(_s+t^ )p〗_x= 〖(_s^ )p〗_x 〖(_t^ )p〗_(x+s)</vt:lpstr>
      <vt:lpstr>Demonstration continued</vt:lpstr>
      <vt:lpstr>Force of mortality</vt:lpstr>
      <vt:lpstr>µₓ</vt:lpstr>
      <vt:lpstr>How can we think of µₓ ?</vt:lpstr>
      <vt:lpstr>probability density function</vt:lpstr>
      <vt:lpstr>fₓ(t)</vt:lpstr>
      <vt:lpstr>expressing fₓ(t) in terms of tpx </vt:lpstr>
      <vt:lpstr>Demonstration</vt:lpstr>
      <vt:lpstr>initial and central rates of mortality</vt:lpstr>
      <vt:lpstr>mₓ</vt:lpstr>
      <vt:lpstr>estimating mₓ</vt:lpstr>
      <vt:lpstr>Expected future lifetime</vt:lpstr>
      <vt:lpstr>E[Tₓ]</vt:lpstr>
      <vt:lpstr>eₓ continued</vt:lpstr>
      <vt:lpstr>E[Tₓ] continued</vt:lpstr>
      <vt:lpstr>Demonstration</vt:lpstr>
      <vt:lpstr>eₓ</vt:lpstr>
      <vt:lpstr>Demonstration</vt:lpstr>
      <vt:lpstr>Variance of Tₓ</vt:lpstr>
      <vt:lpstr>Important formulae for tqₓ and tpₓ</vt:lpstr>
      <vt:lpstr>① tqx</vt:lpstr>
      <vt:lpstr>② tpₓ</vt:lpstr>
      <vt:lpstr>Demonstration</vt:lpstr>
      <vt:lpstr>Examples of simple survival models</vt:lpstr>
      <vt:lpstr>We introduce 4 models</vt:lpstr>
      <vt:lpstr>Exponential model</vt:lpstr>
      <vt:lpstr>Weibull model</vt:lpstr>
      <vt:lpstr>Demonstration</vt:lpstr>
      <vt:lpstr>Gompertz’ Law</vt:lpstr>
      <vt:lpstr>Gompertz’ Law</vt:lpstr>
      <vt:lpstr>Makeham’s Law</vt:lpstr>
      <vt:lpstr>Makeham’s Law</vt:lpstr>
      <vt:lpstr>Gompertz and Makeham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actuarial modelling</dc:title>
  <dc:creator>Chris Sutton</dc:creator>
  <cp:lastModifiedBy>Chris Sutton</cp:lastModifiedBy>
  <cp:revision>77</cp:revision>
  <cp:lastPrinted>2018-09-24T16:09:47Z</cp:lastPrinted>
  <dcterms:created xsi:type="dcterms:W3CDTF">2018-09-04T12:14:32Z</dcterms:created>
  <dcterms:modified xsi:type="dcterms:W3CDTF">2023-09-29T08:42:33Z</dcterms:modified>
</cp:coreProperties>
</file>