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7" r:id="rId2"/>
    <p:sldId id="258" r:id="rId3"/>
    <p:sldId id="259" r:id="rId4"/>
    <p:sldId id="282" r:id="rId5"/>
    <p:sldId id="283" r:id="rId6"/>
    <p:sldId id="285" r:id="rId7"/>
    <p:sldId id="286" r:id="rId8"/>
    <p:sldId id="263" r:id="rId9"/>
    <p:sldId id="288" r:id="rId10"/>
    <p:sldId id="264" r:id="rId11"/>
    <p:sldId id="290" r:id="rId12"/>
    <p:sldId id="267" r:id="rId13"/>
    <p:sldId id="268" r:id="rId14"/>
    <p:sldId id="269" r:id="rId15"/>
    <p:sldId id="274" r:id="rId16"/>
    <p:sldId id="271" r:id="rId17"/>
    <p:sldId id="272" r:id="rId18"/>
    <p:sldId id="273" r:id="rId19"/>
    <p:sldId id="293" r:id="rId20"/>
    <p:sldId id="294" r:id="rId21"/>
    <p:sldId id="295" r:id="rId22"/>
    <p:sldId id="296" r:id="rId23"/>
    <p:sldId id="298" r:id="rId24"/>
    <p:sldId id="297" r:id="rId25"/>
    <p:sldId id="299" r:id="rId26"/>
    <p:sldId id="291" r:id="rId27"/>
    <p:sldId id="29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1"/>
    <p:restoredTop sz="94316"/>
  </p:normalViewPr>
  <p:slideViewPr>
    <p:cSldViewPr snapToGrid="0" snapToObjects="1">
      <p:cViewPr varScale="1">
        <p:scale>
          <a:sx n="78" d="100"/>
          <a:sy n="78" d="100"/>
        </p:scale>
        <p:origin x="184"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BEA3B-A1C4-D244-9AB1-C9CB07434FAB}" type="datetimeFigureOut">
              <a:rPr lang="en-US" smtClean="0"/>
              <a:t>10/10/22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A65A5-DD97-EB45-B879-1A5E53E16A86}" type="slidenum">
              <a:rPr lang="en-US" smtClean="0"/>
              <a:t>‹#›</a:t>
            </a:fld>
            <a:endParaRPr lang="en-US"/>
          </a:p>
        </p:txBody>
      </p:sp>
    </p:spTree>
    <p:extLst>
      <p:ext uri="{BB962C8B-B14F-4D97-AF65-F5344CB8AC3E}">
        <p14:creationId xmlns:p14="http://schemas.microsoft.com/office/powerpoint/2010/main" val="1201757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314467-A5BF-49EE-872B-583A99D3F30E}" type="slidenum">
              <a:rPr lang="en-GB" smtClean="0"/>
              <a:t>12</a:t>
            </a:fld>
            <a:endParaRPr lang="en-GB"/>
          </a:p>
        </p:txBody>
      </p:sp>
    </p:spTree>
    <p:extLst>
      <p:ext uri="{BB962C8B-B14F-4D97-AF65-F5344CB8AC3E}">
        <p14:creationId xmlns:p14="http://schemas.microsoft.com/office/powerpoint/2010/main" val="144750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314467-A5BF-49EE-872B-583A99D3F30E}" type="slidenum">
              <a:rPr lang="en-GB" smtClean="0"/>
              <a:t>13</a:t>
            </a:fld>
            <a:endParaRPr lang="en-GB"/>
          </a:p>
        </p:txBody>
      </p:sp>
    </p:spTree>
    <p:extLst>
      <p:ext uri="{BB962C8B-B14F-4D97-AF65-F5344CB8AC3E}">
        <p14:creationId xmlns:p14="http://schemas.microsoft.com/office/powerpoint/2010/main" val="4222702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314467-A5BF-49EE-872B-583A99D3F30E}" type="slidenum">
              <a:rPr lang="en-GB" smtClean="0"/>
              <a:t>14</a:t>
            </a:fld>
            <a:endParaRPr lang="en-GB"/>
          </a:p>
        </p:txBody>
      </p:sp>
    </p:spTree>
    <p:extLst>
      <p:ext uri="{BB962C8B-B14F-4D97-AF65-F5344CB8AC3E}">
        <p14:creationId xmlns:p14="http://schemas.microsoft.com/office/powerpoint/2010/main" val="412179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314467-A5BF-49EE-872B-583A99D3F30E}" type="slidenum">
              <a:rPr lang="en-GB" smtClean="0"/>
              <a:t>16</a:t>
            </a:fld>
            <a:endParaRPr lang="en-GB"/>
          </a:p>
        </p:txBody>
      </p:sp>
    </p:spTree>
    <p:extLst>
      <p:ext uri="{BB962C8B-B14F-4D97-AF65-F5344CB8AC3E}">
        <p14:creationId xmlns:p14="http://schemas.microsoft.com/office/powerpoint/2010/main" val="1837048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Richa</a:t>
            </a:r>
            <a:r>
              <a:rPr lang="en-GB" baseline="0" dirty="0"/>
              <a:t> Nagar -- </a:t>
            </a:r>
            <a:r>
              <a:rPr lang="en-US" sz="1200" kern="1200" dirty="0">
                <a:solidFill>
                  <a:schemeClr val="tx1"/>
                </a:solidFill>
                <a:effectLst/>
                <a:latin typeface="+mn-lt"/>
                <a:ea typeface="+mn-ea"/>
                <a:cs typeface="+mn-cs"/>
              </a:rPr>
              <a:t>the value of research should not be measured by how it accurately reflects or represents its subjects, but how it serves their political agency and contributes to their activism. </a:t>
            </a:r>
          </a:p>
          <a:p>
            <a:r>
              <a:rPr lang="en-GB" i="1" dirty="0"/>
              <a:t>Playing with Fire</a:t>
            </a:r>
            <a:r>
              <a:rPr lang="en-GB" dirty="0"/>
              <a:t> is written in the collective voice of women employed by a large NGO as activists in their communities and is based on diaries, interviews, and conversations among them</a:t>
            </a:r>
          </a:p>
        </p:txBody>
      </p:sp>
      <p:sp>
        <p:nvSpPr>
          <p:cNvPr id="4" name="Slide Number Placeholder 3"/>
          <p:cNvSpPr>
            <a:spLocks noGrp="1"/>
          </p:cNvSpPr>
          <p:nvPr>
            <p:ph type="sldNum" sz="quarter" idx="10"/>
          </p:nvPr>
        </p:nvSpPr>
        <p:spPr/>
        <p:txBody>
          <a:bodyPr/>
          <a:lstStyle/>
          <a:p>
            <a:fld id="{7D314467-A5BF-49EE-872B-583A99D3F30E}" type="slidenum">
              <a:rPr lang="en-GB" smtClean="0"/>
              <a:t>17</a:t>
            </a:fld>
            <a:endParaRPr lang="en-GB"/>
          </a:p>
        </p:txBody>
      </p:sp>
    </p:spTree>
    <p:extLst>
      <p:ext uri="{BB962C8B-B14F-4D97-AF65-F5344CB8AC3E}">
        <p14:creationId xmlns:p14="http://schemas.microsoft.com/office/powerpoint/2010/main" val="272108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314467-A5BF-49EE-872B-583A99D3F30E}" type="slidenum">
              <a:rPr lang="en-GB" smtClean="0"/>
              <a:t>18</a:t>
            </a:fld>
            <a:endParaRPr lang="en-GB"/>
          </a:p>
        </p:txBody>
      </p:sp>
    </p:spTree>
    <p:extLst>
      <p:ext uri="{BB962C8B-B14F-4D97-AF65-F5344CB8AC3E}">
        <p14:creationId xmlns:p14="http://schemas.microsoft.com/office/powerpoint/2010/main" val="235923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10/10/22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10/10/22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10/10/22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10/10/22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10/10/22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10/10/22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10/10/22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5126" y="2754613"/>
            <a:ext cx="8361229" cy="2098226"/>
          </a:xfrm>
        </p:spPr>
        <p:txBody>
          <a:bodyPr/>
          <a:lstStyle/>
          <a:p>
            <a:r>
              <a:rPr lang="en-GB" sz="6000" dirty="0"/>
              <a:t>Thinking Geographically III:</a:t>
            </a:r>
            <a:br>
              <a:rPr lang="en-GB" sz="6000" dirty="0"/>
            </a:br>
            <a:r>
              <a:rPr lang="en-GB" sz="6000" dirty="0"/>
              <a:t>Geographical Traditions</a:t>
            </a:r>
          </a:p>
        </p:txBody>
      </p:sp>
      <p:sp>
        <p:nvSpPr>
          <p:cNvPr id="3" name="Subtitle 2"/>
          <p:cNvSpPr>
            <a:spLocks noGrp="1"/>
          </p:cNvSpPr>
          <p:nvPr>
            <p:ph type="subTitle" idx="1"/>
          </p:nvPr>
        </p:nvSpPr>
        <p:spPr>
          <a:xfrm>
            <a:off x="2679905" y="5060460"/>
            <a:ext cx="6831673" cy="1086237"/>
          </a:xfrm>
        </p:spPr>
        <p:txBody>
          <a:bodyPr/>
          <a:lstStyle/>
          <a:p>
            <a:r>
              <a:rPr lang="en-GB" dirty="0"/>
              <a:t>Dr Sydney Calkin, s.calkin@qmul.ac.uk</a:t>
            </a:r>
          </a:p>
          <a:p>
            <a:endParaRPr lang="en-GB" dirty="0"/>
          </a:p>
        </p:txBody>
      </p:sp>
    </p:spTree>
    <p:extLst>
      <p:ext uri="{BB962C8B-B14F-4D97-AF65-F5344CB8AC3E}">
        <p14:creationId xmlns:p14="http://schemas.microsoft.com/office/powerpoint/2010/main" val="750408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Humanistic Geography</a:t>
            </a:r>
          </a:p>
        </p:txBody>
      </p:sp>
      <p:sp>
        <p:nvSpPr>
          <p:cNvPr id="3" name="Content Placeholder 2"/>
          <p:cNvSpPr>
            <a:spLocks noGrp="1"/>
          </p:cNvSpPr>
          <p:nvPr>
            <p:ph idx="1"/>
          </p:nvPr>
        </p:nvSpPr>
        <p:spPr>
          <a:xfrm>
            <a:off x="1251678" y="1662545"/>
            <a:ext cx="10178322" cy="4217047"/>
          </a:xfrm>
        </p:spPr>
        <p:txBody>
          <a:bodyPr>
            <a:normAutofit/>
          </a:bodyPr>
          <a:lstStyle/>
          <a:p>
            <a:r>
              <a:rPr lang="en-GB" sz="2800" u="sng" dirty="0">
                <a:solidFill>
                  <a:schemeClr val="tx1"/>
                </a:solidFill>
              </a:rPr>
              <a:t>Key questions:  </a:t>
            </a:r>
            <a:r>
              <a:rPr lang="en-GB" sz="2800" dirty="0">
                <a:solidFill>
                  <a:schemeClr val="tx1"/>
                </a:solidFill>
              </a:rPr>
              <a:t>What is the nature of the human world? What do human behaviours tell us about human life and experience?</a:t>
            </a:r>
          </a:p>
          <a:p>
            <a:r>
              <a:rPr lang="en-GB" sz="2800" u="sng" dirty="0">
                <a:solidFill>
                  <a:schemeClr val="tx1"/>
                </a:solidFill>
              </a:rPr>
              <a:t>Areas of interest: </a:t>
            </a:r>
            <a:r>
              <a:rPr lang="en-GB" sz="2800" dirty="0">
                <a:solidFill>
                  <a:schemeClr val="tx1"/>
                </a:solidFill>
              </a:rPr>
              <a:t>Human relations to nature, human geographical behaviours, human feelings and ideas in regard to place </a:t>
            </a:r>
          </a:p>
          <a:p>
            <a:r>
              <a:rPr lang="en-GB" sz="2800" u="sng" dirty="0">
                <a:solidFill>
                  <a:schemeClr val="tx1"/>
                </a:solidFill>
              </a:rPr>
              <a:t>Epistemology: </a:t>
            </a:r>
            <a:r>
              <a:rPr lang="en-GB" sz="2800" dirty="0">
                <a:solidFill>
                  <a:schemeClr val="tx1"/>
                </a:solidFill>
              </a:rPr>
              <a:t>Geographical activities and phenomena reveal the quality of human awareness, so we should study human behaviours, ideas, and beliefs about nature and place; emphasis places on human-centred interpretation of the world</a:t>
            </a:r>
          </a:p>
        </p:txBody>
      </p:sp>
    </p:spTree>
    <p:extLst>
      <p:ext uri="{BB962C8B-B14F-4D97-AF65-F5344CB8AC3E}">
        <p14:creationId xmlns:p14="http://schemas.microsoft.com/office/powerpoint/2010/main" val="780727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205BC3-0B06-4EA6-9066-1A0BEC22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22DCB4BF-A126-144F-A9DF-F5A1B6E5C9BC}"/>
              </a:ext>
            </a:extLst>
          </p:cNvPr>
          <p:cNvPicPr>
            <a:picLocks noChangeAspect="1"/>
          </p:cNvPicPr>
          <p:nvPr/>
        </p:nvPicPr>
        <p:blipFill>
          <a:blip r:embed="rId2"/>
          <a:stretch>
            <a:fillRect/>
          </a:stretch>
        </p:blipFill>
        <p:spPr>
          <a:xfrm>
            <a:off x="1461260" y="233626"/>
            <a:ext cx="4208019" cy="6449073"/>
          </a:xfrm>
          <a:prstGeom prst="rect">
            <a:avLst/>
          </a:prstGeom>
        </p:spPr>
      </p:pic>
      <p:sp>
        <p:nvSpPr>
          <p:cNvPr id="3" name="Content Placeholder 2">
            <a:extLst>
              <a:ext uri="{FF2B5EF4-FFF2-40B4-BE49-F238E27FC236}">
                <a16:creationId xmlns:a16="http://schemas.microsoft.com/office/drawing/2014/main" id="{E75B2575-0D20-734B-8219-F92BE0C674D8}"/>
              </a:ext>
            </a:extLst>
          </p:cNvPr>
          <p:cNvSpPr>
            <a:spLocks noGrp="1"/>
          </p:cNvSpPr>
          <p:nvPr>
            <p:ph idx="1"/>
          </p:nvPr>
        </p:nvSpPr>
        <p:spPr>
          <a:xfrm>
            <a:off x="6355080" y="721895"/>
            <a:ext cx="5162006" cy="5145505"/>
          </a:xfrm>
        </p:spPr>
        <p:txBody>
          <a:bodyPr>
            <a:normAutofit fontScale="92500" lnSpcReduction="10000"/>
          </a:bodyPr>
          <a:lstStyle/>
          <a:p>
            <a:pPr algn="just"/>
            <a:r>
              <a:rPr lang="en-GB" sz="2800" dirty="0"/>
              <a:t>New source material for geography: Art, Poetry, Literature, Novels</a:t>
            </a:r>
          </a:p>
          <a:p>
            <a:pPr algn="just"/>
            <a:r>
              <a:rPr lang="en-GB" sz="2800" dirty="0"/>
              <a:t>Humanistic geographers argue that literature provides evidence about the nature of place and human experience of it </a:t>
            </a:r>
          </a:p>
          <a:p>
            <a:pPr algn="just"/>
            <a:r>
              <a:rPr lang="en-US" sz="2800" dirty="0"/>
              <a:t>For example: Tim </a:t>
            </a:r>
            <a:r>
              <a:rPr lang="en-US" sz="2800" dirty="0" err="1"/>
              <a:t>Cresswell</a:t>
            </a:r>
            <a:r>
              <a:rPr lang="en-US" sz="2800" dirty="0"/>
              <a:t> uses </a:t>
            </a:r>
            <a:r>
              <a:rPr lang="en-US" sz="2800" i="1" dirty="0"/>
              <a:t>On the Road</a:t>
            </a:r>
            <a:r>
              <a:rPr lang="en-US" sz="2800" dirty="0"/>
              <a:t> to write about the USA in the 1950s and the relationship between mobility, masculinity and ‘The American Dream’ </a:t>
            </a:r>
          </a:p>
          <a:p>
            <a:pPr algn="just"/>
            <a:endParaRPr lang="en-US" sz="2800" dirty="0"/>
          </a:p>
        </p:txBody>
      </p:sp>
    </p:spTree>
    <p:extLst>
      <p:ext uri="{BB962C8B-B14F-4D97-AF65-F5344CB8AC3E}">
        <p14:creationId xmlns:p14="http://schemas.microsoft.com/office/powerpoint/2010/main" val="3754090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Radical geography</a:t>
            </a:r>
          </a:p>
        </p:txBody>
      </p:sp>
      <p:sp>
        <p:nvSpPr>
          <p:cNvPr id="3" name="Content Placeholder 2"/>
          <p:cNvSpPr>
            <a:spLocks noGrp="1"/>
          </p:cNvSpPr>
          <p:nvPr>
            <p:ph idx="1"/>
          </p:nvPr>
        </p:nvSpPr>
        <p:spPr>
          <a:xfrm>
            <a:off x="1251678" y="1563330"/>
            <a:ext cx="10178322" cy="5014451"/>
          </a:xfrm>
        </p:spPr>
        <p:txBody>
          <a:bodyPr>
            <a:normAutofit lnSpcReduction="10000"/>
          </a:bodyPr>
          <a:lstStyle/>
          <a:p>
            <a:pPr algn="just"/>
            <a:r>
              <a:rPr lang="en-GB" sz="2800" dirty="0">
                <a:solidFill>
                  <a:schemeClr val="tx1"/>
                </a:solidFill>
              </a:rPr>
              <a:t>Emerging partly from a critique of humanistic geography: that it is too focused on the small details of individual lives and cannot account for the broad context in which they live</a:t>
            </a:r>
          </a:p>
          <a:p>
            <a:pPr algn="just"/>
            <a:r>
              <a:rPr lang="en-GB" sz="2800" dirty="0">
                <a:solidFill>
                  <a:schemeClr val="tx1"/>
                </a:solidFill>
              </a:rPr>
              <a:t>Sought to make geography more relevant to the social world </a:t>
            </a:r>
          </a:p>
          <a:p>
            <a:pPr algn="just"/>
            <a:r>
              <a:rPr lang="en-GB" sz="2800" dirty="0" err="1">
                <a:solidFill>
                  <a:schemeClr val="tx1"/>
                </a:solidFill>
              </a:rPr>
              <a:t>Structuralists</a:t>
            </a:r>
            <a:r>
              <a:rPr lang="en-GB" sz="2800" dirty="0">
                <a:solidFill>
                  <a:schemeClr val="tx1"/>
                </a:solidFill>
              </a:rPr>
              <a:t> try to understand the </a:t>
            </a:r>
            <a:r>
              <a:rPr lang="en-GB" sz="2800" i="1" dirty="0">
                <a:solidFill>
                  <a:schemeClr val="tx1"/>
                </a:solidFill>
              </a:rPr>
              <a:t>structures </a:t>
            </a:r>
            <a:r>
              <a:rPr lang="en-GB" sz="2800" dirty="0">
                <a:solidFill>
                  <a:schemeClr val="tx1"/>
                </a:solidFill>
              </a:rPr>
              <a:t>in which humans live </a:t>
            </a:r>
          </a:p>
          <a:p>
            <a:pPr algn="just"/>
            <a:r>
              <a:rPr lang="en-GB" sz="2800" dirty="0">
                <a:solidFill>
                  <a:schemeClr val="tx1"/>
                </a:solidFill>
              </a:rPr>
              <a:t>Radical geographers wanted to make the discipline more political and more related to </a:t>
            </a:r>
            <a:r>
              <a:rPr lang="en-GB" sz="2800" i="1" dirty="0">
                <a:solidFill>
                  <a:schemeClr val="tx1"/>
                </a:solidFill>
              </a:rPr>
              <a:t>real life</a:t>
            </a:r>
            <a:endParaRPr lang="en-GB" sz="2800" dirty="0">
              <a:solidFill>
                <a:schemeClr val="tx1"/>
              </a:solidFill>
            </a:endParaRPr>
          </a:p>
          <a:p>
            <a:pPr algn="just"/>
            <a:r>
              <a:rPr lang="en-GB" sz="2800" dirty="0" err="1">
                <a:solidFill>
                  <a:schemeClr val="tx1"/>
                </a:solidFill>
              </a:rPr>
              <a:t>Structuralists</a:t>
            </a:r>
            <a:r>
              <a:rPr lang="en-GB" sz="2800" dirty="0">
                <a:solidFill>
                  <a:schemeClr val="tx1"/>
                </a:solidFill>
              </a:rPr>
              <a:t> and radical geographers sometimes, but not always, overlap because of shared interests in class/ power structures</a:t>
            </a:r>
          </a:p>
        </p:txBody>
      </p:sp>
    </p:spTree>
    <p:extLst>
      <p:ext uri="{BB962C8B-B14F-4D97-AF65-F5344CB8AC3E}">
        <p14:creationId xmlns:p14="http://schemas.microsoft.com/office/powerpoint/2010/main" val="121045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6427" y="206479"/>
            <a:ext cx="10178322" cy="3593591"/>
          </a:xfrm>
        </p:spPr>
        <p:txBody>
          <a:bodyPr/>
          <a:lstStyle/>
          <a:p>
            <a:pPr algn="just"/>
            <a:r>
              <a:rPr lang="en-GB" sz="2400" dirty="0">
                <a:solidFill>
                  <a:schemeClr val="tx1"/>
                </a:solidFill>
              </a:rPr>
              <a:t>Many </a:t>
            </a:r>
            <a:r>
              <a:rPr lang="en-GB" sz="2400" dirty="0" err="1">
                <a:solidFill>
                  <a:schemeClr val="tx1"/>
                </a:solidFill>
              </a:rPr>
              <a:t>structuralists</a:t>
            </a:r>
            <a:r>
              <a:rPr lang="en-GB" sz="2400" dirty="0">
                <a:solidFill>
                  <a:schemeClr val="tx1"/>
                </a:solidFill>
              </a:rPr>
              <a:t> are influenced by Marxism </a:t>
            </a:r>
          </a:p>
          <a:p>
            <a:pPr algn="just"/>
            <a:r>
              <a:rPr lang="en-GB" sz="2400" dirty="0">
                <a:solidFill>
                  <a:schemeClr val="tx1"/>
                </a:solidFill>
              </a:rPr>
              <a:t>For Marx, the most important structures that shape our lives are capitalism and the class relations of capitalism </a:t>
            </a:r>
          </a:p>
          <a:p>
            <a:pPr algn="just"/>
            <a:endParaRPr lang="en-GB" dirty="0">
              <a:solidFill>
                <a:schemeClr val="tx1"/>
              </a:solidFill>
            </a:endParaRPr>
          </a:p>
          <a:p>
            <a:pPr algn="just"/>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523" y="1681446"/>
            <a:ext cx="7211961" cy="5176554"/>
          </a:xfrm>
          <a:prstGeom prst="rect">
            <a:avLst/>
          </a:prstGeom>
        </p:spPr>
      </p:pic>
      <p:sp>
        <p:nvSpPr>
          <p:cNvPr id="6" name="Content Placeholder 2"/>
          <p:cNvSpPr txBox="1">
            <a:spLocks/>
          </p:cNvSpPr>
          <p:nvPr/>
        </p:nvSpPr>
        <p:spPr>
          <a:xfrm>
            <a:off x="954505" y="1681446"/>
            <a:ext cx="3278283" cy="48476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GB" sz="2800" dirty="0">
                <a:solidFill>
                  <a:schemeClr val="tx1"/>
                </a:solidFill>
              </a:rPr>
              <a:t>Marxist geographers are critical of ideas about ‘neutral’ spatial science, but also geographic traditions that do not focus on questions of power, space and capital</a:t>
            </a:r>
          </a:p>
          <a:p>
            <a:endParaRPr lang="en-GB" sz="2400" dirty="0">
              <a:solidFill>
                <a:schemeClr val="tx1"/>
              </a:solidFill>
            </a:endParaRPr>
          </a:p>
          <a:p>
            <a:endParaRPr lang="en-GB" sz="2400" dirty="0"/>
          </a:p>
        </p:txBody>
      </p:sp>
    </p:spTree>
    <p:extLst>
      <p:ext uri="{BB962C8B-B14F-4D97-AF65-F5344CB8AC3E}">
        <p14:creationId xmlns:p14="http://schemas.microsoft.com/office/powerpoint/2010/main" val="3434189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Marxist Geography</a:t>
            </a:r>
          </a:p>
        </p:txBody>
      </p:sp>
      <p:sp>
        <p:nvSpPr>
          <p:cNvPr id="3" name="Content Placeholder 2"/>
          <p:cNvSpPr>
            <a:spLocks noGrp="1"/>
          </p:cNvSpPr>
          <p:nvPr>
            <p:ph idx="1"/>
          </p:nvPr>
        </p:nvSpPr>
        <p:spPr>
          <a:xfrm>
            <a:off x="1251678" y="1533833"/>
            <a:ext cx="10178322" cy="4970206"/>
          </a:xfrm>
        </p:spPr>
        <p:txBody>
          <a:bodyPr>
            <a:normAutofit fontScale="92500" lnSpcReduction="10000"/>
          </a:bodyPr>
          <a:lstStyle/>
          <a:p>
            <a:pPr algn="just"/>
            <a:r>
              <a:rPr lang="en-GB" sz="2800" dirty="0">
                <a:solidFill>
                  <a:schemeClr val="tx1"/>
                </a:solidFill>
              </a:rPr>
              <a:t>Marxist geographers: We should use geography to understand capitalism and to see how capital accumulation is spatialized</a:t>
            </a:r>
          </a:p>
          <a:p>
            <a:pPr algn="just"/>
            <a:r>
              <a:rPr lang="en-GB" sz="2800" dirty="0">
                <a:solidFill>
                  <a:schemeClr val="tx1"/>
                </a:solidFill>
              </a:rPr>
              <a:t>Key insights:</a:t>
            </a:r>
          </a:p>
          <a:p>
            <a:pPr algn="just"/>
            <a:r>
              <a:rPr lang="en-GB" sz="2800" dirty="0">
                <a:solidFill>
                  <a:schemeClr val="tx1"/>
                </a:solidFill>
              </a:rPr>
              <a:t>Space is not neutral, but socially produced, in relation to material events</a:t>
            </a:r>
          </a:p>
          <a:p>
            <a:pPr algn="just"/>
            <a:r>
              <a:rPr lang="en-GB" sz="2800" dirty="0">
                <a:solidFill>
                  <a:schemeClr val="tx1"/>
                </a:solidFill>
              </a:rPr>
              <a:t>Geographers should focus less on the agency of individual humans and look more at the material and political structures in which they live </a:t>
            </a:r>
          </a:p>
          <a:p>
            <a:pPr algn="just"/>
            <a:r>
              <a:rPr lang="en-GB" sz="2800" dirty="0">
                <a:solidFill>
                  <a:schemeClr val="tx1"/>
                </a:solidFill>
              </a:rPr>
              <a:t>Capital accumulation is spatial because it relies on destroying some spatial arrangements in order to create others </a:t>
            </a:r>
          </a:p>
          <a:p>
            <a:pPr algn="just"/>
            <a:r>
              <a:rPr lang="en-GB" sz="2800" dirty="0">
                <a:solidFill>
                  <a:schemeClr val="tx1"/>
                </a:solidFill>
              </a:rPr>
              <a:t>Geographers should identify AND CHANGE the processes that structure the lives of individual</a:t>
            </a:r>
          </a:p>
          <a:p>
            <a:pPr algn="just"/>
            <a:endParaRPr lang="en-GB" sz="2400" dirty="0">
              <a:solidFill>
                <a:schemeClr val="tx1"/>
              </a:solidFill>
            </a:endParaRPr>
          </a:p>
        </p:txBody>
      </p:sp>
    </p:spTree>
    <p:extLst>
      <p:ext uri="{BB962C8B-B14F-4D97-AF65-F5344CB8AC3E}">
        <p14:creationId xmlns:p14="http://schemas.microsoft.com/office/powerpoint/2010/main" val="81098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2740" y="192505"/>
            <a:ext cx="6158418" cy="6665495"/>
          </a:xfrm>
        </p:spPr>
        <p:txBody>
          <a:bodyPr>
            <a:normAutofit/>
          </a:bodyPr>
          <a:lstStyle/>
          <a:p>
            <a:pPr algn="just"/>
            <a:r>
              <a:rPr lang="en-GB" sz="2400" b="1" dirty="0">
                <a:solidFill>
                  <a:schemeClr val="tx1"/>
                </a:solidFill>
              </a:rPr>
              <a:t>David Harvey: </a:t>
            </a:r>
          </a:p>
          <a:p>
            <a:pPr algn="just"/>
            <a:r>
              <a:rPr lang="en-GB" sz="2400" dirty="0">
                <a:solidFill>
                  <a:schemeClr val="tx1"/>
                </a:solidFill>
              </a:rPr>
              <a:t>Capitalism cannot survive without seeking a “spatial fix” by expanding and destroying/ building landscapes for capital </a:t>
            </a:r>
          </a:p>
          <a:p>
            <a:pPr algn="just"/>
            <a:r>
              <a:rPr lang="en-GB" sz="2400" dirty="0">
                <a:solidFill>
                  <a:schemeClr val="tx1"/>
                </a:solidFill>
              </a:rPr>
              <a:t>Globalization “is nothing more than yet another round in the capitalist production and reconstruction of space”</a:t>
            </a:r>
          </a:p>
          <a:p>
            <a:pPr algn="just"/>
            <a:r>
              <a:rPr lang="en-GB" sz="2400" dirty="0">
                <a:solidFill>
                  <a:schemeClr val="tx1"/>
                </a:solidFill>
              </a:rPr>
              <a:t>De-industrialization in one place is linked to industrialization in another, as capital moves across the uneven surface of the globe in search of profit</a:t>
            </a:r>
          </a:p>
          <a:p>
            <a:pPr algn="just"/>
            <a:r>
              <a:rPr lang="en-GB" sz="2400" dirty="0">
                <a:solidFill>
                  <a:schemeClr val="tx1"/>
                </a:solidFill>
              </a:rPr>
              <a:t>Capital moves to areas of cheap labour, for example by moving manufacturing sites to places with lower production costs in the global South </a:t>
            </a:r>
          </a:p>
          <a:p>
            <a:pPr algn="just"/>
            <a:endParaRPr lang="en-GB"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071" r="17587"/>
          <a:stretch/>
        </p:blipFill>
        <p:spPr>
          <a:xfrm>
            <a:off x="579138" y="192505"/>
            <a:ext cx="4089114" cy="6258024"/>
          </a:xfrm>
          <a:prstGeom prst="rect">
            <a:avLst/>
          </a:prstGeom>
          <a:ln w="57150">
            <a:solidFill>
              <a:schemeClr val="bg1"/>
            </a:solidFill>
          </a:ln>
        </p:spPr>
      </p:pic>
    </p:spTree>
    <p:extLst>
      <p:ext uri="{BB962C8B-B14F-4D97-AF65-F5344CB8AC3E}">
        <p14:creationId xmlns:p14="http://schemas.microsoft.com/office/powerpoint/2010/main" val="295585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Feminist geography</a:t>
            </a:r>
          </a:p>
        </p:txBody>
      </p:sp>
      <p:sp>
        <p:nvSpPr>
          <p:cNvPr id="3" name="Content Placeholder 2"/>
          <p:cNvSpPr>
            <a:spLocks noGrp="1"/>
          </p:cNvSpPr>
          <p:nvPr>
            <p:ph idx="1"/>
          </p:nvPr>
        </p:nvSpPr>
        <p:spPr>
          <a:xfrm>
            <a:off x="1251678" y="1327355"/>
            <a:ext cx="10178322" cy="5191432"/>
          </a:xfrm>
        </p:spPr>
        <p:txBody>
          <a:bodyPr>
            <a:normAutofit fontScale="92500"/>
          </a:bodyPr>
          <a:lstStyle/>
          <a:p>
            <a:pPr algn="just"/>
            <a:r>
              <a:rPr lang="en-GB" sz="2800" dirty="0">
                <a:solidFill>
                  <a:schemeClr val="tx1"/>
                </a:solidFill>
              </a:rPr>
              <a:t>Also has </a:t>
            </a:r>
            <a:r>
              <a:rPr lang="en-GB" sz="2800" dirty="0" err="1">
                <a:solidFill>
                  <a:schemeClr val="tx1"/>
                </a:solidFill>
              </a:rPr>
              <a:t>structuralist</a:t>
            </a:r>
            <a:r>
              <a:rPr lang="en-GB" sz="2800" dirty="0">
                <a:solidFill>
                  <a:schemeClr val="tx1"/>
                </a:solidFill>
              </a:rPr>
              <a:t> influences, but sees sex/gender system as the most important structure, not capital/ class</a:t>
            </a:r>
          </a:p>
          <a:p>
            <a:pPr algn="just"/>
            <a:r>
              <a:rPr lang="en-GB" sz="2800" dirty="0">
                <a:solidFill>
                  <a:schemeClr val="tx1"/>
                </a:solidFill>
              </a:rPr>
              <a:t>A few generations of feminist geography:</a:t>
            </a:r>
          </a:p>
          <a:p>
            <a:pPr algn="just"/>
            <a:r>
              <a:rPr lang="en-GB" sz="2800" dirty="0">
                <a:solidFill>
                  <a:schemeClr val="tx1"/>
                </a:solidFill>
              </a:rPr>
              <a:t>‘Mapping women’ and their lives which had been absent from geography</a:t>
            </a:r>
          </a:p>
          <a:p>
            <a:pPr algn="just"/>
            <a:r>
              <a:rPr lang="en-GB" sz="2800" dirty="0">
                <a:solidFill>
                  <a:schemeClr val="tx1"/>
                </a:solidFill>
              </a:rPr>
              <a:t>Studying women’s spaces and the gendered construction of space</a:t>
            </a:r>
          </a:p>
          <a:p>
            <a:pPr algn="just"/>
            <a:r>
              <a:rPr lang="en-GB" sz="2800" dirty="0">
                <a:solidFill>
                  <a:schemeClr val="tx1"/>
                </a:solidFill>
              </a:rPr>
              <a:t>Key insights: Construction of space is gendered</a:t>
            </a:r>
          </a:p>
          <a:p>
            <a:pPr algn="just"/>
            <a:r>
              <a:rPr lang="en-GB" sz="2800" dirty="0">
                <a:solidFill>
                  <a:schemeClr val="tx1"/>
                </a:solidFill>
              </a:rPr>
              <a:t>The discipline itself is masculinist and overlooks women/ women’s spaces/ women’s lives</a:t>
            </a:r>
          </a:p>
          <a:p>
            <a:pPr algn="just"/>
            <a:r>
              <a:rPr lang="en-GB" sz="2800" dirty="0">
                <a:solidFill>
                  <a:schemeClr val="tx1"/>
                </a:solidFill>
              </a:rPr>
              <a:t>For example: Geography traditionally reproduced gendered binaries that saw domestic space = female space = non-economic space </a:t>
            </a:r>
          </a:p>
          <a:p>
            <a:pPr algn="just"/>
            <a:endParaRPr lang="en-GB" dirty="0"/>
          </a:p>
        </p:txBody>
      </p:sp>
    </p:spTree>
    <p:extLst>
      <p:ext uri="{BB962C8B-B14F-4D97-AF65-F5344CB8AC3E}">
        <p14:creationId xmlns:p14="http://schemas.microsoft.com/office/powerpoint/2010/main" val="3998248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280" y="300789"/>
            <a:ext cx="9601200" cy="1485900"/>
          </a:xfrm>
        </p:spPr>
        <p:txBody>
          <a:bodyPr/>
          <a:lstStyle/>
          <a:p>
            <a:r>
              <a:rPr lang="en-GB" dirty="0"/>
              <a:t>Feminist Methods</a:t>
            </a:r>
          </a:p>
        </p:txBody>
      </p:sp>
      <p:sp>
        <p:nvSpPr>
          <p:cNvPr id="3" name="Content Placeholder 2"/>
          <p:cNvSpPr>
            <a:spLocks noGrp="1"/>
          </p:cNvSpPr>
          <p:nvPr>
            <p:ph idx="1"/>
          </p:nvPr>
        </p:nvSpPr>
        <p:spPr>
          <a:xfrm>
            <a:off x="4748982" y="1238865"/>
            <a:ext cx="7197212" cy="5619135"/>
          </a:xfrm>
        </p:spPr>
        <p:txBody>
          <a:bodyPr>
            <a:normAutofit/>
          </a:bodyPr>
          <a:lstStyle/>
          <a:p>
            <a:pPr algn="just"/>
            <a:r>
              <a:rPr lang="en-GB" sz="2400" dirty="0">
                <a:solidFill>
                  <a:schemeClr val="tx1"/>
                </a:solidFill>
              </a:rPr>
              <a:t>Key insights:</a:t>
            </a:r>
          </a:p>
          <a:p>
            <a:pPr algn="just"/>
            <a:r>
              <a:rPr lang="en-GB" sz="2400" dirty="0">
                <a:solidFill>
                  <a:schemeClr val="tx1"/>
                </a:solidFill>
              </a:rPr>
              <a:t>We must be reflexive about the </a:t>
            </a:r>
            <a:r>
              <a:rPr lang="en-US" sz="2400" dirty="0">
                <a:solidFill>
                  <a:schemeClr val="tx1"/>
                </a:solidFill>
              </a:rPr>
              <a:t>power relations that constitute the research relationship</a:t>
            </a:r>
            <a:endParaRPr lang="en-GB" sz="2400" dirty="0">
              <a:solidFill>
                <a:schemeClr val="tx1"/>
              </a:solidFill>
            </a:endParaRPr>
          </a:p>
          <a:p>
            <a:pPr algn="just"/>
            <a:r>
              <a:rPr lang="en-US" sz="2400" dirty="0">
                <a:solidFill>
                  <a:schemeClr val="tx1"/>
                </a:solidFill>
              </a:rPr>
              <a:t>Scientific investigation can never stand apart from the subject it studies</a:t>
            </a:r>
          </a:p>
          <a:p>
            <a:pPr algn="just"/>
            <a:r>
              <a:rPr lang="en-US" sz="2400" dirty="0">
                <a:solidFill>
                  <a:schemeClr val="tx1"/>
                </a:solidFill>
              </a:rPr>
              <a:t>Sought to theorize research as a collaborative and participatory practice designed to achieve the desired outcomes of participants</a:t>
            </a:r>
          </a:p>
          <a:p>
            <a:pPr algn="just"/>
            <a:r>
              <a:rPr lang="en-US" sz="2400" dirty="0">
                <a:solidFill>
                  <a:schemeClr val="tx1"/>
                </a:solidFill>
              </a:rPr>
              <a:t>Research should be </a:t>
            </a:r>
            <a:r>
              <a:rPr lang="en-US" sz="2400" i="1" dirty="0">
                <a:solidFill>
                  <a:schemeClr val="tx1"/>
                </a:solidFill>
              </a:rPr>
              <a:t>action </a:t>
            </a:r>
            <a:r>
              <a:rPr lang="en-US" sz="2400" dirty="0">
                <a:solidFill>
                  <a:schemeClr val="tx1"/>
                </a:solidFill>
              </a:rPr>
              <a:t>oriented and connected to a project of social justice</a:t>
            </a:r>
          </a:p>
          <a:p>
            <a:pPr algn="just"/>
            <a:r>
              <a:rPr lang="en-GB" sz="1800" dirty="0">
                <a:solidFill>
                  <a:schemeClr val="tx1"/>
                </a:solidFill>
              </a:rPr>
              <a:t>2006. </a:t>
            </a:r>
            <a:r>
              <a:rPr lang="en-GB" sz="1800" dirty="0" err="1">
                <a:solidFill>
                  <a:schemeClr val="tx1"/>
                </a:solidFill>
              </a:rPr>
              <a:t>Sangtin</a:t>
            </a:r>
            <a:r>
              <a:rPr lang="en-GB" sz="1800" dirty="0">
                <a:solidFill>
                  <a:schemeClr val="tx1"/>
                </a:solidFill>
              </a:rPr>
              <a:t> Writers and </a:t>
            </a:r>
            <a:r>
              <a:rPr lang="en-GB" sz="1800" dirty="0" err="1">
                <a:solidFill>
                  <a:schemeClr val="tx1"/>
                </a:solidFill>
              </a:rPr>
              <a:t>Richa</a:t>
            </a:r>
            <a:r>
              <a:rPr lang="en-GB" sz="1800" dirty="0">
                <a:solidFill>
                  <a:schemeClr val="tx1"/>
                </a:solidFill>
              </a:rPr>
              <a:t> Nagar</a:t>
            </a:r>
            <a:r>
              <a:rPr lang="en-GB" sz="1800" i="1" dirty="0">
                <a:solidFill>
                  <a:schemeClr val="tx1"/>
                </a:solidFill>
              </a:rPr>
              <a:t>. Playing with Fire: Feminist Thought and Activism Through Seven Lives in India</a:t>
            </a:r>
            <a:r>
              <a:rPr lang="en-GB" sz="1800" dirty="0">
                <a:solidFill>
                  <a:schemeClr val="tx1"/>
                </a:solidFill>
              </a:rPr>
              <a:t>. Minneapolis: University of Minnesota Press.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280" y="1238865"/>
            <a:ext cx="3086100" cy="4752975"/>
          </a:xfrm>
          <a:prstGeom prst="rect">
            <a:avLst/>
          </a:prstGeom>
        </p:spPr>
      </p:pic>
    </p:spTree>
    <p:extLst>
      <p:ext uri="{BB962C8B-B14F-4D97-AF65-F5344CB8AC3E}">
        <p14:creationId xmlns:p14="http://schemas.microsoft.com/office/powerpoint/2010/main" val="2905916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Challenging binaries</a:t>
            </a:r>
          </a:p>
        </p:txBody>
      </p:sp>
      <p:sp>
        <p:nvSpPr>
          <p:cNvPr id="3" name="Content Placeholder 2"/>
          <p:cNvSpPr>
            <a:spLocks noGrp="1"/>
          </p:cNvSpPr>
          <p:nvPr>
            <p:ph idx="1"/>
          </p:nvPr>
        </p:nvSpPr>
        <p:spPr>
          <a:xfrm>
            <a:off x="1251678" y="1342104"/>
            <a:ext cx="10414296" cy="3967316"/>
          </a:xfrm>
        </p:spPr>
        <p:txBody>
          <a:bodyPr>
            <a:normAutofit/>
          </a:bodyPr>
          <a:lstStyle/>
          <a:p>
            <a:pPr algn="just"/>
            <a:r>
              <a:rPr lang="en-GB" sz="2400" dirty="0">
                <a:solidFill>
                  <a:schemeClr val="tx1"/>
                </a:solidFill>
              </a:rPr>
              <a:t>‘Women’ is not a straightforward category of people with a single set of experiences and interests</a:t>
            </a:r>
          </a:p>
          <a:p>
            <a:pPr algn="just"/>
            <a:r>
              <a:rPr lang="en-GB" sz="2400" dirty="0">
                <a:solidFill>
                  <a:schemeClr val="tx1"/>
                </a:solidFill>
              </a:rPr>
              <a:t>Gender is always lived as one identity alongside race, class, sexuality, ability, etc. </a:t>
            </a:r>
          </a:p>
          <a:p>
            <a:pPr algn="just"/>
            <a:r>
              <a:rPr lang="en-GB" sz="2400" dirty="0">
                <a:solidFill>
                  <a:schemeClr val="tx1"/>
                </a:solidFill>
              </a:rPr>
              <a:t>Feminist geographers study how gender is lived in space, and how bodies/ borders/ spatial demarcations work to construct group identities </a:t>
            </a:r>
          </a:p>
          <a:p>
            <a:pPr algn="just"/>
            <a:endParaRPr lang="en-GB" dirty="0">
              <a:solidFill>
                <a:schemeClr val="tx1"/>
              </a:solidFill>
            </a:endParaRPr>
          </a:p>
          <a:p>
            <a:pPr algn="just"/>
            <a:endParaRPr lang="en-GB"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120" r="9799"/>
          <a:stretch/>
        </p:blipFill>
        <p:spPr>
          <a:xfrm>
            <a:off x="7814710" y="3860098"/>
            <a:ext cx="4115454" cy="2824492"/>
          </a:xfrm>
          <a:prstGeom prst="rect">
            <a:avLst/>
          </a:prstGeom>
        </p:spPr>
      </p:pic>
      <p:sp>
        <p:nvSpPr>
          <p:cNvPr id="5" name="Rectangle 4"/>
          <p:cNvSpPr/>
          <p:nvPr/>
        </p:nvSpPr>
        <p:spPr>
          <a:xfrm>
            <a:off x="1251678" y="4026732"/>
            <a:ext cx="6298842" cy="1938992"/>
          </a:xfrm>
          <a:prstGeom prst="rect">
            <a:avLst/>
          </a:prstGeom>
        </p:spPr>
        <p:txBody>
          <a:bodyPr wrap="square">
            <a:spAutoFit/>
          </a:bodyPr>
          <a:lstStyle/>
          <a:p>
            <a:pPr marL="285750" indent="-285750">
              <a:buFont typeface="Arial" panose="020B0604020202020204" pitchFamily="34" charset="0"/>
              <a:buChar char="•"/>
            </a:pPr>
            <a:r>
              <a:rPr lang="en-GB" sz="2400" dirty="0"/>
              <a:t>Browne explores “processes through which sexed bodies and spaces are (re)fixed, disempowering those who do not conform to the binary categories of man/woman, male/female”  </a:t>
            </a:r>
            <a:r>
              <a:rPr lang="en-GB" sz="2000" dirty="0"/>
              <a:t>Browne, K. (2004).</a:t>
            </a:r>
          </a:p>
        </p:txBody>
      </p:sp>
    </p:spTree>
    <p:extLst>
      <p:ext uri="{BB962C8B-B14F-4D97-AF65-F5344CB8AC3E}">
        <p14:creationId xmlns:p14="http://schemas.microsoft.com/office/powerpoint/2010/main" val="2231798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7719-DDFA-DD4D-8BCD-0E460434362C}"/>
              </a:ext>
            </a:extLst>
          </p:cNvPr>
          <p:cNvSpPr>
            <a:spLocks noGrp="1"/>
          </p:cNvSpPr>
          <p:nvPr>
            <p:ph type="title"/>
          </p:nvPr>
        </p:nvSpPr>
        <p:spPr>
          <a:xfrm>
            <a:off x="849561" y="574964"/>
            <a:ext cx="9601200" cy="1485900"/>
          </a:xfrm>
        </p:spPr>
        <p:txBody>
          <a:bodyPr/>
          <a:lstStyle/>
          <a:p>
            <a:r>
              <a:rPr lang="en-US" dirty="0"/>
              <a:t>Seeing these traditions in practice/ in relation to each other: </a:t>
            </a:r>
          </a:p>
        </p:txBody>
      </p:sp>
      <p:pic>
        <p:nvPicPr>
          <p:cNvPr id="4" name="Picture 3">
            <a:extLst>
              <a:ext uri="{FF2B5EF4-FFF2-40B4-BE49-F238E27FC236}">
                <a16:creationId xmlns:a16="http://schemas.microsoft.com/office/drawing/2014/main" id="{E0C79929-6C8A-CD4D-835C-EF134583F4E0}"/>
              </a:ext>
            </a:extLst>
          </p:cNvPr>
          <p:cNvPicPr>
            <a:picLocks noChangeAspect="1"/>
          </p:cNvPicPr>
          <p:nvPr/>
        </p:nvPicPr>
        <p:blipFill>
          <a:blip r:embed="rId2"/>
          <a:stretch>
            <a:fillRect/>
          </a:stretch>
        </p:blipFill>
        <p:spPr>
          <a:xfrm>
            <a:off x="1409954" y="2207168"/>
            <a:ext cx="10579100" cy="4038600"/>
          </a:xfrm>
          <a:prstGeom prst="rect">
            <a:avLst/>
          </a:prstGeom>
        </p:spPr>
      </p:pic>
    </p:spTree>
    <p:extLst>
      <p:ext uri="{BB962C8B-B14F-4D97-AF65-F5344CB8AC3E}">
        <p14:creationId xmlns:p14="http://schemas.microsoft.com/office/powerpoint/2010/main" val="1936640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Aims of the Seminar	</a:t>
            </a:r>
          </a:p>
        </p:txBody>
      </p:sp>
      <p:sp>
        <p:nvSpPr>
          <p:cNvPr id="3" name="Content Placeholder 2"/>
          <p:cNvSpPr>
            <a:spLocks noGrp="1"/>
          </p:cNvSpPr>
          <p:nvPr>
            <p:ph idx="1"/>
          </p:nvPr>
        </p:nvSpPr>
        <p:spPr>
          <a:xfrm>
            <a:off x="1251678" y="2286001"/>
            <a:ext cx="10700836" cy="3593591"/>
          </a:xfrm>
        </p:spPr>
        <p:txBody>
          <a:bodyPr>
            <a:normAutofit/>
          </a:bodyPr>
          <a:lstStyle/>
          <a:p>
            <a:r>
              <a:rPr lang="en-GB" sz="3600" dirty="0">
                <a:solidFill>
                  <a:schemeClr val="tx1"/>
                </a:solidFill>
              </a:rPr>
              <a:t>Identify key features of several geographical traditions</a:t>
            </a:r>
          </a:p>
          <a:p>
            <a:r>
              <a:rPr lang="en-GB" sz="3600" dirty="0">
                <a:solidFill>
                  <a:schemeClr val="tx1"/>
                </a:solidFill>
              </a:rPr>
              <a:t>Explore reasons for changes in geographical thinking</a:t>
            </a:r>
          </a:p>
          <a:p>
            <a:r>
              <a:rPr lang="en-GB" sz="3600" dirty="0">
                <a:solidFill>
                  <a:schemeClr val="tx1"/>
                </a:solidFill>
              </a:rPr>
              <a:t>Identify suitable approaches for research subjects</a:t>
            </a:r>
          </a:p>
          <a:p>
            <a:endParaRPr lang="en-GB" sz="3600" dirty="0">
              <a:solidFill>
                <a:schemeClr val="tx1"/>
              </a:solidFill>
            </a:endParaRPr>
          </a:p>
        </p:txBody>
      </p:sp>
    </p:spTree>
    <p:extLst>
      <p:ext uri="{BB962C8B-B14F-4D97-AF65-F5344CB8AC3E}">
        <p14:creationId xmlns:p14="http://schemas.microsoft.com/office/powerpoint/2010/main" val="4209629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6C88316-566A-234B-BB73-83495C6A7277}"/>
              </a:ext>
            </a:extLst>
          </p:cNvPr>
          <p:cNvSpPr>
            <a:spLocks noGrp="1"/>
          </p:cNvSpPr>
          <p:nvPr>
            <p:ph idx="1"/>
          </p:nvPr>
        </p:nvSpPr>
        <p:spPr>
          <a:xfrm>
            <a:off x="914400" y="264720"/>
            <a:ext cx="6694714" cy="6478979"/>
          </a:xfrm>
        </p:spPr>
        <p:txBody>
          <a:bodyPr>
            <a:normAutofit lnSpcReduction="10000"/>
          </a:bodyPr>
          <a:lstStyle/>
          <a:p>
            <a:endParaRPr lang="en-US" sz="2800" dirty="0"/>
          </a:p>
          <a:p>
            <a:endParaRPr lang="en-US" sz="2800" dirty="0"/>
          </a:p>
          <a:p>
            <a:endParaRPr lang="en-US" sz="2800" dirty="0"/>
          </a:p>
          <a:p>
            <a:r>
              <a:rPr lang="en-US" sz="2800" dirty="0"/>
              <a:t>This work “</a:t>
            </a:r>
            <a:r>
              <a:rPr lang="en-GB" sz="2800" dirty="0"/>
              <a:t>provided an important framework for others examining the politicisation of space and ethnic division in other contexts, it did not go beyond quantifying and measuring conflict.. It did not attempt to explore the nature of cultural or political fragmentation nor did it try and gauge the attitudes between those who orchestrated or supported ethnic-sectarian enclaving and those who did not” (McDowell and </a:t>
            </a:r>
            <a:r>
              <a:rPr lang="en-GB" sz="2800" dirty="0" err="1"/>
              <a:t>Shirlow</a:t>
            </a:r>
            <a:r>
              <a:rPr lang="en-GB" sz="2800" dirty="0"/>
              <a:t> 702)</a:t>
            </a:r>
          </a:p>
          <a:p>
            <a:endParaRPr lang="en-GB" sz="2400" dirty="0"/>
          </a:p>
          <a:p>
            <a:endParaRPr lang="en-GB" dirty="0"/>
          </a:p>
          <a:p>
            <a:endParaRPr lang="en-US" dirty="0"/>
          </a:p>
        </p:txBody>
      </p:sp>
      <p:pic>
        <p:nvPicPr>
          <p:cNvPr id="7" name="Picture 6">
            <a:extLst>
              <a:ext uri="{FF2B5EF4-FFF2-40B4-BE49-F238E27FC236}">
                <a16:creationId xmlns:a16="http://schemas.microsoft.com/office/drawing/2014/main" id="{F95131D9-45E0-694D-9EC9-9EB5A8B734A2}"/>
              </a:ext>
            </a:extLst>
          </p:cNvPr>
          <p:cNvPicPr>
            <a:picLocks noChangeAspect="1"/>
          </p:cNvPicPr>
          <p:nvPr/>
        </p:nvPicPr>
        <p:blipFill rotWithShape="1">
          <a:blip r:embed="rId2"/>
          <a:srcRect l="33905"/>
          <a:stretch/>
        </p:blipFill>
        <p:spPr>
          <a:xfrm>
            <a:off x="7609114" y="1760102"/>
            <a:ext cx="4582886" cy="4673355"/>
          </a:xfrm>
          <a:prstGeom prst="rect">
            <a:avLst/>
          </a:prstGeom>
          <a:ln>
            <a:solidFill>
              <a:schemeClr val="tx1"/>
            </a:solidFill>
          </a:ln>
        </p:spPr>
      </p:pic>
      <p:sp>
        <p:nvSpPr>
          <p:cNvPr id="8" name="Content Placeholder 2">
            <a:extLst>
              <a:ext uri="{FF2B5EF4-FFF2-40B4-BE49-F238E27FC236}">
                <a16:creationId xmlns:a16="http://schemas.microsoft.com/office/drawing/2014/main" id="{5D2DEB0E-8A2A-4944-9FF1-C2EA59C7A359}"/>
              </a:ext>
            </a:extLst>
          </p:cNvPr>
          <p:cNvSpPr txBox="1">
            <a:spLocks/>
          </p:cNvSpPr>
          <p:nvPr/>
        </p:nvSpPr>
        <p:spPr>
          <a:xfrm>
            <a:off x="860713" y="126175"/>
            <a:ext cx="10737273" cy="210440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800" b="1" dirty="0"/>
              <a:t>Quants/ Mapping: </a:t>
            </a:r>
          </a:p>
          <a:p>
            <a:r>
              <a:rPr lang="en-US" sz="2800" dirty="0"/>
              <a:t>Research focused on quantifying violence and ethnic segregation in </a:t>
            </a:r>
            <a:r>
              <a:rPr lang="en-GB" sz="2800" dirty="0"/>
              <a:t>Belfast’s contemporary segregated urban landscape.</a:t>
            </a:r>
          </a:p>
          <a:p>
            <a:endParaRPr lang="en-US" sz="2800" dirty="0"/>
          </a:p>
          <a:p>
            <a:endParaRPr lang="en-GB" sz="2400" dirty="0"/>
          </a:p>
          <a:p>
            <a:endParaRPr lang="en-GB" dirty="0"/>
          </a:p>
          <a:p>
            <a:endParaRPr lang="en-US" dirty="0"/>
          </a:p>
        </p:txBody>
      </p:sp>
    </p:spTree>
    <p:extLst>
      <p:ext uri="{BB962C8B-B14F-4D97-AF65-F5344CB8AC3E}">
        <p14:creationId xmlns:p14="http://schemas.microsoft.com/office/powerpoint/2010/main" val="3727234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6C88316-566A-234B-BB73-83495C6A7277}"/>
              </a:ext>
            </a:extLst>
          </p:cNvPr>
          <p:cNvSpPr>
            <a:spLocks noGrp="1"/>
          </p:cNvSpPr>
          <p:nvPr>
            <p:ph idx="1"/>
          </p:nvPr>
        </p:nvSpPr>
        <p:spPr>
          <a:xfrm>
            <a:off x="860713" y="126175"/>
            <a:ext cx="6694714" cy="6478979"/>
          </a:xfrm>
        </p:spPr>
        <p:txBody>
          <a:bodyPr>
            <a:normAutofit lnSpcReduction="10000"/>
          </a:bodyPr>
          <a:lstStyle/>
          <a:p>
            <a:endParaRPr lang="en-US" sz="2800" dirty="0"/>
          </a:p>
          <a:p>
            <a:endParaRPr lang="en-US" sz="2800" dirty="0"/>
          </a:p>
          <a:p>
            <a:endParaRPr lang="en-US" sz="2800" dirty="0"/>
          </a:p>
          <a:p>
            <a:r>
              <a:rPr lang="en-US" sz="2800" dirty="0"/>
              <a:t>This work “</a:t>
            </a:r>
            <a:r>
              <a:rPr lang="en-GB" sz="2800" dirty="0"/>
              <a:t>explored divergent constructions of place through representation [and the] the social and geographical identity formations presented within literature” (McDowell and Shirlow704)</a:t>
            </a:r>
          </a:p>
          <a:p>
            <a:endParaRPr lang="en-GB" sz="2800" dirty="0"/>
          </a:p>
          <a:p>
            <a:r>
              <a:rPr lang="en-GB" sz="2800" dirty="0" err="1"/>
              <a:t>Stainer</a:t>
            </a:r>
            <a:r>
              <a:rPr lang="en-GB" sz="2800" dirty="0"/>
              <a:t> (2006) uses novels to critically interpret near-contemporary representations of place in two examples of Belfast fiction of the 1990s:</a:t>
            </a:r>
          </a:p>
          <a:p>
            <a:endParaRPr lang="en-GB" sz="2400" dirty="0"/>
          </a:p>
          <a:p>
            <a:endParaRPr lang="en-GB" dirty="0"/>
          </a:p>
          <a:p>
            <a:endParaRPr lang="en-US" dirty="0"/>
          </a:p>
        </p:txBody>
      </p:sp>
      <p:sp>
        <p:nvSpPr>
          <p:cNvPr id="8" name="Content Placeholder 2">
            <a:extLst>
              <a:ext uri="{FF2B5EF4-FFF2-40B4-BE49-F238E27FC236}">
                <a16:creationId xmlns:a16="http://schemas.microsoft.com/office/drawing/2014/main" id="{5D2DEB0E-8A2A-4944-9FF1-C2EA59C7A359}"/>
              </a:ext>
            </a:extLst>
          </p:cNvPr>
          <p:cNvSpPr txBox="1">
            <a:spLocks/>
          </p:cNvSpPr>
          <p:nvPr/>
        </p:nvSpPr>
        <p:spPr>
          <a:xfrm>
            <a:off x="860713" y="126175"/>
            <a:ext cx="10737273" cy="210440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800" b="1" dirty="0"/>
              <a:t>Cultural Turn:</a:t>
            </a:r>
          </a:p>
          <a:p>
            <a:r>
              <a:rPr lang="en-US" sz="2800" dirty="0"/>
              <a:t>Research focused on relationship between identity, place and belonging in Northern Ireland</a:t>
            </a:r>
          </a:p>
          <a:p>
            <a:endParaRPr lang="en-US" sz="2800" dirty="0"/>
          </a:p>
          <a:p>
            <a:endParaRPr lang="en-GB" sz="2400" dirty="0"/>
          </a:p>
          <a:p>
            <a:endParaRPr lang="en-GB" dirty="0"/>
          </a:p>
          <a:p>
            <a:endParaRPr lang="en-US" dirty="0"/>
          </a:p>
        </p:txBody>
      </p:sp>
      <p:pic>
        <p:nvPicPr>
          <p:cNvPr id="2" name="Picture 1">
            <a:extLst>
              <a:ext uri="{FF2B5EF4-FFF2-40B4-BE49-F238E27FC236}">
                <a16:creationId xmlns:a16="http://schemas.microsoft.com/office/drawing/2014/main" id="{624B5752-F49A-804F-ABB2-C09A09AC730E}"/>
              </a:ext>
            </a:extLst>
          </p:cNvPr>
          <p:cNvPicPr>
            <a:picLocks noChangeAspect="1"/>
          </p:cNvPicPr>
          <p:nvPr/>
        </p:nvPicPr>
        <p:blipFill>
          <a:blip r:embed="rId2"/>
          <a:stretch>
            <a:fillRect/>
          </a:stretch>
        </p:blipFill>
        <p:spPr>
          <a:xfrm>
            <a:off x="8122351" y="1317041"/>
            <a:ext cx="3646714" cy="5426658"/>
          </a:xfrm>
          <a:prstGeom prst="rect">
            <a:avLst/>
          </a:prstGeom>
        </p:spPr>
      </p:pic>
    </p:spTree>
    <p:extLst>
      <p:ext uri="{BB962C8B-B14F-4D97-AF65-F5344CB8AC3E}">
        <p14:creationId xmlns:p14="http://schemas.microsoft.com/office/powerpoint/2010/main" val="1438842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2DEB0E-8A2A-4944-9FF1-C2EA59C7A359}"/>
              </a:ext>
            </a:extLst>
          </p:cNvPr>
          <p:cNvSpPr txBox="1">
            <a:spLocks/>
          </p:cNvSpPr>
          <p:nvPr/>
        </p:nvSpPr>
        <p:spPr>
          <a:xfrm>
            <a:off x="860713" y="126175"/>
            <a:ext cx="10737273" cy="362939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800" b="1" dirty="0"/>
              <a:t>Feminist geography:</a:t>
            </a:r>
          </a:p>
          <a:p>
            <a:r>
              <a:rPr lang="en-US" sz="2800" dirty="0"/>
              <a:t>Feminist critiques into spatial constructions of identity opened up a discussion about the gendered nature of the conflict. </a:t>
            </a:r>
          </a:p>
          <a:p>
            <a:endParaRPr lang="en-US" sz="2800" dirty="0"/>
          </a:p>
          <a:p>
            <a:r>
              <a:rPr lang="en-US" sz="2800" dirty="0"/>
              <a:t>“... Conflict did not fully undermine gendered divisions but instead reinforced the division between the foregrounded male ‘warrior’ and the backgrounded ‘obliging’ and ‘home-</a:t>
            </a:r>
            <a:r>
              <a:rPr lang="en-US" sz="2800" dirty="0" err="1"/>
              <a:t>centred</a:t>
            </a:r>
            <a:r>
              <a:rPr lang="en-US" sz="2800" dirty="0"/>
              <a:t>’ female” (704)</a:t>
            </a:r>
          </a:p>
          <a:p>
            <a:endParaRPr lang="en-US" sz="2800" dirty="0"/>
          </a:p>
          <a:p>
            <a:endParaRPr lang="en-US" sz="2800" dirty="0"/>
          </a:p>
          <a:p>
            <a:endParaRPr lang="en-US" sz="2800" dirty="0"/>
          </a:p>
          <a:p>
            <a:endParaRPr lang="en-GB" sz="2400" dirty="0"/>
          </a:p>
          <a:p>
            <a:endParaRPr lang="en-GB" dirty="0"/>
          </a:p>
          <a:p>
            <a:endParaRPr lang="en-US" dirty="0"/>
          </a:p>
        </p:txBody>
      </p:sp>
      <p:pic>
        <p:nvPicPr>
          <p:cNvPr id="4" name="Picture 3">
            <a:extLst>
              <a:ext uri="{FF2B5EF4-FFF2-40B4-BE49-F238E27FC236}">
                <a16:creationId xmlns:a16="http://schemas.microsoft.com/office/drawing/2014/main" id="{F6B085B2-7F73-594A-B529-4E51A1CC6599}"/>
              </a:ext>
            </a:extLst>
          </p:cNvPr>
          <p:cNvPicPr>
            <a:picLocks noChangeAspect="1"/>
          </p:cNvPicPr>
          <p:nvPr/>
        </p:nvPicPr>
        <p:blipFill>
          <a:blip r:embed="rId2"/>
          <a:stretch>
            <a:fillRect/>
          </a:stretch>
        </p:blipFill>
        <p:spPr>
          <a:xfrm>
            <a:off x="6673437" y="3525846"/>
            <a:ext cx="4707329" cy="3332154"/>
          </a:xfrm>
          <a:prstGeom prst="rect">
            <a:avLst/>
          </a:prstGeom>
        </p:spPr>
      </p:pic>
      <p:pic>
        <p:nvPicPr>
          <p:cNvPr id="6" name="Picture 5">
            <a:extLst>
              <a:ext uri="{FF2B5EF4-FFF2-40B4-BE49-F238E27FC236}">
                <a16:creationId xmlns:a16="http://schemas.microsoft.com/office/drawing/2014/main" id="{90976327-673D-6045-9AD3-CB488B120C2E}"/>
              </a:ext>
            </a:extLst>
          </p:cNvPr>
          <p:cNvPicPr>
            <a:picLocks noChangeAspect="1"/>
          </p:cNvPicPr>
          <p:nvPr/>
        </p:nvPicPr>
        <p:blipFill>
          <a:blip r:embed="rId3"/>
          <a:stretch>
            <a:fillRect/>
          </a:stretch>
        </p:blipFill>
        <p:spPr>
          <a:xfrm>
            <a:off x="1756475" y="3755571"/>
            <a:ext cx="4699742" cy="3127465"/>
          </a:xfrm>
          <a:prstGeom prst="rect">
            <a:avLst/>
          </a:prstGeom>
        </p:spPr>
      </p:pic>
    </p:spTree>
    <p:extLst>
      <p:ext uri="{BB962C8B-B14F-4D97-AF65-F5344CB8AC3E}">
        <p14:creationId xmlns:p14="http://schemas.microsoft.com/office/powerpoint/2010/main" val="3596031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2DEB0E-8A2A-4944-9FF1-C2EA59C7A359}"/>
              </a:ext>
            </a:extLst>
          </p:cNvPr>
          <p:cNvSpPr txBox="1">
            <a:spLocks/>
          </p:cNvSpPr>
          <p:nvPr/>
        </p:nvSpPr>
        <p:spPr>
          <a:xfrm>
            <a:off x="860713" y="126174"/>
            <a:ext cx="10737273" cy="4266211"/>
          </a:xfrm>
          <a:prstGeom prst="rect">
            <a:avLst/>
          </a:prstGeom>
        </p:spPr>
        <p:txBody>
          <a:bodyPr vert="horz" lIns="91440" tIns="45720" rIns="91440" bIns="45720" rtlCol="0">
            <a:normAutofit fontScale="925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800" b="1" dirty="0"/>
              <a:t>Participatory Geography/ Children’s Geography:</a:t>
            </a:r>
          </a:p>
          <a:p>
            <a:pPr algn="just"/>
            <a:endParaRPr lang="en-US" sz="3200" dirty="0"/>
          </a:p>
          <a:p>
            <a:pPr algn="just"/>
            <a:r>
              <a:rPr lang="en-GB" sz="2600" dirty="0"/>
              <a:t>“Children and adults see the same sites through different eyes and that more child-centred methods are needed to capture and understand their views rather than seeing their behaviour through an adult lens” (Leonard 449)</a:t>
            </a:r>
          </a:p>
          <a:p>
            <a:pPr algn="just"/>
            <a:r>
              <a:rPr lang="en-GB" sz="2600" dirty="0"/>
              <a:t>“As existing users of city space, young people’s perspectives should be a necessary aspect of understanding how cities are perceived and encountered” (Leonard 449)</a:t>
            </a:r>
          </a:p>
          <a:p>
            <a:pPr algn="just"/>
            <a:r>
              <a:rPr lang="en-GB" sz="2600" dirty="0"/>
              <a:t>Participatory work: Protestant and Catholic teens design a tour of Belfast to highlight different spaces (shared and exclusionary)</a:t>
            </a:r>
          </a:p>
          <a:p>
            <a:pPr algn="just"/>
            <a:endParaRPr lang="en-GB" sz="2400" dirty="0"/>
          </a:p>
          <a:p>
            <a:endParaRPr lang="en-US" sz="2800" dirty="0"/>
          </a:p>
          <a:p>
            <a:endParaRPr lang="en-US" sz="2800" dirty="0"/>
          </a:p>
          <a:p>
            <a:endParaRPr lang="en-GB" sz="2400" dirty="0"/>
          </a:p>
          <a:p>
            <a:endParaRPr lang="en-GB" dirty="0"/>
          </a:p>
          <a:p>
            <a:endParaRPr lang="en-US" dirty="0"/>
          </a:p>
        </p:txBody>
      </p:sp>
      <p:pic>
        <p:nvPicPr>
          <p:cNvPr id="2" name="Picture 1">
            <a:extLst>
              <a:ext uri="{FF2B5EF4-FFF2-40B4-BE49-F238E27FC236}">
                <a16:creationId xmlns:a16="http://schemas.microsoft.com/office/drawing/2014/main" id="{3BD7E197-2230-6A40-866D-BFD5EC050ED7}"/>
              </a:ext>
            </a:extLst>
          </p:cNvPr>
          <p:cNvPicPr>
            <a:picLocks noChangeAspect="1"/>
          </p:cNvPicPr>
          <p:nvPr/>
        </p:nvPicPr>
        <p:blipFill>
          <a:blip r:embed="rId2"/>
          <a:stretch>
            <a:fillRect/>
          </a:stretch>
        </p:blipFill>
        <p:spPr>
          <a:xfrm>
            <a:off x="2289875" y="4572000"/>
            <a:ext cx="3568700" cy="2286000"/>
          </a:xfrm>
          <a:prstGeom prst="rect">
            <a:avLst/>
          </a:prstGeom>
        </p:spPr>
      </p:pic>
      <p:pic>
        <p:nvPicPr>
          <p:cNvPr id="3" name="Picture 2">
            <a:extLst>
              <a:ext uri="{FF2B5EF4-FFF2-40B4-BE49-F238E27FC236}">
                <a16:creationId xmlns:a16="http://schemas.microsoft.com/office/drawing/2014/main" id="{B67C7DF4-609D-164E-B144-6A2AF1C6349F}"/>
              </a:ext>
            </a:extLst>
          </p:cNvPr>
          <p:cNvPicPr>
            <a:picLocks noChangeAspect="1"/>
          </p:cNvPicPr>
          <p:nvPr/>
        </p:nvPicPr>
        <p:blipFill>
          <a:blip r:embed="rId3"/>
          <a:stretch>
            <a:fillRect/>
          </a:stretch>
        </p:blipFill>
        <p:spPr>
          <a:xfrm>
            <a:off x="6714835" y="4519680"/>
            <a:ext cx="4119419" cy="2249420"/>
          </a:xfrm>
          <a:prstGeom prst="rect">
            <a:avLst/>
          </a:prstGeom>
        </p:spPr>
      </p:pic>
    </p:spTree>
    <p:extLst>
      <p:ext uri="{BB962C8B-B14F-4D97-AF65-F5344CB8AC3E}">
        <p14:creationId xmlns:p14="http://schemas.microsoft.com/office/powerpoint/2010/main" val="2756826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6C88316-566A-234B-BB73-83495C6A7277}"/>
              </a:ext>
            </a:extLst>
          </p:cNvPr>
          <p:cNvSpPr>
            <a:spLocks noGrp="1"/>
          </p:cNvSpPr>
          <p:nvPr>
            <p:ph idx="1"/>
          </p:nvPr>
        </p:nvSpPr>
        <p:spPr>
          <a:xfrm>
            <a:off x="860713" y="379021"/>
            <a:ext cx="5498980" cy="6478979"/>
          </a:xfrm>
        </p:spPr>
        <p:txBody>
          <a:bodyPr>
            <a:normAutofit fontScale="85000" lnSpcReduction="20000"/>
          </a:bodyPr>
          <a:lstStyle/>
          <a:p>
            <a:endParaRPr lang="en-US" sz="2800" dirty="0"/>
          </a:p>
          <a:p>
            <a:endParaRPr lang="en-US" sz="2800" dirty="0"/>
          </a:p>
          <a:p>
            <a:endParaRPr lang="en-US" sz="2800" dirty="0"/>
          </a:p>
          <a:p>
            <a:endParaRPr lang="en-GB" sz="2800" dirty="0"/>
          </a:p>
          <a:p>
            <a:r>
              <a:rPr lang="en-US" sz="2800" dirty="0"/>
              <a:t>The “</a:t>
            </a:r>
            <a:r>
              <a:rPr lang="en-GB" sz="2800" dirty="0"/>
              <a:t>conceptualization of a ‘normal’ society equates ‘neutral space’ to ‘capitalist’ space which is equally inscribed by markers of inclusion and exclusion and differently configured social groups </a:t>
            </a:r>
            <a:r>
              <a:rPr lang="en-GB" sz="2800" i="1" dirty="0"/>
              <a:t>but not by symbols of sectarianism</a:t>
            </a:r>
            <a:r>
              <a:rPr lang="en-GB" sz="2800" dirty="0"/>
              <a:t>” (Graham and Nash 217)</a:t>
            </a:r>
          </a:p>
          <a:p>
            <a:r>
              <a:rPr lang="en-GB" sz="2800" dirty="0"/>
              <a:t>“... Space would become configured as ‘normal’ capitalist space with ‘acceptable’ axes of differentiation such as class, income and lifestyle and a neo-liberal accent on personal choice for those possessing the resources to exercise their choice” (Graham and Nash 217)</a:t>
            </a:r>
            <a:endParaRPr lang="en-US" sz="2800" dirty="0"/>
          </a:p>
        </p:txBody>
      </p:sp>
      <p:sp>
        <p:nvSpPr>
          <p:cNvPr id="8" name="Content Placeholder 2">
            <a:extLst>
              <a:ext uri="{FF2B5EF4-FFF2-40B4-BE49-F238E27FC236}">
                <a16:creationId xmlns:a16="http://schemas.microsoft.com/office/drawing/2014/main" id="{5D2DEB0E-8A2A-4944-9FF1-C2EA59C7A359}"/>
              </a:ext>
            </a:extLst>
          </p:cNvPr>
          <p:cNvSpPr txBox="1">
            <a:spLocks/>
          </p:cNvSpPr>
          <p:nvPr/>
        </p:nvSpPr>
        <p:spPr>
          <a:xfrm>
            <a:off x="860713" y="126176"/>
            <a:ext cx="10737273" cy="173528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800" b="1" dirty="0"/>
              <a:t>Political Economy/ Structuralist Geography</a:t>
            </a:r>
            <a:r>
              <a:rPr lang="en-US" sz="2800" dirty="0"/>
              <a:t>:</a:t>
            </a:r>
          </a:p>
          <a:p>
            <a:r>
              <a:rPr lang="en-US" sz="2800" dirty="0"/>
              <a:t>Situates sectarianism, ethno-national divides, spatial segregation, and post-conflict urban regeneration inside an economic critique: </a:t>
            </a:r>
          </a:p>
          <a:p>
            <a:pPr marL="0" indent="0">
              <a:buNone/>
            </a:pPr>
            <a:endParaRPr lang="en-GB" dirty="0"/>
          </a:p>
          <a:p>
            <a:pPr marL="0" indent="0">
              <a:buNone/>
            </a:pPr>
            <a:endParaRPr lang="en-US" dirty="0"/>
          </a:p>
        </p:txBody>
      </p:sp>
      <p:pic>
        <p:nvPicPr>
          <p:cNvPr id="4" name="Picture 3">
            <a:extLst>
              <a:ext uri="{FF2B5EF4-FFF2-40B4-BE49-F238E27FC236}">
                <a16:creationId xmlns:a16="http://schemas.microsoft.com/office/drawing/2014/main" id="{8970E59B-8F2B-EE47-B7D4-2FC2AE2E1C35}"/>
              </a:ext>
            </a:extLst>
          </p:cNvPr>
          <p:cNvPicPr>
            <a:picLocks noChangeAspect="1"/>
          </p:cNvPicPr>
          <p:nvPr/>
        </p:nvPicPr>
        <p:blipFill>
          <a:blip r:embed="rId2"/>
          <a:stretch>
            <a:fillRect/>
          </a:stretch>
        </p:blipFill>
        <p:spPr>
          <a:xfrm>
            <a:off x="6359693" y="2106385"/>
            <a:ext cx="5832307" cy="4120243"/>
          </a:xfrm>
          <a:prstGeom prst="rect">
            <a:avLst/>
          </a:prstGeom>
        </p:spPr>
      </p:pic>
    </p:spTree>
    <p:extLst>
      <p:ext uri="{BB962C8B-B14F-4D97-AF65-F5344CB8AC3E}">
        <p14:creationId xmlns:p14="http://schemas.microsoft.com/office/powerpoint/2010/main" val="2235903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2A22-8CAD-B946-8300-524BEAB52EA4}"/>
              </a:ext>
            </a:extLst>
          </p:cNvPr>
          <p:cNvSpPr>
            <a:spLocks noGrp="1"/>
          </p:cNvSpPr>
          <p:nvPr>
            <p:ph type="title"/>
          </p:nvPr>
        </p:nvSpPr>
        <p:spPr>
          <a:xfrm>
            <a:off x="1094013" y="326571"/>
            <a:ext cx="10711543" cy="1485900"/>
          </a:xfrm>
        </p:spPr>
        <p:txBody>
          <a:bodyPr/>
          <a:lstStyle/>
          <a:p>
            <a:r>
              <a:rPr lang="en-US" dirty="0"/>
              <a:t>Articles cited in Northern Ireland section:</a:t>
            </a:r>
          </a:p>
        </p:txBody>
      </p:sp>
      <p:sp>
        <p:nvSpPr>
          <p:cNvPr id="3" name="Content Placeholder 2">
            <a:extLst>
              <a:ext uri="{FF2B5EF4-FFF2-40B4-BE49-F238E27FC236}">
                <a16:creationId xmlns:a16="http://schemas.microsoft.com/office/drawing/2014/main" id="{53E235FB-DC74-3945-8558-9DE2E9802997}"/>
              </a:ext>
            </a:extLst>
          </p:cNvPr>
          <p:cNvSpPr>
            <a:spLocks noGrp="1"/>
          </p:cNvSpPr>
          <p:nvPr>
            <p:ph idx="1"/>
          </p:nvPr>
        </p:nvSpPr>
        <p:spPr>
          <a:xfrm>
            <a:off x="1094013" y="1338943"/>
            <a:ext cx="10876313" cy="5228111"/>
          </a:xfrm>
        </p:spPr>
        <p:txBody>
          <a:bodyPr>
            <a:normAutofit/>
          </a:bodyPr>
          <a:lstStyle/>
          <a:p>
            <a:r>
              <a:rPr lang="en-GB" sz="2400" dirty="0"/>
              <a:t>Boal, F. (1969). Territoriality on the Falls-Shankill divide. Irish Geography 6, pp. 30–50.</a:t>
            </a:r>
          </a:p>
          <a:p>
            <a:r>
              <a:rPr lang="en-GB" sz="2400" dirty="0"/>
              <a:t>Graham, Brian, and Catherine Nash. "A shared future: territoriality, pluralism and public policy in Northern Ireland." </a:t>
            </a:r>
            <a:r>
              <a:rPr lang="en-GB" sz="2400" i="1" dirty="0"/>
              <a:t>Political geography</a:t>
            </a:r>
            <a:r>
              <a:rPr lang="en-GB" sz="2400" dirty="0"/>
              <a:t> 25, no. 3 (2006): 253-278.</a:t>
            </a:r>
          </a:p>
          <a:p>
            <a:r>
              <a:rPr lang="en-US" sz="2400" dirty="0"/>
              <a:t>Leonard, Madeleine. "The teenage gaze: Teens and tourism in Belfast." Childhood 26, no. 4 (2019): 448-461.</a:t>
            </a:r>
          </a:p>
          <a:p>
            <a:r>
              <a:rPr lang="en-GB" sz="2400" dirty="0"/>
              <a:t>McDowell, Sarah, and Peter </a:t>
            </a:r>
            <a:r>
              <a:rPr lang="en-GB" sz="2400" dirty="0" err="1"/>
              <a:t>Shirlow</a:t>
            </a:r>
            <a:r>
              <a:rPr lang="en-GB" sz="2400" dirty="0"/>
              <a:t>. "Geographies of Conflict and Post‐Conflict in Northern Ireland." </a:t>
            </a:r>
            <a:r>
              <a:rPr lang="en-GB" sz="2400" i="1" dirty="0"/>
              <a:t>Geography Compass</a:t>
            </a:r>
            <a:r>
              <a:rPr lang="en-GB" sz="2400" dirty="0"/>
              <a:t> 5, no. 9 (2011): 700-709.</a:t>
            </a:r>
          </a:p>
          <a:p>
            <a:r>
              <a:rPr lang="en-GB" sz="2400" dirty="0" err="1"/>
              <a:t>Stainer</a:t>
            </a:r>
            <a:r>
              <a:rPr lang="en-GB" sz="2400" dirty="0"/>
              <a:t>, J. (2006). Localism, significance, imagination: de-stabilising sectarian identities in two fictionalised accounts of the troubles. Social and Cultural Geography 7 (1), pp. 103–126.</a:t>
            </a:r>
          </a:p>
          <a:p>
            <a:endParaRPr lang="en-GB" sz="2400" dirty="0"/>
          </a:p>
          <a:p>
            <a:endParaRPr lang="en-GB" sz="2400" dirty="0"/>
          </a:p>
          <a:p>
            <a:endParaRPr lang="en-US" sz="2400" dirty="0"/>
          </a:p>
        </p:txBody>
      </p:sp>
    </p:spTree>
    <p:extLst>
      <p:ext uri="{BB962C8B-B14F-4D97-AF65-F5344CB8AC3E}">
        <p14:creationId xmlns:p14="http://schemas.microsoft.com/office/powerpoint/2010/main" val="123217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CCD1-8B02-3745-9280-5A412D8F3AE2}"/>
              </a:ext>
            </a:extLst>
          </p:cNvPr>
          <p:cNvSpPr>
            <a:spLocks noGrp="1"/>
          </p:cNvSpPr>
          <p:nvPr>
            <p:ph type="title"/>
          </p:nvPr>
        </p:nvSpPr>
        <p:spPr/>
        <p:txBody>
          <a:bodyPr/>
          <a:lstStyle/>
          <a:p>
            <a:r>
              <a:rPr lang="en-US" dirty="0"/>
              <a:t>Key questions</a:t>
            </a:r>
          </a:p>
        </p:txBody>
      </p:sp>
    </p:spTree>
    <p:extLst>
      <p:ext uri="{BB962C8B-B14F-4D97-AF65-F5344CB8AC3E}">
        <p14:creationId xmlns:p14="http://schemas.microsoft.com/office/powerpoint/2010/main" val="1114961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273AA-A2F3-B543-B4C1-3BD744F2048F}"/>
              </a:ext>
            </a:extLst>
          </p:cNvPr>
          <p:cNvSpPr>
            <a:spLocks noGrp="1"/>
          </p:cNvSpPr>
          <p:nvPr>
            <p:ph type="body" idx="1"/>
          </p:nvPr>
        </p:nvSpPr>
        <p:spPr>
          <a:xfrm>
            <a:off x="765025" y="240632"/>
            <a:ext cx="9612971" cy="5119020"/>
          </a:xfrm>
        </p:spPr>
        <p:txBody>
          <a:bodyPr>
            <a:normAutofit/>
          </a:bodyPr>
          <a:lstStyle/>
          <a:p>
            <a:pPr marL="457200" indent="-457200" algn="just">
              <a:buAutoNum type="arabicPeriod"/>
            </a:pPr>
            <a:r>
              <a:rPr lang="en-US" dirty="0"/>
              <a:t>What are the key points of debate/ disagreement over geographical research that shape the different traditions we discuss in this session?</a:t>
            </a:r>
          </a:p>
          <a:p>
            <a:pPr marL="457200" indent="-457200" algn="just">
              <a:buAutoNum type="arabicPeriod"/>
            </a:pPr>
            <a:endParaRPr lang="en-GB" dirty="0"/>
          </a:p>
          <a:p>
            <a:pPr algn="just"/>
            <a:r>
              <a:rPr lang="en-US" dirty="0"/>
              <a:t>2. How do these geographical research traditions differ on their understanding of the </a:t>
            </a:r>
            <a:r>
              <a:rPr lang="en-US" i="1" dirty="0"/>
              <a:t>purpose</a:t>
            </a:r>
            <a:r>
              <a:rPr lang="en-US" dirty="0"/>
              <a:t> of research, the </a:t>
            </a:r>
            <a:r>
              <a:rPr lang="en-US" i="1" dirty="0"/>
              <a:t>position</a:t>
            </a:r>
            <a:r>
              <a:rPr lang="en-US" dirty="0"/>
              <a:t> of the researcher, and the </a:t>
            </a:r>
            <a:r>
              <a:rPr lang="en-US" i="1" dirty="0"/>
              <a:t>production of knowledge?</a:t>
            </a:r>
          </a:p>
          <a:p>
            <a:pPr algn="just"/>
            <a:endParaRPr lang="en-GB" dirty="0"/>
          </a:p>
          <a:p>
            <a:pPr algn="just"/>
            <a:r>
              <a:rPr lang="en-US" dirty="0"/>
              <a:t>3. Which of the research traditions discussed here is most familiar to you from your previous study? Which tradition is most influential in your research design for the MA dissertation?</a:t>
            </a:r>
            <a:endParaRPr lang="en-GB" dirty="0"/>
          </a:p>
          <a:p>
            <a:pPr algn="just"/>
            <a:endParaRPr lang="en-US" dirty="0"/>
          </a:p>
        </p:txBody>
      </p:sp>
    </p:spTree>
    <p:extLst>
      <p:ext uri="{BB962C8B-B14F-4D97-AF65-F5344CB8AC3E}">
        <p14:creationId xmlns:p14="http://schemas.microsoft.com/office/powerpoint/2010/main" val="2960508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Situating Research</a:t>
            </a:r>
          </a:p>
        </p:txBody>
      </p:sp>
      <p:sp>
        <p:nvSpPr>
          <p:cNvPr id="3" name="Content Placeholder 2"/>
          <p:cNvSpPr>
            <a:spLocks noGrp="1"/>
          </p:cNvSpPr>
          <p:nvPr>
            <p:ph idx="1"/>
          </p:nvPr>
        </p:nvSpPr>
        <p:spPr>
          <a:xfrm>
            <a:off x="1251678" y="1347537"/>
            <a:ext cx="10178322" cy="5510463"/>
          </a:xfrm>
        </p:spPr>
        <p:txBody>
          <a:bodyPr>
            <a:noAutofit/>
          </a:bodyPr>
          <a:lstStyle/>
          <a:p>
            <a:pPr algn="just">
              <a:lnSpc>
                <a:spcPct val="100000"/>
              </a:lnSpc>
              <a:spcAft>
                <a:spcPts val="800"/>
              </a:spcAft>
            </a:pPr>
            <a:r>
              <a:rPr lang="en-GB" sz="2800" dirty="0">
                <a:solidFill>
                  <a:schemeClr val="tx1"/>
                </a:solidFill>
              </a:rPr>
              <a:t>“Embracing a particular way of knowing distinguishes a thesis or dissertation. It is what examiners and reviewers focus on as they try to place the work; the success or failure of a particular study often resides with its ability to contextualise itself in a larger corpus of knowledge... </a:t>
            </a:r>
          </a:p>
          <a:p>
            <a:pPr algn="just">
              <a:lnSpc>
                <a:spcPct val="100000"/>
              </a:lnSpc>
              <a:spcAft>
                <a:spcPts val="800"/>
              </a:spcAft>
            </a:pPr>
            <a:r>
              <a:rPr lang="en-GB" sz="2800" dirty="0">
                <a:solidFill>
                  <a:schemeClr val="tx1"/>
                </a:solidFill>
              </a:rPr>
              <a:t>Post-colonialism, humanism, econometrics and feminism are </a:t>
            </a:r>
            <a:r>
              <a:rPr lang="en-GB" sz="2800" b="1" dirty="0">
                <a:solidFill>
                  <a:schemeClr val="tx1"/>
                </a:solidFill>
              </a:rPr>
              <a:t>sets of methods and practices with their own assumptions, values and ways of proceeding</a:t>
            </a:r>
            <a:r>
              <a:rPr lang="en-GB" sz="2800" dirty="0">
                <a:solidFill>
                  <a:schemeClr val="tx1"/>
                </a:solidFill>
              </a:rPr>
              <a:t>. Each are legitimate geographic ways of knowing</a:t>
            </a:r>
            <a:r>
              <a:rPr lang="en-GB" sz="2800">
                <a:solidFill>
                  <a:schemeClr val="tx1"/>
                </a:solidFill>
              </a:rPr>
              <a:t>” </a:t>
            </a:r>
          </a:p>
          <a:p>
            <a:pPr algn="just">
              <a:lnSpc>
                <a:spcPct val="100000"/>
              </a:lnSpc>
              <a:spcAft>
                <a:spcPts val="800"/>
              </a:spcAft>
            </a:pPr>
            <a:r>
              <a:rPr lang="en-GB" sz="2800">
                <a:solidFill>
                  <a:schemeClr val="tx1"/>
                </a:solidFill>
              </a:rPr>
              <a:t>(</a:t>
            </a:r>
            <a:r>
              <a:rPr lang="en-GB" sz="2800" dirty="0">
                <a:solidFill>
                  <a:schemeClr val="tx1"/>
                </a:solidFill>
              </a:rPr>
              <a:t>Aitkin and Valentine 2006, 8)</a:t>
            </a:r>
          </a:p>
        </p:txBody>
      </p:sp>
    </p:spTree>
    <p:extLst>
      <p:ext uri="{BB962C8B-B14F-4D97-AF65-F5344CB8AC3E}">
        <p14:creationId xmlns:p14="http://schemas.microsoft.com/office/powerpoint/2010/main" val="3410068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703C-637B-B847-9BA8-08DFF975F12D}"/>
              </a:ext>
            </a:extLst>
          </p:cNvPr>
          <p:cNvSpPr>
            <a:spLocks noGrp="1"/>
          </p:cNvSpPr>
          <p:nvPr>
            <p:ph type="title"/>
          </p:nvPr>
        </p:nvSpPr>
        <p:spPr/>
        <p:txBody>
          <a:bodyPr/>
          <a:lstStyle/>
          <a:p>
            <a:r>
              <a:rPr lang="en-US" dirty="0"/>
              <a:t>Historical background I</a:t>
            </a:r>
          </a:p>
        </p:txBody>
      </p:sp>
      <p:sp>
        <p:nvSpPr>
          <p:cNvPr id="3" name="Content Placeholder 2">
            <a:extLst>
              <a:ext uri="{FF2B5EF4-FFF2-40B4-BE49-F238E27FC236}">
                <a16:creationId xmlns:a16="http://schemas.microsoft.com/office/drawing/2014/main" id="{DC3AA854-17ED-4F4A-AE5F-118015131492}"/>
              </a:ext>
            </a:extLst>
          </p:cNvPr>
          <p:cNvSpPr>
            <a:spLocks noGrp="1"/>
          </p:cNvSpPr>
          <p:nvPr>
            <p:ph idx="1"/>
          </p:nvPr>
        </p:nvSpPr>
        <p:spPr>
          <a:xfrm>
            <a:off x="1251678" y="1874517"/>
            <a:ext cx="10178322" cy="4419599"/>
          </a:xfrm>
        </p:spPr>
        <p:txBody>
          <a:bodyPr>
            <a:normAutofit lnSpcReduction="10000"/>
          </a:bodyPr>
          <a:lstStyle/>
          <a:p>
            <a:pPr algn="just"/>
            <a:r>
              <a:rPr lang="en-US" sz="2800" dirty="0"/>
              <a:t>Physical Geography approaches were dominant into the early 20</a:t>
            </a:r>
            <a:r>
              <a:rPr lang="en-US" sz="2800" baseline="30000" dirty="0"/>
              <a:t>th</a:t>
            </a:r>
            <a:r>
              <a:rPr lang="en-US" sz="2800" dirty="0"/>
              <a:t> century</a:t>
            </a:r>
          </a:p>
          <a:p>
            <a:pPr algn="just"/>
            <a:r>
              <a:rPr lang="en-US" sz="2800" dirty="0"/>
              <a:t>Human Geography approaches were shapes by environmental determinism </a:t>
            </a:r>
          </a:p>
          <a:p>
            <a:pPr algn="just"/>
            <a:r>
              <a:rPr lang="en-US" sz="2800" dirty="0"/>
              <a:t>Environmental determinism:  linked climatic conditions and other aspects of the physical environment to virtually everything, from culture, regional character, and political organization to the rise of civilization</a:t>
            </a:r>
          </a:p>
          <a:p>
            <a:pPr algn="just"/>
            <a:r>
              <a:rPr lang="en-US" sz="2800" dirty="0"/>
              <a:t>Closely bound up with scientific racism to advance claims about ‘environmental’ reasons for European superiority </a:t>
            </a:r>
          </a:p>
        </p:txBody>
      </p:sp>
    </p:spTree>
    <p:extLst>
      <p:ext uri="{BB962C8B-B14F-4D97-AF65-F5344CB8AC3E}">
        <p14:creationId xmlns:p14="http://schemas.microsoft.com/office/powerpoint/2010/main" val="6569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8DA43-FE5D-6D43-97BC-A816A7D8BA7F}"/>
              </a:ext>
            </a:extLst>
          </p:cNvPr>
          <p:cNvSpPr>
            <a:spLocks noGrp="1"/>
          </p:cNvSpPr>
          <p:nvPr>
            <p:ph type="title"/>
          </p:nvPr>
        </p:nvSpPr>
        <p:spPr>
          <a:xfrm>
            <a:off x="784743" y="685800"/>
            <a:ext cx="5793475" cy="1485900"/>
          </a:xfrm>
        </p:spPr>
        <p:txBody>
          <a:bodyPr>
            <a:normAutofit/>
          </a:bodyPr>
          <a:lstStyle/>
          <a:p>
            <a:r>
              <a:rPr lang="en-US" dirty="0"/>
              <a:t>Historical background II</a:t>
            </a:r>
          </a:p>
        </p:txBody>
      </p:sp>
      <p:sp>
        <p:nvSpPr>
          <p:cNvPr id="3" name="Content Placeholder 2">
            <a:extLst>
              <a:ext uri="{FF2B5EF4-FFF2-40B4-BE49-F238E27FC236}">
                <a16:creationId xmlns:a16="http://schemas.microsoft.com/office/drawing/2014/main" id="{513E52A5-99EB-8B4E-96FD-EE462576BADF}"/>
              </a:ext>
            </a:extLst>
          </p:cNvPr>
          <p:cNvSpPr>
            <a:spLocks noGrp="1"/>
          </p:cNvSpPr>
          <p:nvPr>
            <p:ph idx="1"/>
          </p:nvPr>
        </p:nvSpPr>
        <p:spPr>
          <a:xfrm>
            <a:off x="302525" y="1638299"/>
            <a:ext cx="6789651" cy="4918617"/>
          </a:xfrm>
        </p:spPr>
        <p:txBody>
          <a:bodyPr>
            <a:normAutofit/>
          </a:bodyPr>
          <a:lstStyle/>
          <a:p>
            <a:pPr algn="just"/>
            <a:r>
              <a:rPr lang="en-US" sz="2400" dirty="0"/>
              <a:t>During the 19</a:t>
            </a:r>
            <a:r>
              <a:rPr lang="en-US" sz="2400" baseline="30000" dirty="0"/>
              <a:t>th</a:t>
            </a:r>
            <a:r>
              <a:rPr lang="en-US" sz="2400" dirty="0"/>
              <a:t> century:</a:t>
            </a:r>
          </a:p>
          <a:p>
            <a:pPr algn="just"/>
            <a:r>
              <a:rPr lang="en-US" sz="2400" dirty="0"/>
              <a:t>Geography as a scholarly discipline/ profession was closely tied to imperial conquest and colonization</a:t>
            </a:r>
          </a:p>
          <a:p>
            <a:pPr algn="just"/>
            <a:r>
              <a:rPr lang="en-US" sz="2400" dirty="0"/>
              <a:t>University geography departments served </a:t>
            </a:r>
            <a:r>
              <a:rPr lang="en-GB" sz="2400" dirty="0"/>
              <a:t>to train teachers for the growing state school system and to be useful to the worlds of expanding commerce and imperialism</a:t>
            </a:r>
          </a:p>
          <a:p>
            <a:pPr algn="just"/>
            <a:r>
              <a:rPr lang="en-GB" sz="2400" dirty="0"/>
              <a:t>European geographers frequently associated their discipline with the perceived needs of empire; geography was claimed as an aid to statecraft </a:t>
            </a:r>
          </a:p>
        </p:txBody>
      </p:sp>
      <p:sp>
        <p:nvSpPr>
          <p:cNvPr id="18" name="Rectangle 17">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33B657B4-82F0-7246-BE79-F751D22EB04D}"/>
              </a:ext>
            </a:extLst>
          </p:cNvPr>
          <p:cNvPicPr>
            <a:picLocks noChangeAspect="1"/>
          </p:cNvPicPr>
          <p:nvPr/>
        </p:nvPicPr>
        <p:blipFill rotWithShape="1">
          <a:blip r:embed="rId2"/>
          <a:srcRect l="8981" r="8063"/>
          <a:stretch/>
        </p:blipFill>
        <p:spPr>
          <a:xfrm>
            <a:off x="7612260" y="10"/>
            <a:ext cx="4579739" cy="6857990"/>
          </a:xfrm>
          <a:prstGeom prst="rect">
            <a:avLst/>
          </a:prstGeom>
        </p:spPr>
      </p:pic>
    </p:spTree>
    <p:extLst>
      <p:ext uri="{BB962C8B-B14F-4D97-AF65-F5344CB8AC3E}">
        <p14:creationId xmlns:p14="http://schemas.microsoft.com/office/powerpoint/2010/main" val="2394184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944E8-ECA0-3D4A-9FF8-FD4E06B9E5B9}"/>
              </a:ext>
            </a:extLst>
          </p:cNvPr>
          <p:cNvSpPr>
            <a:spLocks noGrp="1"/>
          </p:cNvSpPr>
          <p:nvPr>
            <p:ph type="title"/>
          </p:nvPr>
        </p:nvSpPr>
        <p:spPr/>
        <p:txBody>
          <a:bodyPr/>
          <a:lstStyle/>
          <a:p>
            <a:r>
              <a:rPr lang="en-US" dirty="0"/>
              <a:t>Quantitative Geography and Positivism:</a:t>
            </a:r>
          </a:p>
        </p:txBody>
      </p:sp>
      <p:sp>
        <p:nvSpPr>
          <p:cNvPr id="3" name="Content Placeholder 2">
            <a:extLst>
              <a:ext uri="{FF2B5EF4-FFF2-40B4-BE49-F238E27FC236}">
                <a16:creationId xmlns:a16="http://schemas.microsoft.com/office/drawing/2014/main" id="{662C7FA4-0F38-944F-8E79-2D46DC7303AD}"/>
              </a:ext>
            </a:extLst>
          </p:cNvPr>
          <p:cNvSpPr>
            <a:spLocks noGrp="1"/>
          </p:cNvSpPr>
          <p:nvPr>
            <p:ph idx="1"/>
          </p:nvPr>
        </p:nvSpPr>
        <p:spPr>
          <a:xfrm>
            <a:off x="1371600" y="1428749"/>
            <a:ext cx="9601200" cy="4954797"/>
          </a:xfrm>
        </p:spPr>
        <p:txBody>
          <a:bodyPr>
            <a:normAutofit/>
          </a:bodyPr>
          <a:lstStyle/>
          <a:p>
            <a:pPr algn="just"/>
            <a:r>
              <a:rPr lang="en-US" sz="2800" dirty="0"/>
              <a:t>The purpose of research is to explain </a:t>
            </a:r>
            <a:r>
              <a:rPr lang="en-US" sz="2800" i="1" dirty="0"/>
              <a:t>how the world works</a:t>
            </a:r>
            <a:endParaRPr lang="en-US" sz="2800" dirty="0"/>
          </a:p>
          <a:p>
            <a:pPr algn="just"/>
            <a:r>
              <a:rPr lang="en-US" sz="2800" dirty="0"/>
              <a:t>Data is collected about things that are known to exist and can be directly experienced</a:t>
            </a:r>
          </a:p>
          <a:p>
            <a:pPr algn="just"/>
            <a:r>
              <a:rPr lang="en-US" sz="2800" dirty="0"/>
              <a:t>Data is collected through measurement and observation</a:t>
            </a:r>
          </a:p>
          <a:p>
            <a:pPr algn="just"/>
            <a:r>
              <a:rPr lang="en-US" sz="2800" dirty="0"/>
              <a:t>Through repeated observations and testing, causal relationships can be established</a:t>
            </a:r>
          </a:p>
          <a:p>
            <a:pPr algn="just"/>
            <a:r>
              <a:rPr lang="en-US" sz="2800" dirty="0"/>
              <a:t>Scientific knowledge must be falsifiable (contradictory evidence is a way of testing validify)</a:t>
            </a:r>
          </a:p>
          <a:p>
            <a:pPr algn="just"/>
            <a:r>
              <a:rPr lang="en-US" sz="2800" dirty="0"/>
              <a:t>Positivism became synonymous with ‘good science’ during this time period</a:t>
            </a:r>
          </a:p>
        </p:txBody>
      </p:sp>
    </p:spTree>
    <p:extLst>
      <p:ext uri="{BB962C8B-B14F-4D97-AF65-F5344CB8AC3E}">
        <p14:creationId xmlns:p14="http://schemas.microsoft.com/office/powerpoint/2010/main" val="121573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C425-22A4-5A46-9B18-9751A142FEC0}"/>
              </a:ext>
            </a:extLst>
          </p:cNvPr>
          <p:cNvSpPr>
            <a:spLocks noGrp="1"/>
          </p:cNvSpPr>
          <p:nvPr>
            <p:ph type="title"/>
          </p:nvPr>
        </p:nvSpPr>
        <p:spPr/>
        <p:txBody>
          <a:bodyPr/>
          <a:lstStyle/>
          <a:p>
            <a:r>
              <a:rPr lang="en-US" dirty="0"/>
              <a:t>Quantitative Geography </a:t>
            </a:r>
          </a:p>
        </p:txBody>
      </p:sp>
      <p:sp>
        <p:nvSpPr>
          <p:cNvPr id="3" name="Content Placeholder 2">
            <a:extLst>
              <a:ext uri="{FF2B5EF4-FFF2-40B4-BE49-F238E27FC236}">
                <a16:creationId xmlns:a16="http://schemas.microsoft.com/office/drawing/2014/main" id="{3FBBEC12-087B-204D-801E-68FDB752B48D}"/>
              </a:ext>
            </a:extLst>
          </p:cNvPr>
          <p:cNvSpPr>
            <a:spLocks noGrp="1"/>
          </p:cNvSpPr>
          <p:nvPr>
            <p:ph idx="1"/>
          </p:nvPr>
        </p:nvSpPr>
        <p:spPr>
          <a:xfrm>
            <a:off x="1371600" y="1604513"/>
            <a:ext cx="9601200" cy="4262887"/>
          </a:xfrm>
        </p:spPr>
        <p:txBody>
          <a:bodyPr>
            <a:normAutofit lnSpcReduction="10000"/>
          </a:bodyPr>
          <a:lstStyle/>
          <a:p>
            <a:pPr algn="just"/>
            <a:r>
              <a:rPr lang="en-US" sz="2800" dirty="0"/>
              <a:t>Space as a surface on which measurable things are played out </a:t>
            </a:r>
          </a:p>
          <a:p>
            <a:pPr algn="just"/>
            <a:r>
              <a:rPr lang="en-US" sz="2800" dirty="0"/>
              <a:t>Influenced by neo-classical economic models</a:t>
            </a:r>
          </a:p>
          <a:p>
            <a:pPr algn="just"/>
            <a:r>
              <a:rPr lang="en-GB" sz="2800" dirty="0"/>
              <a:t>Emphasized relationship between direction, distance and connection </a:t>
            </a:r>
          </a:p>
          <a:p>
            <a:pPr algn="just"/>
            <a:r>
              <a:rPr lang="en-GB" sz="2800" dirty="0"/>
              <a:t>Human activity can be reduced to movements, networks, nodes, hierarchies</a:t>
            </a:r>
          </a:p>
          <a:p>
            <a:pPr algn="just"/>
            <a:r>
              <a:rPr lang="en-GB" sz="2800" dirty="0"/>
              <a:t>This kind of geography positioned itself as ‘applied’ neutral expertise for environment management and planning</a:t>
            </a:r>
          </a:p>
          <a:p>
            <a:pPr algn="just"/>
            <a:endParaRPr lang="en-GB" sz="2800" dirty="0"/>
          </a:p>
          <a:p>
            <a:pPr algn="just"/>
            <a:endParaRPr lang="en-US" sz="2800" dirty="0"/>
          </a:p>
        </p:txBody>
      </p:sp>
    </p:spTree>
    <p:extLst>
      <p:ext uri="{BB962C8B-B14F-4D97-AF65-F5344CB8AC3E}">
        <p14:creationId xmlns:p14="http://schemas.microsoft.com/office/powerpoint/2010/main" val="2112210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Critiques of quants/ positivism:</a:t>
            </a:r>
          </a:p>
        </p:txBody>
      </p:sp>
      <p:sp>
        <p:nvSpPr>
          <p:cNvPr id="3" name="Content Placeholder 2"/>
          <p:cNvSpPr>
            <a:spLocks noGrp="1"/>
          </p:cNvSpPr>
          <p:nvPr>
            <p:ph idx="1"/>
          </p:nvPr>
        </p:nvSpPr>
        <p:spPr>
          <a:xfrm>
            <a:off x="1251678" y="1874517"/>
            <a:ext cx="10178322" cy="4576159"/>
          </a:xfrm>
        </p:spPr>
        <p:txBody>
          <a:bodyPr>
            <a:normAutofit/>
          </a:bodyPr>
          <a:lstStyle/>
          <a:p>
            <a:pPr algn="just"/>
            <a:r>
              <a:rPr lang="en-GB" sz="2800" dirty="0">
                <a:solidFill>
                  <a:schemeClr val="tx1"/>
                </a:solidFill>
              </a:rPr>
              <a:t>It imagines space as a featureless landscape</a:t>
            </a:r>
          </a:p>
          <a:p>
            <a:pPr algn="just"/>
            <a:r>
              <a:rPr lang="en-GB" sz="2800" dirty="0">
                <a:solidFill>
                  <a:schemeClr val="tx1"/>
                </a:solidFill>
              </a:rPr>
              <a:t>It imagines humans as aggregated flows without agency </a:t>
            </a:r>
          </a:p>
          <a:p>
            <a:pPr algn="just"/>
            <a:r>
              <a:rPr lang="en-GB" sz="2800" dirty="0">
                <a:solidFill>
                  <a:schemeClr val="tx1"/>
                </a:solidFill>
              </a:rPr>
              <a:t>It reduces complex phenomena too much </a:t>
            </a:r>
          </a:p>
          <a:p>
            <a:pPr algn="just"/>
            <a:r>
              <a:rPr lang="en-GB" sz="2800" dirty="0">
                <a:solidFill>
                  <a:schemeClr val="tx1"/>
                </a:solidFill>
              </a:rPr>
              <a:t>It cannot account for the processes that drive observed phenomena</a:t>
            </a:r>
          </a:p>
          <a:p>
            <a:pPr algn="just"/>
            <a:r>
              <a:rPr lang="en-GB" sz="2800" dirty="0">
                <a:solidFill>
                  <a:schemeClr val="tx1"/>
                </a:solidFill>
              </a:rPr>
              <a:t>It imagines scientific knowledge as having a ‘gaze from nowhere’ </a:t>
            </a:r>
          </a:p>
          <a:p>
            <a:pPr algn="just"/>
            <a:endParaRPr lang="en-GB" sz="2800" dirty="0">
              <a:solidFill>
                <a:schemeClr val="tx1"/>
              </a:solidFill>
            </a:endParaRPr>
          </a:p>
        </p:txBody>
      </p:sp>
    </p:spTree>
    <p:extLst>
      <p:ext uri="{BB962C8B-B14F-4D97-AF65-F5344CB8AC3E}">
        <p14:creationId xmlns:p14="http://schemas.microsoft.com/office/powerpoint/2010/main" val="117146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DAB196-AEC1-4D44-BF34-4C6310B33F99}"/>
              </a:ext>
            </a:extLst>
          </p:cNvPr>
          <p:cNvSpPr>
            <a:spLocks noGrp="1"/>
          </p:cNvSpPr>
          <p:nvPr>
            <p:ph idx="1"/>
          </p:nvPr>
        </p:nvSpPr>
        <p:spPr>
          <a:xfrm>
            <a:off x="784743" y="388620"/>
            <a:ext cx="5793475" cy="5478780"/>
          </a:xfrm>
        </p:spPr>
        <p:txBody>
          <a:bodyPr>
            <a:normAutofit/>
          </a:bodyPr>
          <a:lstStyle/>
          <a:p>
            <a:pPr algn="just"/>
            <a:r>
              <a:rPr lang="en-US" sz="2800" dirty="0"/>
              <a:t>Derek Gregory (1978):</a:t>
            </a:r>
          </a:p>
          <a:p>
            <a:pPr algn="just"/>
            <a:r>
              <a:rPr lang="en-US" sz="2800" dirty="0"/>
              <a:t>Theorizing is a social practice and cannot be divorced from its context</a:t>
            </a:r>
          </a:p>
          <a:p>
            <a:pPr algn="just"/>
            <a:r>
              <a:rPr lang="en-US" sz="2800" dirty="0"/>
              <a:t>Human Geography is a social science that should draw on social theory </a:t>
            </a:r>
          </a:p>
          <a:p>
            <a:pPr algn="just"/>
            <a:r>
              <a:rPr lang="en-US" sz="2800" dirty="0"/>
              <a:t>Theories are varied discourses that can be argued against and changed – they are not fixed or unified </a:t>
            </a:r>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2F40F83B-D0CE-204C-95A2-D62C0FC79375}"/>
              </a:ext>
            </a:extLst>
          </p:cNvPr>
          <p:cNvPicPr>
            <a:picLocks noChangeAspect="1"/>
          </p:cNvPicPr>
          <p:nvPr/>
        </p:nvPicPr>
        <p:blipFill rotWithShape="1">
          <a:blip r:embed="rId2"/>
          <a:srcRect l="4601"/>
          <a:stretch/>
        </p:blipFill>
        <p:spPr>
          <a:xfrm>
            <a:off x="7612260" y="10"/>
            <a:ext cx="4579739" cy="6857990"/>
          </a:xfrm>
          <a:prstGeom prst="rect">
            <a:avLst/>
          </a:prstGeom>
        </p:spPr>
      </p:pic>
    </p:spTree>
    <p:extLst>
      <p:ext uri="{BB962C8B-B14F-4D97-AF65-F5344CB8AC3E}">
        <p14:creationId xmlns:p14="http://schemas.microsoft.com/office/powerpoint/2010/main" val="351739843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358</TotalTime>
  <Words>1904</Words>
  <Application>Microsoft Macintosh PowerPoint</Application>
  <PresentationFormat>Widescreen</PresentationFormat>
  <Paragraphs>158</Paragraphs>
  <Slides>27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Franklin Gothic Book</vt:lpstr>
      <vt:lpstr>Crop</vt:lpstr>
      <vt:lpstr>Thinking Geographically III: Geographical Traditions</vt:lpstr>
      <vt:lpstr>Aims of the Seminar </vt:lpstr>
      <vt:lpstr>Situating Research</vt:lpstr>
      <vt:lpstr>Historical background I</vt:lpstr>
      <vt:lpstr>Historical background II</vt:lpstr>
      <vt:lpstr>Quantitative Geography and Positivism:</vt:lpstr>
      <vt:lpstr>Quantitative Geography </vt:lpstr>
      <vt:lpstr>Critiques of quants/ positivism:</vt:lpstr>
      <vt:lpstr>PowerPoint Presentation</vt:lpstr>
      <vt:lpstr>Humanistic Geography</vt:lpstr>
      <vt:lpstr>PowerPoint Presentation</vt:lpstr>
      <vt:lpstr>Radical geography</vt:lpstr>
      <vt:lpstr>PowerPoint Presentation</vt:lpstr>
      <vt:lpstr>Marxist Geography</vt:lpstr>
      <vt:lpstr>PowerPoint Presentation</vt:lpstr>
      <vt:lpstr>Feminist geography</vt:lpstr>
      <vt:lpstr>Feminist Methods</vt:lpstr>
      <vt:lpstr>Challenging binaries</vt:lpstr>
      <vt:lpstr>Seeing these traditions in practice/ in relation to each other: </vt:lpstr>
      <vt:lpstr>PowerPoint Presentation</vt:lpstr>
      <vt:lpstr>PowerPoint Presentation</vt:lpstr>
      <vt:lpstr>PowerPoint Presentation</vt:lpstr>
      <vt:lpstr>PowerPoint Presentation</vt:lpstr>
      <vt:lpstr>PowerPoint Presentation</vt:lpstr>
      <vt:lpstr>Articles cited in Northern Ireland section:</vt:lpstr>
      <vt:lpstr>Key questions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Sydney Calkin</dc:creator>
  <cp:lastModifiedBy>Sydney Calkin</cp:lastModifiedBy>
  <cp:revision>27</cp:revision>
  <dcterms:created xsi:type="dcterms:W3CDTF">2020-09-14T11:11:13Z</dcterms:created>
  <dcterms:modified xsi:type="dcterms:W3CDTF">2022-10-10T07:37:30Z</dcterms:modified>
</cp:coreProperties>
</file>