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9" r:id="rId4"/>
    <p:sldId id="268" r:id="rId5"/>
    <p:sldId id="271" r:id="rId6"/>
    <p:sldId id="306" r:id="rId7"/>
    <p:sldId id="272" r:id="rId8"/>
    <p:sldId id="285" r:id="rId9"/>
    <p:sldId id="286" r:id="rId10"/>
    <p:sldId id="260" r:id="rId11"/>
    <p:sldId id="259" r:id="rId12"/>
    <p:sldId id="258" r:id="rId13"/>
    <p:sldId id="287" r:id="rId14"/>
    <p:sldId id="261" r:id="rId15"/>
    <p:sldId id="331" r:id="rId16"/>
    <p:sldId id="332" r:id="rId17"/>
    <p:sldId id="262" r:id="rId18"/>
    <p:sldId id="263" r:id="rId19"/>
    <p:sldId id="264" r:id="rId20"/>
    <p:sldId id="265" r:id="rId21"/>
    <p:sldId id="290" r:id="rId22"/>
    <p:sldId id="291" r:id="rId23"/>
    <p:sldId id="292" r:id="rId24"/>
    <p:sldId id="333" r:id="rId25"/>
    <p:sldId id="334" r:id="rId26"/>
    <p:sldId id="289" r:id="rId27"/>
    <p:sldId id="293" r:id="rId28"/>
    <p:sldId id="266" r:id="rId29"/>
    <p:sldId id="267" r:id="rId30"/>
    <p:sldId id="304" r:id="rId31"/>
    <p:sldId id="305" r:id="rId32"/>
    <p:sldId id="33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75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09:56:51.2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4074 307 24575,'-38'-2'0,"0"-1"0,-53-13 0,47 8 0,-379-86 0,-70-11 0,193 66 0,-425 0 0,328 61 0,298-8 0,-191 54 0,179-32 0,2 4 0,-135 72 0,181-78 0,2 3 0,1 3 0,2 2 0,-102 97 0,131-110 0,2 2 0,1 1 0,2 1 0,1 1 0,2 2 0,1 0 0,2 0 0,-26 75 0,34-77 0,2 0 0,1 0 0,1 0 0,3 1 0,0 0 0,2 0 0,2 0 0,1-1 0,2 1 0,14 60 0,-7-55 0,2-1 0,1-1 0,2-1 0,2 0 0,1-1 0,26 35 0,-15-28 0,3-2 0,2-2 0,1-1 0,48 40 0,-22-29 0,1-3 0,83 46 0,148 52 0,-156-90-100,2-6-1,1-7 0,3-5 1,1-7-1,209 15 0,-167-35 113,0-7 0,0-9 1,346-57-1,-384 34-12,-2-7 0,155-59 0,-189 51 0,-3-4 0,-1-5 0,111-75 0,-167 93 0,-1-1 0,-2-3 0,-2-2 0,-2-2 0,49-60 0,-75 79 0,-1-1 0,-1 0 0,-1-2 0,-2 0 0,-1-1 0,-1 0 0,-1-1 0,-2 0 0,-1-1 0,-1 0 0,-2-1 0,3-39 0,-8 31 38,-2 0 1,-2 0 0,-2 1-1,-1-1 1,-2 1 0,-22-65-1,-5 11 105,-70-132-1,78 172-142,-4 1 0,-40-53 0,50 78 0,-2 0 0,-1 2 0,-1 1 0,-1 0 0,-30-20 0,10 15-341,-1 1 0,-1 3-1,-89-33 1,45 26-6485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09:56:26.5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4809 664 24575,'-39'-47'0,"24"35"0,0 1 0,-1 0 0,0 1 0,-1 1 0,0 0 0,-1 1 0,-25-7 0,-135-28 0,114 30 0,-613-131 0,71 45 0,29 5 0,469 71 0,-309-58 0,305 65 0,-200-3 0,198 22 0,0 5 0,0 5 0,-165 39 0,204-32 0,1 4 0,1 2 0,1 4 0,2 3 0,1 3 0,-68 47 0,106-61 0,1 1 0,1 1 0,1 2 0,2 1 0,-40 51 0,47-52 0,2 2 0,0 0 0,2 1 0,1 0 0,1 1 0,-16 61 0,17-37 0,2 0 0,3 1 0,-1 88 0,10-71 0,2 0 0,18 90 0,-13-120 0,1 0 0,2-1 0,2-1 0,1 0 0,3-1 0,0-1 0,3-1 0,1 0 0,2-2 0,1-1 0,2 0 0,1-2 0,2-2 0,39 34 0,-3-12 0,3-3 0,99 54 0,-67-50 0,131 47 0,-104-55 0,190 40 0,142-11 0,-343-63 0,0-5 0,0-5 0,1-5 0,-1-5 0,186-39 0,97-59 0,-8-20 0,-273 84 0,-3-6 0,-3-4 0,-1-6 0,194-136 0,-260 160 0,-2-1 0,73-79 0,-88 81 0,-1-2 0,-1 0 0,-2-2 0,22-46 0,-30 46 0,19-67 0,-27 74 0,1 1 0,2 0 0,1 0 0,16-27 0,8 2 0,21-37 0,-52 80 0,-1 0 0,0-1 0,-1 0 0,0 1 0,-1-1 0,3-18 0,-5 15 24,0 0 0,0-1 0,-2 1 0,-3-24 0,2 31-189,0-1 0,0 1 0,-1 0 0,0 0 0,-1 0 0,0 0 0,-1 0 0,-9-13 0,6 11-6661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0:00:10.0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9017 404 24575,'0'0'0,"-3"-1"0,-164-64 0,-205-51 0,196 75 0,-239-24 0,-536-28 0,155 70-222,-3 53-165,168-4 240,-1298-3-1100,1198-6 1252,6 53-64,279 10-240,325-52 371,-191 72-1,266-81 277,0 1-1,1 3 0,-79 53 1,105-62-211,1 1-1,0 2 1,2-1 0,-18 23 0,24-26-117,0 1 0,1 0-1,1 0 1,1 1 0,0 0 0,-9 28 0,13-32-20,1-1 0,0 1 0,1-1 0,0 1 0,0 0 0,1 0 0,1 0 0,0-1 0,4 19 0,-2-15 0,2 1 0,0-2 0,0 1 0,2 0 0,-1-1 0,13 18 0,-1-7 0,1-1 0,1-1 0,1-1 0,1 0 0,1-2 0,38 27 0,-12-16 0,0-2 0,2-2 0,54 19 0,168 46 0,50-3-13,443 62 0,345-44-587,245-56 600,0-76 0,-357-44 0,-573 38 0,-352 27 0,438-47 0,-435 39 0,0-4 0,-2-2 0,0-5 0,111-50 0,-125 43 57,-1-2 0,-2-3 0,-2-3 0,-1-2 0,-2-2-1,-2-3 1,-3-1 0,-1-3 0,-2-2 0,66-102 0,-95 130-57,-8 12 0,1-1 0,11-27 0,-19 38 0,0-1 0,-1 1 0,1-1 0,-1 1 0,0-1 0,0 1 0,0-1 0,0 1 0,0-1 0,0 1 0,-1-1 0,1 1 0,-1-1 0,0 1 0,1 0 0,-1-1 0,-3-3 0,-1-3 0,-1 0 0,0 1 0,-7-9 0,2 3 0,10 14-43,1 0-1,0-1 1,0 1 0,-1-1-1,1 1 1,0 0-1,0-1 1,0 1 0,0-1-1,0 1 1,-1-1-1,1 1 1,0-1 0,0 1-1,0 0 1,0-1-1,0 1 1,1-1 0,-1 1-1,0-1 1,0 1-1,0 0 1,0-1 0,0 1-1,0-1 1,1 1-1,-1 0 1,1-2 0,-1 2-64,5-8-6719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2T11:20:57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 24575,'8'19'0,"-2"3"0,0 1 0,-1-1 0,-2 1 0,0 1 0,-1 28 0,1-1 0,6 239 0,-8-168 0,0-11 0,-24 189 0,22-293 0,0 4 0,-1 0 0,-4 14 0,5-23 0,1 0 0,-1 0 0,0 0 0,1-1 0,-1 1 0,0 0 0,0 0 0,0-1 0,0 1 0,-1-1 0,1 1 0,0-1 0,-1 1 0,1-1 0,0 0 0,-1 0 0,0 0 0,1 0 0,-1 0 0,-3 1 0,4-1-34,0-1 0,0 0 0,0 0 0,0 0 0,0 0-1,0 0 1,0-1 0,0 1 0,0 0 0,0 0 0,0-1 0,0 1 0,0 0-1,0-1 1,0 1 0,1-1 0,-1 0 0,0 1 0,0-1 0,0 1-1,0-1 1,1 0 0,-1 0 0,0 0 0,1 1 0,-1-1 0,1 0 0,-1 0-1,1 0 1,-1 0 0,1 0 0,0 0 0,-1 0 0,1 0 0,0 0 0,0 0-1,0 0 1,0 0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2T11:20:58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0 24575,'-6'9'0,"0"2"0,1-1 0,0 1 0,1-1 0,0 1 0,1 1 0,0-1 0,0 0 0,0 17 0,0 14 0,3 42 0,1-15 0,-4 13 0,-4-1 0,-3 0 0,-3-1 0,-4 0 0,-54 150 0,71-229-104,-2 3 341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2T11:21:30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24575,'1'8'0,"19"237"0,4 99 0,-24-336 0,-1 66 0,0-64 0,0 0 0,-1 0 0,0-1 0,-1 1 0,-4 11 0,7-20-5,-1 0 0,1 0-1,0 0 1,-1 0-1,0 0 1,1 0 0,-1 0-1,0 0 1,0 0 0,1 0-1,-1 0 1,0 0 0,0-1-1,-1 2 1,2-2 13,-1 0-1,1 0 1,-1 0 0,1 0-1,0 0 1,-1 0 0,1 1-1,-1-1 1,1 0 0,-1-1 0,1 1-1,0 0 1,-1 0 0,1 0-1,-1 0 1,1 0 0,0 0-1,-1 0 1,1-1 0,-1 1-1,1 0 1,0 0 0,-1 0 0,1-1-1,-1 0 1,0 0-143,-1-2 0,0 1 0,1 0 0,0 0 0,-1 0 0,1-1 0,0 1 0,0 0 0,0-1 0,0-3 0,-2-5-6691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2T11:21:39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24575,'0'0'0,"0"0"0,0 0 0,1 9 0,6 47 0,35 343 0,-23 0 0,-19-399 0,-20-115 0,-25-73 0,50 205-1365,-4-6-5461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2T11:22:01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24575,'6'23'0,"9"33"0,-3 1 0,8 89 0,-9 115 0,-6-98 0,0-115 0,-3-22 0,0 45 0,-2-65 0,0 1 0,-1-1 0,0 0 0,0 0 0,-1 0 0,0 0 0,0 0 0,0-1 0,0 1 0,-1 0 0,0-1 0,-6 8 0,-3-3-80,12-10 85,0 0 1,-1 0-1,1 0 1,0 0 0,0 0-1,-1 0 1,1 0-1,0 0 1,0 0-1,0 0 1,-1-1 0,1 1-1,0 0 1,0 0-1,0 0 1,-1 0-1,1 0 1,0 0-1,0 0 1,0 0 0,0-1-1,-1 1 1,1 0-1,0 0 1,0 0-1,0 0 1,0-1 0,0 1-1,0 0 1,-1 0-1,1 0 1,0-1-1,0 1 1,0 0-1,0 0 1,0-2-99,0 1 0,0-1 1,0 1-1,0-1 0,0 1 0,0-1 0,0 1 0,0-1 1,1 1-1,-1-1 0,1 1 0,-1 0 0,1-1 1,-1 1-1,3-3 0,2-3-6733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2T11:22:02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24575,'0'0'0,"4"84"0,23 131 0,-1-23 0,-20 210 0,-8-325 0,2-72-4,0-3 119,-1-4-978,0 0 250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C0223-4671-40AB-AAA5-D7A01DA3AA1E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36C58-9D17-435E-A9F9-D560C1FAA8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198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181817"/>
                </a:solidFill>
                <a:effectLst/>
                <a:latin typeface="Noto Sans" panose="020B0502040504020204" pitchFamily="34" charset="0"/>
              </a:rPr>
              <a:t>Greenberg M. “The Sustainability Edge”: Competition, Crisis, and the Rise of Green Urban Branding. In: Isenhour C, McDonogh G, Checker M, eds. </a:t>
            </a:r>
            <a:r>
              <a:rPr lang="en-GB" b="0" i="1" dirty="0">
                <a:solidFill>
                  <a:srgbClr val="181817"/>
                </a:solidFill>
                <a:effectLst/>
                <a:latin typeface="Noto Sans" panose="020B0502040504020204" pitchFamily="34" charset="0"/>
              </a:rPr>
              <a:t>Sustainability in the Global City: Myth and Practice</a:t>
            </a:r>
            <a:r>
              <a:rPr lang="en-GB" b="0" i="0" dirty="0">
                <a:solidFill>
                  <a:srgbClr val="181817"/>
                </a:solidFill>
                <a:effectLst/>
                <a:latin typeface="Noto Sans" panose="020B0502040504020204" pitchFamily="34" charset="0"/>
              </a:rPr>
              <a:t>. New Directions in Sustainability and Society. Cambridge University Press; 2015:105-130.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207D0-9B35-41DE-A180-6D820ED0278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246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Tishman</a:t>
            </a:r>
            <a:r>
              <a:rPr lang="fr-FR" dirty="0"/>
              <a:t> Speyer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207D0-9B35-41DE-A180-6D820ED0278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710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Barnes </a:t>
            </a:r>
            <a:r>
              <a:rPr lang="fr-FR" dirty="0" err="1"/>
              <a:t>Luxury</a:t>
            </a:r>
            <a:r>
              <a:rPr lang="fr-FR" dirty="0"/>
              <a:t> real </a:t>
            </a:r>
            <a:r>
              <a:rPr lang="fr-FR" dirty="0" err="1"/>
              <a:t>estate</a:t>
            </a:r>
            <a:r>
              <a:rPr lang="fr-FR" dirty="0"/>
              <a:t> </a:t>
            </a:r>
            <a:r>
              <a:rPr lang="fr-FR" dirty="0" err="1"/>
              <a:t>company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207D0-9B35-41DE-A180-6D820ED0278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18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DDB5-2D83-89B8-1622-EAB0FED60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98F925-FD04-4EF4-44E6-A9136F2C8C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BC6A5-24F2-3560-E493-A1B56FD91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F862-6311-482C-8C34-71B04744A4A0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1C752-A102-B54D-BAE2-3D1F4F476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C1E16-7427-C8C3-0C32-70EE3F99E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6D96-C73C-4A46-8170-553ADFC2B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09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9B66C-A844-1044-816F-BEF38F159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1C4A9-3EC0-35E3-E530-6B8CBB7C9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667CF-5FB8-ADDB-5BFD-5A35DF301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F862-6311-482C-8C34-71B04744A4A0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BB423-70ED-DDB7-BE02-BF2C72F28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963BA-69E3-36C1-C3A9-F465886F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6D96-C73C-4A46-8170-553ADFC2B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60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93DBBB-7EE1-C516-9AFC-A3D7C7DF4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7AE33F-2F68-1C45-6C2C-DADDC261C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41166-4F9E-344B-3822-A7D3A5E3E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F862-6311-482C-8C34-71B04744A4A0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6D0AD-D94E-4D6F-268C-6E23F23C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8DDB4-6164-3FE3-02C2-11F5C0EC7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6D96-C73C-4A46-8170-553ADFC2B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76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A0CD-4B04-97FE-9244-90A536166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8A08A-CBAF-5D0F-C558-DE04B3F0D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1AFA1-A0F0-D216-3026-3C25FE23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F862-6311-482C-8C34-71B04744A4A0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3BC5F-A05C-9F46-9669-FCA587CB9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D1157-91FD-58B8-E4D5-91268156A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6D96-C73C-4A46-8170-553ADFC2B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063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C1070-0656-6923-977E-16AC9AD39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E5B92-B001-9026-AA82-87CD1AA9E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6B053-5D8A-5716-FF36-DC0CEF926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F862-6311-482C-8C34-71B04744A4A0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16C9A-DC18-A466-19E4-DAA6E1E69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0644D-0087-3322-E053-2D3C9EF02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6D96-C73C-4A46-8170-553ADFC2B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71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2CBBB-60D9-6584-E1BE-7554EC519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35FB0-63AD-85CF-5557-C18FFFABA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774179-0DA6-AF0E-05BF-53800720D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48F87-A1EB-5147-2153-D6093E593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F862-6311-482C-8C34-71B04744A4A0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01246-32CE-A137-0A5A-E08A821F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D101A-BBE5-497F-785D-C1698E98F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6D96-C73C-4A46-8170-553ADFC2B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470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01C24-48D9-6275-8CC4-F6902A73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2BD2B-064A-0F19-2C21-7ACEBCA2C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3DF37-F0D0-7230-8D51-E10551331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332B5-68AE-968B-F727-E7B9190053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E0F5E-65A4-DB5C-B380-E47A241B8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2BCF12-B12D-B09D-A734-FAF6281E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F862-6311-482C-8C34-71B04744A4A0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C4F65C-C261-88DE-0F95-62C7A9262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9A5CB8-376A-FB9C-6FC7-B14EFCAA6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6D96-C73C-4A46-8170-553ADFC2B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078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CD962-1DCD-816C-BBC1-33AC5F11C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BE66D-73CF-3256-DCD9-C1721F55D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F862-6311-482C-8C34-71B04744A4A0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7DB27-73C5-5376-2901-4311E1A72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9CA94-7148-1EBC-98B9-010DC7D20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6D96-C73C-4A46-8170-553ADFC2B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4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3EE05E-54DB-3DB3-CCE4-823BC1D50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F862-6311-482C-8C34-71B04744A4A0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CA639-1DA5-E55B-B506-AB4804C88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ADD69-ED15-0DF7-D3E1-46AF1303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6D96-C73C-4A46-8170-553ADFC2B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939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9C2C4-2853-D07F-02DE-45F1F97B3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E14B9-3783-56AE-6228-D8F132F8E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32058-CDE9-5482-E1F1-D1BC0F547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CE1CE-75D9-C4FB-E390-30CA2DA9F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F862-6311-482C-8C34-71B04744A4A0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7511C-852D-A528-96C3-D8CD51B54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E08A6-CA0B-8017-169F-6CE71C92D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6D96-C73C-4A46-8170-553ADFC2B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051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7094-E393-87C5-74B0-06A1E506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A77065-4B73-1615-9C16-7F6CD4ED28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58EA6-A77E-4BB1-DE79-D74770724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914C0-3A41-9B9E-04F4-5A9277C1D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F862-6311-482C-8C34-71B04744A4A0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A3DE9-E15E-CC72-4918-22CC0B74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F87FD-933F-0682-9707-41EBC8A7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6D96-C73C-4A46-8170-553ADFC2B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89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B1E40-DC37-3BF0-B983-434234F6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A71C1-4545-075B-9A86-243A5B0CC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DE76D-9621-22AC-A72C-909E83E6F0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4F862-6311-482C-8C34-71B04744A4A0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D126E-114F-AA76-FE0E-0B0CAC12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C4507-9AE2-FEB7-8570-DFF4E18E6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DF6D96-C73C-4A46-8170-553ADFC2B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83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mad-conseil.fr/new-website/project/1206/" TargetMode="External"/><Relationship Id="rId2" Type="http://schemas.openxmlformats.org/officeDocument/2006/relationships/hyperlink" Target="https://www.b-p.fr/project/tishman-speyer-carre-saint-germain-2214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vestpsp.com/en/news/tishman-speyer-and-psp-investments-acquire-espace-lumiere-in-boulogne-billancourt/" TargetMode="External"/><Relationship Id="rId4" Type="http://schemas.openxmlformats.org/officeDocument/2006/relationships/hyperlink" Target="https://www.home-villejuif.com/en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brooklynrail.org/2011/03/local/the-luxury-cit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customXml" Target="../ink/ink9.xml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12" Type="http://schemas.openxmlformats.org/officeDocument/2006/relationships/image" Target="../media/image6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customXml" Target="../ink/ink8.xml"/><Relationship Id="rId5" Type="http://schemas.openxmlformats.org/officeDocument/2006/relationships/customXml" Target="../ink/ink5.xml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customXml" Target="../ink/ink7.xml"/><Relationship Id="rId1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vanishingnewyork.blogspot.com/2011/03/bloomberg-way-i_29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60449-78A9-DBFB-808D-99323C60A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69A215-3A89-9C46-EBC5-8F85F85711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15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D3E49F-664B-950D-38D0-9DE089BAE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79"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42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, eau, Photographie aérienne, texte&#10;&#10;Description générée automatiquement">
            <a:extLst>
              <a:ext uri="{FF2B5EF4-FFF2-40B4-BE49-F238E27FC236}">
                <a16:creationId xmlns:a16="http://schemas.microsoft.com/office/drawing/2014/main" id="{EC5B9928-2BCC-38A5-3B32-D358B1A0D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5" b="25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7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466E96-B5BA-CC7C-C198-614DDDE6D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78" b="101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5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AFF39F-B89D-52E8-D777-5E0AD177BB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D1EFFD-6226-691A-A406-F1F7F98ED7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C04AFA-96DA-ACF0-8B8B-FFE6EBE9B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84" y="0"/>
            <a:ext cx="11603431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B80B450-5111-1D58-62C9-BE2F4506B7C7}"/>
              </a:ext>
            </a:extLst>
          </p:cNvPr>
          <p:cNvSpPr txBox="1"/>
          <p:nvPr/>
        </p:nvSpPr>
        <p:spPr>
          <a:xfrm>
            <a:off x="7083778" y="5949244"/>
            <a:ext cx="4018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One Bush Plaza (San Francisco)</a:t>
            </a:r>
          </a:p>
          <a:p>
            <a:r>
              <a:rPr lang="fr-FR" dirty="0" err="1"/>
              <a:t>Tishman</a:t>
            </a:r>
            <a:r>
              <a:rPr lang="fr-FR" dirty="0"/>
              <a:t> Speyer </a:t>
            </a:r>
            <a:r>
              <a:rPr lang="fr-FR" dirty="0" err="1"/>
              <a:t>website</a:t>
            </a:r>
            <a:endParaRPr lang="fr-FR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A93F0A89-41CD-B80C-3A88-76A06A692D91}"/>
                  </a:ext>
                </a:extLst>
              </p14:cNvPr>
              <p14:cNvContentPartPr/>
              <p14:nvPr/>
            </p14:nvContentPartPr>
            <p14:xfrm>
              <a:off x="10537479" y="1758600"/>
              <a:ext cx="1715400" cy="91224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A93F0A89-41CD-B80C-3A88-76A06A692D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28479" y="1749960"/>
                <a:ext cx="1733040" cy="92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0902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FB19A6E-AA45-0E04-7220-2BB500C53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088" y="643466"/>
            <a:ext cx="7657824" cy="55710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FA47F746-9AC0-D051-C649-216444CF78D1}"/>
                  </a:ext>
                </a:extLst>
              </p14:cNvPr>
              <p14:cNvContentPartPr/>
              <p14:nvPr/>
            </p14:nvContentPartPr>
            <p14:xfrm>
              <a:off x="4881772" y="5096649"/>
              <a:ext cx="1792440" cy="9237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FA47F746-9AC0-D051-C649-216444CF78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72772" y="5087649"/>
                <a:ext cx="1810080" cy="94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1894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7CD9E38-5D0F-9107-0A32-CB83573DE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22" y="0"/>
            <a:ext cx="10538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5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0748048-0021-83BD-2995-8A0C83C2B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04" y="0"/>
            <a:ext cx="973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10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8D9014D-4AE6-4C0D-67A8-D23A06E70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4" r="2" b="2"/>
          <a:stretch/>
        </p:blipFill>
        <p:spPr bwMode="auto">
          <a:xfrm>
            <a:off x="-1" y="-2"/>
            <a:ext cx="5410198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8CD37A2-9857-C9E4-7D65-2E0EEFF4CAFF}"/>
              </a:ext>
            </a:extLst>
          </p:cNvPr>
          <p:cNvSpPr txBox="1"/>
          <p:nvPr/>
        </p:nvSpPr>
        <p:spPr>
          <a:xfrm>
            <a:off x="6115317" y="2743200"/>
            <a:ext cx="5247340" cy="3496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Tour Sequoia (formerly Tour Esplanade)</a:t>
            </a:r>
          </a:p>
        </p:txBody>
      </p:sp>
    </p:spTree>
    <p:extLst>
      <p:ext uri="{BB962C8B-B14F-4D97-AF65-F5344CB8AC3E}">
        <p14:creationId xmlns:p14="http://schemas.microsoft.com/office/powerpoint/2010/main" val="1266343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90E308A9-45C4-5EBD-E0A1-BABF206E4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729" y="643466"/>
            <a:ext cx="661254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96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E46C7-3C19-7DF0-FED2-4457E87C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Other</a:t>
            </a:r>
            <a:r>
              <a:rPr lang="fr-FR" dirty="0"/>
              <a:t> Paris </a:t>
            </a:r>
            <a:r>
              <a:rPr lang="fr-FR" dirty="0" err="1"/>
              <a:t>projects</a:t>
            </a:r>
            <a:r>
              <a:rPr lang="fr-FR" dirty="0"/>
              <a:t>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22DCFA-0CD9-D193-F196-5CAA27E98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>
                <a:latin typeface="Garamond" panose="02020404030301010803" pitchFamily="18" charset="0"/>
              </a:rPr>
              <a:t>Tour Cristal (Paris)</a:t>
            </a:r>
          </a:p>
          <a:p>
            <a:r>
              <a:rPr lang="fr-FR" dirty="0">
                <a:latin typeface="Garamond" panose="02020404030301010803" pitchFamily="18" charset="0"/>
              </a:rPr>
              <a:t>Carré St Germain (Paris): </a:t>
            </a:r>
            <a:r>
              <a:rPr lang="fr-FR" dirty="0">
                <a:latin typeface="Garamond" panose="02020404030301010803" pitchFamily="18" charset="0"/>
                <a:hlinkClick r:id="rId2"/>
              </a:rPr>
              <a:t>https://www.b-p.fr/project/tishman-speyer-carre-saint-germain-2214/</a:t>
            </a:r>
            <a:r>
              <a:rPr lang="fr-FR" dirty="0">
                <a:latin typeface="Garamond" panose="02020404030301010803" pitchFamily="18" charset="0"/>
              </a:rPr>
              <a:t> </a:t>
            </a:r>
          </a:p>
          <a:p>
            <a:r>
              <a:rPr lang="fr-FR" dirty="0">
                <a:latin typeface="Garamond" panose="02020404030301010803" pitchFamily="18" charset="0"/>
              </a:rPr>
              <a:t>Paris Bourse/119 R: </a:t>
            </a:r>
            <a:r>
              <a:rPr lang="fr-FR" dirty="0">
                <a:latin typeface="Garamond" panose="02020404030301010803" pitchFamily="18" charset="0"/>
                <a:hlinkClick r:id="rId3"/>
              </a:rPr>
              <a:t>http://www.nomad-conseil.fr/new-website/project/1206/</a:t>
            </a:r>
            <a:r>
              <a:rPr lang="fr-FR" dirty="0">
                <a:latin typeface="Garamond" panose="02020404030301010803" pitchFamily="18" charset="0"/>
              </a:rPr>
              <a:t> </a:t>
            </a:r>
          </a:p>
          <a:p>
            <a:r>
              <a:rPr lang="fr-FR" dirty="0">
                <a:latin typeface="Garamond" panose="02020404030301010803" pitchFamily="18" charset="0"/>
              </a:rPr>
              <a:t>Home (Villejuif): </a:t>
            </a:r>
            <a:r>
              <a:rPr lang="fr-FR" dirty="0">
                <a:latin typeface="Garamond" panose="02020404030301010803" pitchFamily="18" charset="0"/>
                <a:hlinkClick r:id="rId4"/>
              </a:rPr>
              <a:t>https://www.home-villejuif.com/en/</a:t>
            </a:r>
            <a:r>
              <a:rPr lang="fr-FR" dirty="0">
                <a:latin typeface="Garamond" panose="02020404030301010803" pitchFamily="18" charset="0"/>
              </a:rPr>
              <a:t> </a:t>
            </a:r>
          </a:p>
          <a:p>
            <a:r>
              <a:rPr lang="fr-FR" dirty="0">
                <a:latin typeface="Garamond" panose="02020404030301010803" pitchFamily="18" charset="0"/>
              </a:rPr>
              <a:t>Campus (Boulogne Billancourt): </a:t>
            </a:r>
            <a:r>
              <a:rPr lang="fr-FR" dirty="0">
                <a:latin typeface="Garamond" panose="02020404030301010803" pitchFamily="18" charset="0"/>
                <a:hlinkClick r:id="rId5"/>
              </a:rPr>
              <a:t>https://www.investpsp.com/en/news/tishman-speyer-and-psp-investments-acquire-espace-lumiere-in-boulogne-billancourt/</a:t>
            </a:r>
            <a:endParaRPr lang="fr-FR" dirty="0">
              <a:latin typeface="Garamond" panose="02020404030301010803" pitchFamily="18" charset="0"/>
            </a:endParaRPr>
          </a:p>
          <a:p>
            <a:r>
              <a:rPr lang="fr-FR" dirty="0">
                <a:latin typeface="Garamond" panose="02020404030301010803" pitchFamily="18" charset="0"/>
              </a:rPr>
              <a:t>Magasins Généraux (Pantin)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7155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CE3BD-ECC0-5282-370B-0C308F2E6A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/>
              <a:t>Paris: A green </a:t>
            </a:r>
            <a:r>
              <a:rPr lang="fr-FR" b="1" dirty="0" err="1"/>
              <a:t>luxury</a:t>
            </a:r>
            <a:r>
              <a:rPr lang="fr-FR" b="1" dirty="0"/>
              <a:t> city?</a:t>
            </a:r>
            <a:endParaRPr lang="en-GB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691A62-4590-96B1-C905-8D14DD154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Week 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7586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E08821-5ABE-DBA2-FC2D-DBAF2E893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8789"/>
            <a:ext cx="12192000" cy="444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46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NSERVER, ADAPTER, TRANSMETTRE">
            <a:extLst>
              <a:ext uri="{FF2B5EF4-FFF2-40B4-BE49-F238E27FC236}">
                <a16:creationId xmlns:a16="http://schemas.microsoft.com/office/drawing/2014/main" id="{144F4C7E-BE0C-4C28-5601-1006AD366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18" y="643466"/>
            <a:ext cx="4303649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E2FA36-07FC-412A-88F1-39249C09A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05002"/>
            <a:ext cx="3852177" cy="204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86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ARIS - Front de Seine | Tour Cristal | 100 m | BIG | En ...">
            <a:extLst>
              <a:ext uri="{FF2B5EF4-FFF2-40B4-BE49-F238E27FC236}">
                <a16:creationId xmlns:a16="http://schemas.microsoft.com/office/drawing/2014/main" id="{8F7F0C67-C259-EAAD-BD9F-FC48F96B9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" r="1" b="1"/>
          <a:stretch/>
        </p:blipFill>
        <p:spPr bwMode="auto">
          <a:xfrm>
            <a:off x="688948" y="1123527"/>
            <a:ext cx="3108487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No alternative text description for this image">
            <a:extLst>
              <a:ext uri="{FF2B5EF4-FFF2-40B4-BE49-F238E27FC236}">
                <a16:creationId xmlns:a16="http://schemas.microsoft.com/office/drawing/2014/main" id="{55B10E6F-488E-E397-E65C-EE03FDC3A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5" r="-1" b="-1"/>
          <a:stretch/>
        </p:blipFill>
        <p:spPr bwMode="auto">
          <a:xfrm>
            <a:off x="4310676" y="1828195"/>
            <a:ext cx="3537345" cy="319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tour Cristal architectes Julien Penven Jean-Claude Le Bail">
            <a:extLst>
              <a:ext uri="{FF2B5EF4-FFF2-40B4-BE49-F238E27FC236}">
                <a16:creationId xmlns:a16="http://schemas.microsoft.com/office/drawing/2014/main" id="{E2BC00CE-0226-FBA8-11CD-5C60A175D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" r="5487" b="2"/>
          <a:stretch/>
        </p:blipFill>
        <p:spPr bwMode="auto">
          <a:xfrm>
            <a:off x="8363930" y="1123528"/>
            <a:ext cx="3113931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418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E725B2-F662-73AD-EF00-669D8597B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88" y="0"/>
            <a:ext cx="10946423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8CF320CB-959A-0529-F620-2264D07588B1}"/>
                  </a:ext>
                </a:extLst>
              </p14:cNvPr>
              <p14:cNvContentPartPr/>
              <p14:nvPr/>
            </p14:nvContentPartPr>
            <p14:xfrm>
              <a:off x="7838269" y="4273361"/>
              <a:ext cx="3246480" cy="6375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8CF320CB-959A-0529-F620-2264D07588B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29269" y="4264361"/>
                <a:ext cx="3264120" cy="65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8716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4F2EB1D-A935-A58D-FB94-1F2699FB6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25" y="0"/>
            <a:ext cx="11490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36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B996274-2584-6785-77F7-90E7822196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46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ville, plein air, fenêtre&#10;&#10;Description générée automatiquement">
            <a:extLst>
              <a:ext uri="{FF2B5EF4-FFF2-40B4-BE49-F238E27FC236}">
                <a16:creationId xmlns:a16="http://schemas.microsoft.com/office/drawing/2014/main" id="{0B7108A4-DBF0-665A-1C7B-1F9371639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27" y="643466"/>
            <a:ext cx="9992945" cy="55710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2C16559-7750-316A-3407-6BEA2465891A}"/>
              </a:ext>
            </a:extLst>
          </p:cNvPr>
          <p:cNvSpPr txBox="1"/>
          <p:nvPr/>
        </p:nvSpPr>
        <p:spPr>
          <a:xfrm>
            <a:off x="3047526" y="6335404"/>
            <a:ext cx="6096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119 Rue Réaumur – 119 R</a:t>
            </a:r>
          </a:p>
        </p:txBody>
      </p:sp>
    </p:spTree>
    <p:extLst>
      <p:ext uri="{BB962C8B-B14F-4D97-AF65-F5344CB8AC3E}">
        <p14:creationId xmlns:p14="http://schemas.microsoft.com/office/powerpoint/2010/main" val="2667555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D307F6-F2F9-BB85-04C1-A119945E9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01" y="643466"/>
            <a:ext cx="76315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58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A3E7E4-7D42-2B8C-58AA-4ABB9B70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603" y="643466"/>
            <a:ext cx="634879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72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27AF79-DEFB-2229-A293-05E3755E1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Consequence</a:t>
            </a:r>
            <a:r>
              <a:rPr lang="fr-FR" dirty="0"/>
              <a:t>: Green </a:t>
            </a:r>
            <a:r>
              <a:rPr lang="fr-FR" dirty="0" err="1"/>
              <a:t>luxury</a:t>
            </a:r>
            <a:r>
              <a:rPr lang="fr-FR" dirty="0"/>
              <a:t> city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FFF2EE-7176-0C72-343C-1B5648C9C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noProof="0" dirty="0"/>
              <a:t>City as luxury product: </a:t>
            </a:r>
            <a:r>
              <a:rPr lang="en-US" noProof="0" dirty="0"/>
              <a:t>“Idea that, </a:t>
            </a:r>
            <a:r>
              <a:rPr lang="en-US" b="0" i="0" noProof="0" dirty="0">
                <a:solidFill>
                  <a:srgbClr val="1B1B1B"/>
                </a:solidFill>
                <a:effectLst/>
                <a:latin typeface="Untitled Serif"/>
              </a:rPr>
              <a:t>at least for the target market of high-valued-added companies in the media, finance, and business services sectors, the value inherent in a city location outweighed its high cost” (Brash, </a:t>
            </a:r>
            <a:r>
              <a:rPr lang="en-US" b="0" i="0" noProof="0" dirty="0">
                <a:solidFill>
                  <a:srgbClr val="1B1B1B"/>
                </a:solidFill>
                <a:effectLst/>
                <a:latin typeface="Untitled Serif"/>
                <a:hlinkClick r:id="rId2"/>
              </a:rPr>
              <a:t>https://brooklynrail.org/2011/03/local/the-luxury-city</a:t>
            </a:r>
            <a:r>
              <a:rPr lang="en-US" b="0" i="0" noProof="0" dirty="0">
                <a:solidFill>
                  <a:srgbClr val="1B1B1B"/>
                </a:solidFill>
                <a:effectLst/>
                <a:latin typeface="Untitled Serif"/>
              </a:rPr>
              <a:t>, 2011).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1059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1DAB34-F33B-2A79-4CB5-F248FBBFA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7000" dirty="0"/>
              <a:t>Plan</a:t>
            </a:r>
            <a:endParaRPr lang="en-GB" sz="7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17643F-B2B1-6009-647C-42C160CFA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0171"/>
            <a:ext cx="10515600" cy="3716792"/>
          </a:xfrm>
        </p:spPr>
        <p:txBody>
          <a:bodyPr/>
          <a:lstStyle/>
          <a:p>
            <a:r>
              <a:rPr lang="en-US" sz="5000" noProof="0" dirty="0"/>
              <a:t> The Paris Climate Plan.</a:t>
            </a:r>
          </a:p>
          <a:p>
            <a:r>
              <a:rPr lang="en-US" sz="5000" noProof="0" dirty="0"/>
              <a:t> A reflection of </a:t>
            </a:r>
            <a:r>
              <a:rPr lang="en-US" sz="5000" noProof="0"/>
              <a:t>particular green urban </a:t>
            </a:r>
            <a:r>
              <a:rPr lang="en-US" sz="5000" noProof="0" dirty="0"/>
              <a:t>imaginaries.</a:t>
            </a:r>
          </a:p>
          <a:p>
            <a:r>
              <a:rPr lang="en-US" sz="5000" noProof="0" dirty="0"/>
              <a:t> Why ‘green’ a city like Paris?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0938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nuage, ciel, arbre&#10;&#10;Description générée automatiquement">
            <a:extLst>
              <a:ext uri="{FF2B5EF4-FFF2-40B4-BE49-F238E27FC236}">
                <a16:creationId xmlns:a16="http://schemas.microsoft.com/office/drawing/2014/main" id="{B8194FD2-3AE1-3ED5-8BEB-1978F5BF6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569" y="643466"/>
            <a:ext cx="804486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13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ublication, journal, document&#10;&#10;Description générée automatiquement">
            <a:extLst>
              <a:ext uri="{FF2B5EF4-FFF2-40B4-BE49-F238E27FC236}">
                <a16:creationId xmlns:a16="http://schemas.microsoft.com/office/drawing/2014/main" id="{ACDC10B0-F07A-BD05-9ADD-BFD91CF22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307" y="643466"/>
            <a:ext cx="3969385" cy="5571067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15FB65C8-25D7-2183-166B-2E716D9FFE97}"/>
              </a:ext>
            </a:extLst>
          </p:cNvPr>
          <p:cNvGrpSpPr/>
          <p:nvPr/>
        </p:nvGrpSpPr>
        <p:grpSpPr>
          <a:xfrm>
            <a:off x="4096643" y="3122534"/>
            <a:ext cx="126000" cy="412920"/>
            <a:chOff x="4096643" y="3122534"/>
            <a:chExt cx="126000" cy="41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Encre 3">
                  <a:extLst>
                    <a:ext uri="{FF2B5EF4-FFF2-40B4-BE49-F238E27FC236}">
                      <a16:creationId xmlns:a16="http://schemas.microsoft.com/office/drawing/2014/main" id="{747A018F-359E-28DD-D7ED-8A9B4DED1E37}"/>
                    </a:ext>
                  </a:extLst>
                </p14:cNvPr>
                <p14:cNvContentPartPr/>
                <p14:nvPr/>
              </p14:nvContentPartPr>
              <p14:xfrm>
                <a:off x="4190603" y="3122534"/>
                <a:ext cx="32040" cy="412920"/>
              </p14:xfrm>
            </p:contentPart>
          </mc:Choice>
          <mc:Fallback xmlns="">
            <p:pic>
              <p:nvPicPr>
                <p:cNvPr id="4" name="Encre 3">
                  <a:extLst>
                    <a:ext uri="{FF2B5EF4-FFF2-40B4-BE49-F238E27FC236}">
                      <a16:creationId xmlns:a16="http://schemas.microsoft.com/office/drawing/2014/main" id="{747A018F-359E-28DD-D7ED-8A9B4DED1E3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81963" y="3113894"/>
                  <a:ext cx="4968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Encre 4">
                  <a:extLst>
                    <a:ext uri="{FF2B5EF4-FFF2-40B4-BE49-F238E27FC236}">
                      <a16:creationId xmlns:a16="http://schemas.microsoft.com/office/drawing/2014/main" id="{D88D466F-3D5E-4498-13B6-E1FF27A46641}"/>
                    </a:ext>
                  </a:extLst>
                </p14:cNvPr>
                <p14:cNvContentPartPr/>
                <p14:nvPr/>
              </p14:nvContentPartPr>
              <p14:xfrm>
                <a:off x="4096643" y="3161054"/>
                <a:ext cx="60480" cy="345240"/>
              </p14:xfrm>
            </p:contentPart>
          </mc:Choice>
          <mc:Fallback xmlns="">
            <p:pic>
              <p:nvPicPr>
                <p:cNvPr id="5" name="Encre 4">
                  <a:extLst>
                    <a:ext uri="{FF2B5EF4-FFF2-40B4-BE49-F238E27FC236}">
                      <a16:creationId xmlns:a16="http://schemas.microsoft.com/office/drawing/2014/main" id="{D88D466F-3D5E-4498-13B6-E1FF27A4664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88003" y="3152054"/>
                  <a:ext cx="78120" cy="36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74249E51-6561-A618-B429-33F99576B2D9}"/>
                  </a:ext>
                </a:extLst>
              </p14:cNvPr>
              <p14:cNvContentPartPr/>
              <p14:nvPr/>
            </p14:nvContentPartPr>
            <p14:xfrm>
              <a:off x="7779009" y="2164893"/>
              <a:ext cx="20520" cy="2757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74249E51-6561-A618-B429-33F99576B2D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70009" y="2156253"/>
                <a:ext cx="38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F3C487FB-6074-86D8-53C8-03BBD5727A73}"/>
                  </a:ext>
                </a:extLst>
              </p14:cNvPr>
              <p14:cNvContentPartPr/>
              <p14:nvPr/>
            </p14:nvContentPartPr>
            <p14:xfrm>
              <a:off x="7797369" y="2765373"/>
              <a:ext cx="25200" cy="31104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F3C487FB-6074-86D8-53C8-03BBD5727A7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88369" y="2756733"/>
                <a:ext cx="42840" cy="32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e 10">
            <a:extLst>
              <a:ext uri="{FF2B5EF4-FFF2-40B4-BE49-F238E27FC236}">
                <a16:creationId xmlns:a16="http://schemas.microsoft.com/office/drawing/2014/main" id="{F6559E63-99DD-AB81-C515-29AC23801899}"/>
              </a:ext>
            </a:extLst>
          </p:cNvPr>
          <p:cNvGrpSpPr/>
          <p:nvPr/>
        </p:nvGrpSpPr>
        <p:grpSpPr>
          <a:xfrm>
            <a:off x="7791969" y="3869853"/>
            <a:ext cx="110160" cy="360000"/>
            <a:chOff x="7791969" y="3869853"/>
            <a:chExt cx="110160" cy="36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Encre 8">
                  <a:extLst>
                    <a:ext uri="{FF2B5EF4-FFF2-40B4-BE49-F238E27FC236}">
                      <a16:creationId xmlns:a16="http://schemas.microsoft.com/office/drawing/2014/main" id="{1996C7D0-56E3-D42D-08F4-7FD3DADC8DAD}"/>
                    </a:ext>
                  </a:extLst>
                </p14:cNvPr>
                <p14:cNvContentPartPr/>
                <p14:nvPr/>
              </p14:nvContentPartPr>
              <p14:xfrm>
                <a:off x="7791969" y="3889293"/>
                <a:ext cx="28440" cy="340560"/>
              </p14:xfrm>
            </p:contentPart>
          </mc:Choice>
          <mc:Fallback xmlns="">
            <p:pic>
              <p:nvPicPr>
                <p:cNvPr id="9" name="Encre 8">
                  <a:extLst>
                    <a:ext uri="{FF2B5EF4-FFF2-40B4-BE49-F238E27FC236}">
                      <a16:creationId xmlns:a16="http://schemas.microsoft.com/office/drawing/2014/main" id="{1996C7D0-56E3-D42D-08F4-7FD3DADC8DA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783329" y="3880653"/>
                  <a:ext cx="4608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Encre 9">
                  <a:extLst>
                    <a:ext uri="{FF2B5EF4-FFF2-40B4-BE49-F238E27FC236}">
                      <a16:creationId xmlns:a16="http://schemas.microsoft.com/office/drawing/2014/main" id="{8FD451F0-AAE2-9758-9C59-9A8E49DC64E2}"/>
                    </a:ext>
                  </a:extLst>
                </p14:cNvPr>
                <p14:cNvContentPartPr/>
                <p14:nvPr/>
              </p14:nvContentPartPr>
              <p14:xfrm>
                <a:off x="7879449" y="3869853"/>
                <a:ext cx="22680" cy="35208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8FD451F0-AAE2-9758-9C59-9A8E49DC64E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70449" y="3860853"/>
                  <a:ext cx="40320" cy="369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52972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1203BB-C923-3574-6D29-9D7BD58A5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244" y="764541"/>
            <a:ext cx="4347695" cy="532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81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E3A0E7-1591-31BD-E4C9-B925123FD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2" y="741391"/>
            <a:ext cx="5219308" cy="2154209"/>
          </a:xfrm>
        </p:spPr>
        <p:txBody>
          <a:bodyPr anchor="b">
            <a:noAutofit/>
          </a:bodyPr>
          <a:lstStyle/>
          <a:p>
            <a:r>
              <a:rPr lang="fr-FR" sz="6000" dirty="0" err="1"/>
              <a:t>Why</a:t>
            </a:r>
            <a:r>
              <a:rPr lang="fr-FR" sz="6000" dirty="0"/>
              <a:t> ‘green’ </a:t>
            </a:r>
            <a:r>
              <a:rPr lang="fr-FR" sz="6000" dirty="0" err="1"/>
              <a:t>cities</a:t>
            </a:r>
            <a:r>
              <a:rPr lang="fr-FR" sz="6000" dirty="0"/>
              <a:t> like Paris?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19D898-BC55-5B69-FEEF-22B3DE81D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3236686"/>
            <a:ext cx="4979821" cy="2744622"/>
          </a:xfrm>
        </p:spPr>
        <p:txBody>
          <a:bodyPr anchor="t">
            <a:noAutofit/>
          </a:bodyPr>
          <a:lstStyle/>
          <a:p>
            <a:r>
              <a:rPr lang="fr-FR" sz="3500" b="1" dirty="0" err="1"/>
              <a:t>Responsability</a:t>
            </a:r>
            <a:r>
              <a:rPr lang="fr-FR" sz="3500" b="1" dirty="0"/>
              <a:t>.</a:t>
            </a:r>
          </a:p>
          <a:p>
            <a:r>
              <a:rPr lang="fr-FR" sz="3500" b="1" dirty="0" err="1"/>
              <a:t>Vulnerability</a:t>
            </a:r>
            <a:r>
              <a:rPr lang="fr-FR" sz="3500" dirty="0"/>
              <a:t> (</a:t>
            </a:r>
            <a:r>
              <a:rPr lang="fr-FR" sz="3500" dirty="0" err="1"/>
              <a:t>heat</a:t>
            </a:r>
            <a:r>
              <a:rPr lang="fr-FR" sz="3500" dirty="0"/>
              <a:t> </a:t>
            </a:r>
            <a:r>
              <a:rPr lang="fr-FR" sz="3500" dirty="0" err="1"/>
              <a:t>island</a:t>
            </a:r>
            <a:r>
              <a:rPr lang="fr-FR" sz="3500" dirty="0"/>
              <a:t> </a:t>
            </a:r>
            <a:r>
              <a:rPr lang="fr-FR" sz="3500" dirty="0" err="1"/>
              <a:t>effect</a:t>
            </a:r>
            <a:r>
              <a:rPr lang="fr-FR" sz="3500" dirty="0"/>
              <a:t>, </a:t>
            </a:r>
            <a:r>
              <a:rPr lang="fr-FR" sz="3500" dirty="0" err="1"/>
              <a:t>lack</a:t>
            </a:r>
            <a:r>
              <a:rPr lang="fr-FR" sz="3500" dirty="0"/>
              <a:t> of green </a:t>
            </a:r>
            <a:r>
              <a:rPr lang="fr-FR" sz="3500" dirty="0" err="1"/>
              <a:t>spaces</a:t>
            </a:r>
            <a:r>
              <a:rPr lang="fr-FR" sz="3500" dirty="0"/>
              <a:t>, </a:t>
            </a:r>
            <a:r>
              <a:rPr lang="fr-FR" sz="3500" dirty="0" err="1"/>
              <a:t>droughts</a:t>
            </a:r>
            <a:r>
              <a:rPr lang="fr-FR" sz="3500" dirty="0"/>
              <a:t>...).</a:t>
            </a:r>
          </a:p>
        </p:txBody>
      </p:sp>
      <p:pic>
        <p:nvPicPr>
          <p:cNvPr id="4098" name="Picture 2" descr="Retour sur les temps forts depuis le premier plan climat de paris en 2007">
            <a:extLst>
              <a:ext uri="{FF2B5EF4-FFF2-40B4-BE49-F238E27FC236}">
                <a16:creationId xmlns:a16="http://schemas.microsoft.com/office/drawing/2014/main" id="{0A0DB7FC-9645-A37A-9DB1-908BF2EE5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7197" y="2075543"/>
            <a:ext cx="5205092" cy="32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81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FFA77B-4557-ED69-F11F-A9BFDEF5D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13" y="723898"/>
            <a:ext cx="6113075" cy="1495425"/>
          </a:xfrm>
        </p:spPr>
        <p:txBody>
          <a:bodyPr>
            <a:normAutofit/>
          </a:bodyPr>
          <a:lstStyle/>
          <a:p>
            <a:r>
              <a:rPr lang="fr-FR" sz="5000" dirty="0" err="1"/>
              <a:t>Because</a:t>
            </a:r>
            <a:r>
              <a:rPr lang="fr-FR" sz="5000" dirty="0"/>
              <a:t> ‘</a:t>
            </a:r>
            <a:r>
              <a:rPr lang="fr-FR" sz="5000" dirty="0" err="1"/>
              <a:t>greening</a:t>
            </a:r>
            <a:r>
              <a:rPr lang="fr-FR" sz="5000" dirty="0"/>
              <a:t>’ </a:t>
            </a:r>
            <a:br>
              <a:rPr lang="fr-FR" sz="5000" dirty="0"/>
            </a:br>
            <a:r>
              <a:rPr lang="fr-FR" sz="5000" dirty="0" err="1"/>
              <a:t>adds</a:t>
            </a:r>
            <a:r>
              <a:rPr lang="fr-FR" sz="5000" dirty="0"/>
              <a:t> value.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2AFC78-4081-117F-ECA0-369C4B5A6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78" y="2438400"/>
            <a:ext cx="6359012" cy="4035778"/>
          </a:xfrm>
        </p:spPr>
        <p:txBody>
          <a:bodyPr>
            <a:normAutofit/>
          </a:bodyPr>
          <a:lstStyle/>
          <a:p>
            <a:r>
              <a:rPr lang="en-GB" sz="1700" dirty="0"/>
              <a:t>Global city “as a place of competition, elite sociality, cosmopolitanism, and luxury, populated by ambitious, creative, hardworking, and intelligent innovators.” Julian Brash, </a:t>
            </a:r>
            <a:r>
              <a:rPr lang="en-GB" sz="1700" i="1" dirty="0"/>
              <a:t>Bloomberg’s New York</a:t>
            </a:r>
            <a:r>
              <a:rPr lang="en-GB" sz="1700" dirty="0"/>
              <a:t> (2011)</a:t>
            </a:r>
          </a:p>
          <a:p>
            <a:r>
              <a:rPr lang="en-GB" sz="1700" dirty="0"/>
              <a:t>“As media, financial, and business services have come to dominate global cities, there has emerged a ‘</a:t>
            </a:r>
            <a:r>
              <a:rPr lang="en-GB" sz="1700" dirty="0" err="1"/>
              <a:t>postindustrial</a:t>
            </a:r>
            <a:r>
              <a:rPr lang="en-GB" sz="1700" dirty="0"/>
              <a:t> elite’ made up of high-level professionals as well as […] executives and owners of global businesses” </a:t>
            </a:r>
          </a:p>
          <a:p>
            <a:r>
              <a:rPr lang="en-GB" sz="1700" dirty="0"/>
              <a:t>“This </a:t>
            </a:r>
            <a:r>
              <a:rPr lang="en-GB" sz="1700" dirty="0" err="1"/>
              <a:t>postindustrial</a:t>
            </a:r>
            <a:r>
              <a:rPr lang="en-GB" sz="1700" dirty="0"/>
              <a:t> elite has absorbed the great part of the wealth generated in the city.” (Brash, </a:t>
            </a:r>
            <a:r>
              <a:rPr lang="en-GB" sz="1700" dirty="0">
                <a:hlinkClick r:id="rId2"/>
              </a:rPr>
              <a:t>https://vanishingnewyork.blogspot.com/2011/03/bloomberg-way-i_29.html</a:t>
            </a:r>
            <a:r>
              <a:rPr lang="en-GB" sz="1700" dirty="0"/>
              <a:t>, 2011).</a:t>
            </a:r>
          </a:p>
          <a:p>
            <a:r>
              <a:rPr lang="en-GB" sz="1700" dirty="0"/>
              <a:t>Professional-managerial class (Brash, 2011)</a:t>
            </a:r>
          </a:p>
        </p:txBody>
      </p:sp>
      <p:pic>
        <p:nvPicPr>
          <p:cNvPr id="1028" name="Picture 4" descr="Bloomberg's New York: Class and Governance in the Luxury City (Geographies  of Justice and Social Transformation Ser.): Brash, Julian: 9780820336817:  Amazon.com: Books">
            <a:extLst>
              <a:ext uri="{FF2B5EF4-FFF2-40B4-BE49-F238E27FC236}">
                <a16:creationId xmlns:a16="http://schemas.microsoft.com/office/drawing/2014/main" id="{E5FBECB7-BD5D-16D7-B212-8C273E136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3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367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812F6B-8421-F208-D071-E668E1850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7" y="762001"/>
            <a:ext cx="5225140" cy="1708242"/>
          </a:xfrm>
        </p:spPr>
        <p:txBody>
          <a:bodyPr anchor="ctr">
            <a:noAutofit/>
          </a:bodyPr>
          <a:lstStyle/>
          <a:p>
            <a:r>
              <a:rPr lang="fr-FR" sz="6000" dirty="0"/>
              <a:t>Green </a:t>
            </a:r>
            <a:r>
              <a:rPr lang="fr-FR" sz="6000" dirty="0" err="1"/>
              <a:t>urban</a:t>
            </a:r>
            <a:r>
              <a:rPr lang="fr-FR" sz="6000" dirty="0"/>
              <a:t> </a:t>
            </a:r>
            <a:r>
              <a:rPr lang="fr-FR" sz="6000" dirty="0" err="1"/>
              <a:t>branding</a:t>
            </a:r>
            <a:endParaRPr lang="fr-FR" sz="6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1A334C-09E4-4500-9EA0-70B474F93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982686"/>
            <a:ext cx="5334197" cy="3257393"/>
          </a:xfrm>
        </p:spPr>
        <p:txBody>
          <a:bodyPr anchor="ctr">
            <a:normAutofit lnSpcReduction="10000"/>
          </a:bodyPr>
          <a:lstStyle/>
          <a:p>
            <a:r>
              <a:rPr lang="en-US" sz="1700" b="1" noProof="0" dirty="0"/>
              <a:t>Competing for the ‘sustainability edge’</a:t>
            </a:r>
            <a:r>
              <a:rPr lang="en-US" sz="1700" noProof="0" dirty="0"/>
              <a:t>.</a:t>
            </a:r>
          </a:p>
          <a:p>
            <a:r>
              <a:rPr lang="en-US" sz="1700" noProof="0" dirty="0"/>
              <a:t>Miriam Greenberg: “Ultimately, the ‘winners’ and ‘losers’ in this race are determined less by scientific indicators, such as a reduction in greenhouse gases, than by market indicators, such as an increase in popularity, stock price, or real estate value” (Greenberg, 2015:116).</a:t>
            </a:r>
          </a:p>
          <a:p>
            <a:r>
              <a:rPr lang="en-US" sz="1700" b="0" i="0" u="none" strike="noStrike" baseline="0" noProof="0" dirty="0">
                <a:latin typeface="AdvOT2f17b3c6+20"/>
              </a:rPr>
              <a:t>“</a:t>
            </a:r>
            <a:r>
              <a:rPr lang="en-US" sz="1700" b="0" i="0" u="none" strike="noStrike" baseline="0" noProof="0" dirty="0">
                <a:latin typeface="AdvOT2f17b3c6"/>
              </a:rPr>
              <a:t>If you are going to be moving big businesses with all of their upper level employees, you have to show them that their kids will be provided for, that they</a:t>
            </a:r>
            <a:r>
              <a:rPr lang="en-US" sz="1700" b="0" i="0" u="none" strike="noStrike" baseline="0" noProof="0" dirty="0">
                <a:latin typeface="AdvOT2f17b3c6+20"/>
              </a:rPr>
              <a:t>’</a:t>
            </a:r>
            <a:r>
              <a:rPr lang="en-US" sz="1700" b="0" i="0" u="none" strike="noStrike" baseline="0" noProof="0" dirty="0">
                <a:latin typeface="AdvOT2f17b3c6"/>
              </a:rPr>
              <a:t>re going to be able to breathe clean air, ride their bikes somewhere</a:t>
            </a:r>
            <a:r>
              <a:rPr lang="en-US" sz="1700" b="0" i="0" u="none" strike="noStrike" baseline="0" noProof="0" dirty="0">
                <a:latin typeface="AdvP4C4E59"/>
              </a:rPr>
              <a:t>. . . </a:t>
            </a:r>
            <a:r>
              <a:rPr lang="en-US" sz="1700" b="0" i="0" u="none" strike="noStrike" baseline="0" noProof="0" dirty="0">
                <a:latin typeface="AdvOT2f17b3c6"/>
              </a:rPr>
              <a:t>It works really well for us, in everything we do, to have this kind of reputation.” (EDC official in Greenberg, 2015:122). </a:t>
            </a:r>
            <a:endParaRPr lang="en-US" sz="1700" noProof="0" dirty="0"/>
          </a:p>
          <a:p>
            <a:endParaRPr lang="fr-FR" sz="1700" dirty="0"/>
          </a:p>
          <a:p>
            <a:endParaRPr lang="fr-FR" sz="1700" dirty="0"/>
          </a:p>
        </p:txBody>
      </p:sp>
      <p:pic>
        <p:nvPicPr>
          <p:cNvPr id="8194" name="Picture 2" descr="PlaNYC: Getting Sustainability Done - NYC Mayor's Office of Climate and  Environmental Justice">
            <a:extLst>
              <a:ext uri="{FF2B5EF4-FFF2-40B4-BE49-F238E27FC236}">
                <a16:creationId xmlns:a16="http://schemas.microsoft.com/office/drawing/2014/main" id="{A0DE72D5-F5F2-35F1-E3D9-D37C3B875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3077" b="-1"/>
          <a:stretch/>
        </p:blipFill>
        <p:spPr bwMode="auto">
          <a:xfrm>
            <a:off x="6857797" y="-10886"/>
            <a:ext cx="5334204" cy="6868886"/>
          </a:xfrm>
          <a:prstGeom prst="rect">
            <a:avLst/>
          </a:prstGeom>
          <a:noFill/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872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A5EDB5-9DDB-2E20-F924-A7E506F3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144692" cy="1495425"/>
          </a:xfrm>
        </p:spPr>
        <p:txBody>
          <a:bodyPr>
            <a:noAutofit/>
          </a:bodyPr>
          <a:lstStyle/>
          <a:p>
            <a:r>
              <a:rPr lang="fr-FR" sz="5000" dirty="0"/>
              <a:t>Cities as drivers &amp; </a:t>
            </a:r>
            <a:r>
              <a:rPr lang="fr-FR" sz="5000" dirty="0" err="1"/>
              <a:t>beneficiaries</a:t>
            </a:r>
            <a:r>
              <a:rPr lang="fr-FR" sz="5000" dirty="0"/>
              <a:t> of </a:t>
            </a:r>
            <a:r>
              <a:rPr lang="fr-FR" sz="5000" dirty="0" err="1"/>
              <a:t>financial</a:t>
            </a:r>
            <a:r>
              <a:rPr lang="fr-FR" sz="5000" dirty="0"/>
              <a:t> </a:t>
            </a:r>
            <a:r>
              <a:rPr lang="fr-FR" sz="5000" dirty="0" err="1"/>
              <a:t>capitalism</a:t>
            </a:r>
            <a:r>
              <a:rPr lang="fr-FR" sz="5000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F226B1-41D2-4899-B048-2A68EC308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3055257"/>
            <a:ext cx="6224520" cy="3481010"/>
          </a:xfrm>
        </p:spPr>
        <p:txBody>
          <a:bodyPr>
            <a:normAutofit fontScale="85000" lnSpcReduction="10000"/>
          </a:bodyPr>
          <a:lstStyle/>
          <a:p>
            <a:r>
              <a:rPr lang="fr-FR" sz="2500" dirty="0"/>
              <a:t>Transformations in </a:t>
            </a:r>
            <a:r>
              <a:rPr lang="fr-FR" sz="2500" dirty="0" err="1"/>
              <a:t>capitalism</a:t>
            </a:r>
            <a:r>
              <a:rPr lang="fr-FR" sz="2500" dirty="0"/>
              <a:t> are </a:t>
            </a:r>
            <a:r>
              <a:rPr lang="fr-FR" sz="2500" dirty="0" err="1"/>
              <a:t>reshaping</a:t>
            </a:r>
            <a:r>
              <a:rPr lang="fr-FR" sz="2500" dirty="0"/>
              <a:t> </a:t>
            </a:r>
            <a:r>
              <a:rPr lang="fr-FR" sz="2500" dirty="0" err="1"/>
              <a:t>cities</a:t>
            </a:r>
            <a:r>
              <a:rPr lang="fr-FR" sz="2500" dirty="0"/>
              <a:t>:</a:t>
            </a:r>
          </a:p>
          <a:p>
            <a:pPr lvl="1"/>
            <a:r>
              <a:rPr lang="fr-FR" sz="2500" dirty="0"/>
              <a:t>Replacement of </a:t>
            </a:r>
            <a:r>
              <a:rPr lang="fr-FR" sz="2500" dirty="0" err="1"/>
              <a:t>industry</a:t>
            </a:r>
            <a:r>
              <a:rPr lang="fr-FR" sz="2500" dirty="0"/>
              <a:t> by </a:t>
            </a:r>
            <a:r>
              <a:rPr lang="fr-FR" sz="2500" dirty="0" err="1"/>
              <a:t>financial</a:t>
            </a:r>
            <a:r>
              <a:rPr lang="fr-FR" sz="2500" dirty="0"/>
              <a:t> services + tech.</a:t>
            </a:r>
          </a:p>
          <a:p>
            <a:pPr lvl="1"/>
            <a:r>
              <a:rPr lang="fr-FR" sz="2500" dirty="0"/>
              <a:t>Office buildings &amp; </a:t>
            </a:r>
            <a:r>
              <a:rPr lang="fr-FR" sz="2500" dirty="0" err="1"/>
              <a:t>who</a:t>
            </a:r>
            <a:r>
              <a:rPr lang="fr-FR" sz="2500" dirty="0"/>
              <a:t> </a:t>
            </a:r>
            <a:r>
              <a:rPr lang="fr-FR" sz="2500" dirty="0" err="1"/>
              <a:t>occupies</a:t>
            </a:r>
            <a:r>
              <a:rPr lang="fr-FR" sz="2500" dirty="0"/>
              <a:t> and </a:t>
            </a:r>
            <a:r>
              <a:rPr lang="fr-FR" sz="2500" dirty="0" err="1"/>
              <a:t>owns</a:t>
            </a:r>
            <a:r>
              <a:rPr lang="fr-FR" sz="2500" dirty="0"/>
              <a:t> </a:t>
            </a:r>
            <a:r>
              <a:rPr lang="fr-FR" sz="2500" dirty="0" err="1"/>
              <a:t>them</a:t>
            </a:r>
            <a:r>
              <a:rPr lang="fr-FR" sz="2500" dirty="0"/>
              <a:t> (</a:t>
            </a:r>
            <a:r>
              <a:rPr lang="fr-FR" sz="2500" dirty="0" err="1"/>
              <a:t>Knuth</a:t>
            </a:r>
            <a:r>
              <a:rPr lang="fr-FR" sz="2500" dirty="0"/>
              <a:t>, 2015)</a:t>
            </a:r>
          </a:p>
          <a:p>
            <a:r>
              <a:rPr lang="fr-FR" sz="2500" dirty="0"/>
              <a:t>« Asset manager society » (</a:t>
            </a:r>
            <a:r>
              <a:rPr lang="fr-FR" sz="2500" dirty="0" err="1"/>
              <a:t>Christophers</a:t>
            </a:r>
            <a:r>
              <a:rPr lang="fr-FR" sz="2500" dirty="0"/>
              <a:t>, 2023), « Asset manager </a:t>
            </a:r>
            <a:r>
              <a:rPr lang="fr-FR" sz="2500" dirty="0" err="1"/>
              <a:t>capitalism</a:t>
            </a:r>
            <a:r>
              <a:rPr lang="fr-FR" sz="2500" dirty="0"/>
              <a:t> » (Braun, 2021)</a:t>
            </a:r>
          </a:p>
          <a:p>
            <a:r>
              <a:rPr lang="fr-FR" sz="2500" dirty="0"/>
              <a:t>Not </a:t>
            </a:r>
            <a:r>
              <a:rPr lang="fr-FR" sz="2500" dirty="0" err="1"/>
              <a:t>just</a:t>
            </a:r>
            <a:r>
              <a:rPr lang="fr-FR" sz="2500" dirty="0"/>
              <a:t> </a:t>
            </a:r>
            <a:r>
              <a:rPr lang="fr-FR" sz="2500" dirty="0" err="1"/>
              <a:t>financial</a:t>
            </a:r>
            <a:r>
              <a:rPr lang="fr-FR" sz="2500" dirty="0"/>
              <a:t> assets but </a:t>
            </a:r>
            <a:r>
              <a:rPr lang="fr-FR" sz="2500" dirty="0" err="1"/>
              <a:t>also</a:t>
            </a:r>
            <a:r>
              <a:rPr lang="fr-FR" sz="2500" dirty="0"/>
              <a:t> </a:t>
            </a:r>
            <a:r>
              <a:rPr lang="fr-FR" sz="2500" dirty="0" err="1"/>
              <a:t>physical</a:t>
            </a:r>
            <a:r>
              <a:rPr lang="fr-FR" sz="2500" dirty="0"/>
              <a:t> assets: </a:t>
            </a:r>
            <a:r>
              <a:rPr lang="fr-FR" sz="2500" dirty="0" err="1"/>
              <a:t>roads</a:t>
            </a:r>
            <a:r>
              <a:rPr lang="fr-FR" sz="2500" dirty="0"/>
              <a:t>, pipes, </a:t>
            </a:r>
            <a:r>
              <a:rPr lang="fr-FR" sz="2500" dirty="0" err="1"/>
              <a:t>farmland</a:t>
            </a:r>
            <a:r>
              <a:rPr lang="fr-FR" sz="2500" dirty="0"/>
              <a:t>, </a:t>
            </a:r>
            <a:r>
              <a:rPr lang="fr-FR" sz="2500" dirty="0" err="1"/>
              <a:t>energy</a:t>
            </a:r>
            <a:r>
              <a:rPr lang="fr-FR" sz="2500" dirty="0"/>
              <a:t> </a:t>
            </a:r>
            <a:r>
              <a:rPr lang="fr-FR" sz="2500" dirty="0" err="1"/>
              <a:t>systems</a:t>
            </a:r>
            <a:r>
              <a:rPr lang="fr-FR" sz="2500" dirty="0"/>
              <a:t>, </a:t>
            </a:r>
            <a:r>
              <a:rPr lang="fr-FR" sz="2500" dirty="0" err="1"/>
              <a:t>hospitals</a:t>
            </a:r>
            <a:r>
              <a:rPr lang="fr-FR" sz="2500" dirty="0"/>
              <a:t>, </a:t>
            </a:r>
            <a:r>
              <a:rPr lang="fr-FR" sz="2500" dirty="0" err="1"/>
              <a:t>schools</a:t>
            </a:r>
            <a:r>
              <a:rPr lang="fr-FR" sz="2500" dirty="0"/>
              <a:t>, &amp; real </a:t>
            </a:r>
            <a:r>
              <a:rPr lang="fr-FR" sz="2500" dirty="0" err="1"/>
              <a:t>estate</a:t>
            </a:r>
            <a:r>
              <a:rPr lang="fr-FR" sz="2500" dirty="0"/>
              <a:t> (homes, offices)… </a:t>
            </a:r>
            <a:r>
              <a:rPr lang="fr-FR" sz="2500" dirty="0" err="1"/>
              <a:t>swell</a:t>
            </a:r>
            <a:r>
              <a:rPr lang="fr-FR" sz="2500" dirty="0"/>
              <a:t> asset managers’ </a:t>
            </a:r>
            <a:r>
              <a:rPr lang="fr-FR" sz="2500" dirty="0" err="1"/>
              <a:t>investments</a:t>
            </a:r>
            <a:r>
              <a:rPr lang="fr-FR" sz="2500" dirty="0"/>
              <a:t> portfolios.</a:t>
            </a:r>
          </a:p>
          <a:p>
            <a:endParaRPr lang="fr-FR" sz="1700" dirty="0">
              <a:latin typeface="Garamond" panose="02020404030301010803" pitchFamily="18" charset="0"/>
            </a:endParaRPr>
          </a:p>
        </p:txBody>
      </p:sp>
      <p:pic>
        <p:nvPicPr>
          <p:cNvPr id="5122" name="Picture 2" descr="Our Lives in Their Portfolios: Why Asset Managers Own the World by Brett  Christophers | Goodreads">
            <a:extLst>
              <a:ext uri="{FF2B5EF4-FFF2-40B4-BE49-F238E27FC236}">
                <a16:creationId xmlns:a16="http://schemas.microsoft.com/office/drawing/2014/main" id="{84856947-BFE4-6D7A-5596-F7AF7AFAB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0"/>
            <a:ext cx="4457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863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B57EB2-D06E-E52F-A978-CC44E5C5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fr-FR" sz="4000" dirty="0"/>
              <a:t>Asset managers/</a:t>
            </a:r>
            <a:r>
              <a:rPr lang="fr-FR" sz="4000" dirty="0" err="1"/>
              <a:t>owners</a:t>
            </a:r>
            <a:r>
              <a:rPr lang="fr-FR" sz="4000" dirty="0"/>
              <a:t> &amp; the </a:t>
            </a:r>
            <a:r>
              <a:rPr lang="fr-FR" sz="4000" dirty="0" err="1"/>
              <a:t>low-carbon</a:t>
            </a:r>
            <a:r>
              <a:rPr lang="fr-FR" sz="4000" dirty="0"/>
              <a:t> city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DAE310-595C-8CCF-94C5-5057E270A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6"/>
            <a:ext cx="6002110" cy="4096095"/>
          </a:xfrm>
        </p:spPr>
        <p:txBody>
          <a:bodyPr>
            <a:normAutofit/>
          </a:bodyPr>
          <a:lstStyle/>
          <a:p>
            <a:r>
              <a:rPr lang="en-US" sz="1600" noProof="0" dirty="0">
                <a:latin typeface="Aptos  "/>
              </a:rPr>
              <a:t>David Harvey: The « Urbanization of capital » (1985)</a:t>
            </a:r>
          </a:p>
          <a:p>
            <a:pPr lvl="1"/>
            <a:r>
              <a:rPr lang="en-US" sz="1600" dirty="0">
                <a:latin typeface="Aptos  "/>
              </a:rPr>
              <a:t>“</a:t>
            </a:r>
            <a:r>
              <a:rPr lang="en-US" sz="1600" noProof="0" dirty="0">
                <a:latin typeface="Aptos  "/>
              </a:rPr>
              <a:t>The ownership of land [becomes] from all standpoints (including psychological) simply a matter of choosing what kinds of assets to include in a general portfolio of investments” (Harvey, 1985:97).</a:t>
            </a:r>
          </a:p>
          <a:p>
            <a:r>
              <a:rPr lang="en-US" sz="1600" noProof="0" dirty="0">
                <a:latin typeface="Aptos  "/>
              </a:rPr>
              <a:t>« </a:t>
            </a:r>
            <a:r>
              <a:rPr lang="en-US" sz="1600" noProof="0" dirty="0" err="1">
                <a:latin typeface="Aptos  "/>
              </a:rPr>
              <a:t>Urbanisation</a:t>
            </a:r>
            <a:r>
              <a:rPr lang="en-US" sz="1600" noProof="0" dirty="0">
                <a:latin typeface="Aptos  "/>
              </a:rPr>
              <a:t> is for finance a way of extending its empire beyond factories: indifferent to the origin of value as long as it can be appropriated – unlike industrialists confined to the field of production –, financial capital replaces the different property owners, just as it replaces captains of industry by managers under its control » (</a:t>
            </a:r>
            <a:r>
              <a:rPr lang="en-US" sz="1600" noProof="0" dirty="0" err="1">
                <a:latin typeface="Aptos  "/>
              </a:rPr>
              <a:t>Guironnet</a:t>
            </a:r>
            <a:r>
              <a:rPr lang="en-US" sz="1600" noProof="0" dirty="0">
                <a:latin typeface="Aptos  "/>
              </a:rPr>
              <a:t> &amp; Halbert, 2023: 23-24)</a:t>
            </a:r>
          </a:p>
          <a:p>
            <a:r>
              <a:rPr lang="en-US" sz="1600" noProof="0" dirty="0">
                <a:latin typeface="Aptos  "/>
              </a:rPr>
              <a:t>Cities as financial products (buildings, infrastructure…)</a:t>
            </a:r>
          </a:p>
          <a:p>
            <a:r>
              <a:rPr lang="en-US" sz="1600" b="1" noProof="0" dirty="0">
                <a:latin typeface="Aptos  "/>
              </a:rPr>
              <a:t>“Green” buildings as profitable asset class + Green urban policies as drivers of real estate growth.</a:t>
            </a:r>
          </a:p>
          <a:p>
            <a:pPr marL="0" indent="0">
              <a:buNone/>
            </a:pPr>
            <a:endParaRPr lang="fr-FR" sz="1400" dirty="0"/>
          </a:p>
        </p:txBody>
      </p:sp>
      <p:pic>
        <p:nvPicPr>
          <p:cNvPr id="4102" name="Picture 6" descr="L'empire urbain de la finance | Éditions Amsterdam">
            <a:extLst>
              <a:ext uri="{FF2B5EF4-FFF2-40B4-BE49-F238E27FC236}">
                <a16:creationId xmlns:a16="http://schemas.microsoft.com/office/drawing/2014/main" id="{E4AE9630-BF4C-D21C-9775-225DCB395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47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4DC66-668A-73E3-E77C-F35ACD70E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Financialization as situated </a:t>
            </a: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(not de-territorialized)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E1C3FA-54F3-DE2C-E51D-543C61CAC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857" y="2365285"/>
            <a:ext cx="3279014" cy="393875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57199F-81A9-8373-2ECF-234025AC1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066" y="2365285"/>
            <a:ext cx="4019139" cy="393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824</Words>
  <Application>Microsoft Office PowerPoint</Application>
  <PresentationFormat>Widescreen</PresentationFormat>
  <Paragraphs>50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AdvOT2f17b3c6</vt:lpstr>
      <vt:lpstr>AdvOT2f17b3c6+20</vt:lpstr>
      <vt:lpstr>AdvP4C4E59</vt:lpstr>
      <vt:lpstr>Aptos</vt:lpstr>
      <vt:lpstr>Aptos  </vt:lpstr>
      <vt:lpstr>Aptos Display</vt:lpstr>
      <vt:lpstr>Arial</vt:lpstr>
      <vt:lpstr>Garamond</vt:lpstr>
      <vt:lpstr>Noto Sans</vt:lpstr>
      <vt:lpstr>Untitled Serif</vt:lpstr>
      <vt:lpstr>Office Theme</vt:lpstr>
      <vt:lpstr>PowerPoint Presentation</vt:lpstr>
      <vt:lpstr>Paris: A green luxury city?</vt:lpstr>
      <vt:lpstr>Plan</vt:lpstr>
      <vt:lpstr>Why ‘green’ cities like Paris? </vt:lpstr>
      <vt:lpstr>Because ‘greening’  adds value.</vt:lpstr>
      <vt:lpstr>Green urban branding</vt:lpstr>
      <vt:lpstr>Cities as drivers &amp; beneficiaries of financial capitalism </vt:lpstr>
      <vt:lpstr>Asset managers/owners &amp; the low-carbon city</vt:lpstr>
      <vt:lpstr>Financialization as situated  (not de-territorialized)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Paris projects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Consequence: Green luxury city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Edouard Morena</dc:creator>
  <cp:lastModifiedBy>Edouard Morena</cp:lastModifiedBy>
  <cp:revision>1</cp:revision>
  <dcterms:created xsi:type="dcterms:W3CDTF">2025-11-20T08:51:41Z</dcterms:created>
  <dcterms:modified xsi:type="dcterms:W3CDTF">2025-11-20T08:52:43Z</dcterms:modified>
</cp:coreProperties>
</file>