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80" r:id="rId5"/>
    <p:sldId id="351" r:id="rId6"/>
    <p:sldId id="421" r:id="rId7"/>
    <p:sldId id="423" r:id="rId8"/>
    <p:sldId id="386" r:id="rId9"/>
    <p:sldId id="454" r:id="rId10"/>
    <p:sldId id="468" r:id="rId11"/>
    <p:sldId id="467" r:id="rId12"/>
    <p:sldId id="469" r:id="rId13"/>
    <p:sldId id="470" r:id="rId14"/>
    <p:sldId id="460" r:id="rId15"/>
    <p:sldId id="453" r:id="rId16"/>
    <p:sldId id="463" r:id="rId17"/>
    <p:sldId id="455" r:id="rId18"/>
    <p:sldId id="471" r:id="rId19"/>
    <p:sldId id="472" r:id="rId20"/>
    <p:sldId id="464" r:id="rId21"/>
    <p:sldId id="456" r:id="rId22"/>
    <p:sldId id="465" r:id="rId23"/>
    <p:sldId id="466" r:id="rId24"/>
    <p:sldId id="388" r:id="rId25"/>
    <p:sldId id="459" r:id="rId26"/>
    <p:sldId id="389" r:id="rId27"/>
    <p:sldId id="452" r:id="rId28"/>
    <p:sldId id="462" r:id="rId29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4">
          <p15:clr>
            <a:srgbClr val="A4A3A4"/>
          </p15:clr>
        </p15:guide>
        <p15:guide id="4" orient="horz" pos="555">
          <p15:clr>
            <a:srgbClr val="A4A3A4"/>
          </p15:clr>
        </p15:guide>
        <p15:guide id="5" orient="horz" pos="900">
          <p15:clr>
            <a:srgbClr val="A4A3A4"/>
          </p15:clr>
        </p15:guide>
        <p15:guide id="6" orient="horz" pos="3655">
          <p15:clr>
            <a:srgbClr val="A4A3A4"/>
          </p15:clr>
        </p15:guide>
        <p15:guide id="7" pos="318">
          <p15:clr>
            <a:srgbClr val="A4A3A4"/>
          </p15:clr>
        </p15:guide>
        <p15:guide id="8" pos="5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8CF"/>
    <a:srgbClr val="658190"/>
    <a:srgbClr val="094A8B"/>
    <a:srgbClr val="3333CC"/>
    <a:srgbClr val="004A8B"/>
    <a:srgbClr val="BC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774" autoAdjust="0"/>
  </p:normalViewPr>
  <p:slideViewPr>
    <p:cSldViewPr snapToGrid="0" snapToObjects="1">
      <p:cViewPr>
        <p:scale>
          <a:sx n="56" d="100"/>
          <a:sy n="56" d="100"/>
        </p:scale>
        <p:origin x="1604" y="44"/>
      </p:cViewPr>
      <p:guideLst>
        <p:guide orient="horz" pos="1620"/>
        <p:guide pos="2880"/>
        <p:guide orient="horz" pos="324"/>
        <p:guide orient="horz" pos="555"/>
        <p:guide orient="horz" pos="900"/>
        <p:guide orient="horz" pos="3655"/>
        <p:guide pos="318"/>
        <p:guide pos="54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Graduate Actuarial Trainee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Senior Manager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Director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Senior Director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Associate Consultant </a:t>
          </a:r>
          <a:r>
            <a:rPr lang="en-US" b="1" dirty="0">
              <a:solidFill>
                <a:srgbClr val="FF0000"/>
              </a:solidFill>
            </a:rPr>
            <a:t>(3 years)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 custLinFactNeighborX="556" custLinFactNeighborY="-294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Senior Associate Consultant </a:t>
          </a:r>
          <a:r>
            <a:rPr lang="en-US" b="1" dirty="0">
              <a:solidFill>
                <a:srgbClr val="FF0000"/>
              </a:solidFill>
            </a:rPr>
            <a:t>(2 years)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Consultant/Manager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Senior Manager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Director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Senior Director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Graduate Actuarial Trainee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Senior Actuarial Trainee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Senior Actuarial Trainee </a:t>
          </a:r>
          <a:r>
            <a:rPr lang="en-US" b="1" dirty="0">
              <a:solidFill>
                <a:srgbClr val="FF0000"/>
              </a:solidFill>
            </a:rPr>
            <a:t>(2 years)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Actuary</a:t>
          </a:r>
          <a:r>
            <a:rPr lang="en-US" b="1" dirty="0">
              <a:solidFill>
                <a:srgbClr val="FF0000"/>
              </a:solidFill>
            </a:rPr>
            <a:t> </a:t>
          </a:r>
        </a:p>
        <a:p>
          <a:r>
            <a:rPr lang="en-US" b="1" dirty="0">
              <a:solidFill>
                <a:srgbClr val="FF0000"/>
              </a:solidFill>
            </a:rPr>
            <a:t>(4 years)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 custLinFactNeighborY="1169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Head of Actuarial Team </a:t>
          </a:r>
        </a:p>
        <a:p>
          <a:r>
            <a:rPr lang="en-US" b="1" dirty="0">
              <a:solidFill>
                <a:srgbClr val="FF0000"/>
              </a:solidFill>
            </a:rPr>
            <a:t>(8 years &amp; Counting…)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Chief Actuary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CFO/COO/Head of Business Unit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Actuary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Head of Actuarial Team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Chief Actuary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CFO/COO/Head of Business Unit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Associate Consultant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Senior Associate Consultant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065731-0125-4070-8FFA-12B7546189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59A57A-C48F-4594-8299-F385B56F6EA1}">
      <dgm:prSet phldrT="[Text]"/>
      <dgm:spPr/>
      <dgm:t>
        <a:bodyPr/>
        <a:lstStyle/>
        <a:p>
          <a:r>
            <a:rPr lang="en-US" dirty="0"/>
            <a:t>Consultant/Manager</a:t>
          </a:r>
        </a:p>
      </dgm:t>
    </dgm:pt>
    <dgm:pt modelId="{AFAB1037-361B-450C-A90E-3D6405C17CB1}" type="parTrans" cxnId="{0AE5F3E3-57D6-4278-8CA2-B8CA06BB9839}">
      <dgm:prSet/>
      <dgm:spPr/>
      <dgm:t>
        <a:bodyPr/>
        <a:lstStyle/>
        <a:p>
          <a:endParaRPr lang="en-US"/>
        </a:p>
      </dgm:t>
    </dgm:pt>
    <dgm:pt modelId="{5AA1FA1E-CDA5-4922-915F-36486ADC1EEF}" type="sibTrans" cxnId="{0AE5F3E3-57D6-4278-8CA2-B8CA06BB9839}">
      <dgm:prSet/>
      <dgm:spPr/>
      <dgm:t>
        <a:bodyPr/>
        <a:lstStyle/>
        <a:p>
          <a:endParaRPr lang="en-US"/>
        </a:p>
      </dgm:t>
    </dgm:pt>
    <dgm:pt modelId="{7263F9C1-AF34-4268-B784-74CEDC9410FB}" type="pres">
      <dgm:prSet presAssocID="{1C065731-0125-4070-8FFA-12B75461897A}" presName="Name0" presStyleCnt="0">
        <dgm:presLayoutVars>
          <dgm:dir/>
          <dgm:resizeHandles val="exact"/>
        </dgm:presLayoutVars>
      </dgm:prSet>
      <dgm:spPr/>
    </dgm:pt>
    <dgm:pt modelId="{611F1865-EAAE-4C66-8407-B438F064E1D1}" type="pres">
      <dgm:prSet presAssocID="{8F59A57A-C48F-4594-8299-F385B56F6EA1}" presName="composite" presStyleCnt="0"/>
      <dgm:spPr/>
    </dgm:pt>
    <dgm:pt modelId="{7952D9D2-DE94-4DC0-A523-B193A6A924EF}" type="pres">
      <dgm:prSet presAssocID="{8F59A57A-C48F-4594-8299-F385B56F6EA1}" presName="bgChev" presStyleLbl="node1" presStyleIdx="0" presStyleCnt="1"/>
      <dgm:spPr/>
    </dgm:pt>
    <dgm:pt modelId="{397A9CBC-B593-497E-A43B-4004DBA81679}" type="pres">
      <dgm:prSet presAssocID="{8F59A57A-C48F-4594-8299-F385B56F6EA1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39FB0F28-D1E4-4FEC-A2A9-0982F2C06717}" type="presOf" srcId="{1C065731-0125-4070-8FFA-12B75461897A}" destId="{7263F9C1-AF34-4268-B784-74CEDC9410FB}" srcOrd="0" destOrd="0" presId="urn:microsoft.com/office/officeart/2005/8/layout/chevronAccent+Icon"/>
    <dgm:cxn modelId="{EBD0CDCE-E087-4567-ABA8-9C8CCAA79C33}" type="presOf" srcId="{8F59A57A-C48F-4594-8299-F385B56F6EA1}" destId="{397A9CBC-B593-497E-A43B-4004DBA81679}" srcOrd="0" destOrd="0" presId="urn:microsoft.com/office/officeart/2005/8/layout/chevronAccent+Icon"/>
    <dgm:cxn modelId="{0AE5F3E3-57D6-4278-8CA2-B8CA06BB9839}" srcId="{1C065731-0125-4070-8FFA-12B75461897A}" destId="{8F59A57A-C48F-4594-8299-F385B56F6EA1}" srcOrd="0" destOrd="0" parTransId="{AFAB1037-361B-450C-A90E-3D6405C17CB1}" sibTransId="{5AA1FA1E-CDA5-4922-915F-36486ADC1EEF}"/>
    <dgm:cxn modelId="{1CE7067F-1607-48F8-9107-7A4D971A29C5}" type="presParOf" srcId="{7263F9C1-AF34-4268-B784-74CEDC9410FB}" destId="{611F1865-EAAE-4C66-8407-B438F064E1D1}" srcOrd="0" destOrd="0" presId="urn:microsoft.com/office/officeart/2005/8/layout/chevronAccent+Icon"/>
    <dgm:cxn modelId="{8742918B-7B99-4AF4-804B-FA3406CDDF1F}" type="presParOf" srcId="{611F1865-EAAE-4C66-8407-B438F064E1D1}" destId="{7952D9D2-DE94-4DC0-A523-B193A6A924EF}" srcOrd="0" destOrd="0" presId="urn:microsoft.com/office/officeart/2005/8/layout/chevronAccent+Icon"/>
    <dgm:cxn modelId="{8F350042-4FF6-4AFF-B68F-063D5CB86739}" type="presParOf" srcId="{611F1865-EAAE-4C66-8407-B438F064E1D1}" destId="{397A9CBC-B593-497E-A43B-4004DBA816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951594"/>
          <a:ext cx="2436296" cy="9404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49679" y="1186697"/>
          <a:ext cx="2057316" cy="940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Graduate Actuarial Trainee</a:t>
          </a:r>
        </a:p>
      </dsp:txBody>
      <dsp:txXfrm>
        <a:off x="677223" y="1214241"/>
        <a:ext cx="2002228" cy="8853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51447"/>
          <a:ext cx="2493822" cy="9626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65019" y="1492101"/>
          <a:ext cx="2105894" cy="962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Senior Manager</a:t>
          </a:r>
        </a:p>
      </dsp:txBody>
      <dsp:txXfrm>
        <a:off x="693213" y="1520295"/>
        <a:ext cx="2049506" cy="9062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28339"/>
          <a:ext cx="2709360" cy="104581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722496" y="1489792"/>
          <a:ext cx="2287904" cy="1045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Director</a:t>
          </a:r>
        </a:p>
      </dsp:txBody>
      <dsp:txXfrm>
        <a:off x="753127" y="1520423"/>
        <a:ext cx="2226642" cy="9845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13511"/>
          <a:ext cx="2770822" cy="106953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738886" y="1480895"/>
          <a:ext cx="2339805" cy="1069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Senior Director</a:t>
          </a:r>
        </a:p>
      </dsp:txBody>
      <dsp:txXfrm>
        <a:off x="770212" y="1512221"/>
        <a:ext cx="2277153" cy="10068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951594"/>
          <a:ext cx="2436296" cy="9404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49679" y="1183932"/>
          <a:ext cx="2057316" cy="940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Associate Consultant </a:t>
          </a:r>
          <a:r>
            <a:rPr lang="en-US" sz="1600" b="1" kern="1200" dirty="0">
              <a:solidFill>
                <a:srgbClr val="FF0000"/>
              </a:solidFill>
            </a:rPr>
            <a:t>(3 years)</a:t>
          </a:r>
        </a:p>
      </dsp:txBody>
      <dsp:txXfrm>
        <a:off x="677223" y="1211476"/>
        <a:ext cx="2002228" cy="8853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966119"/>
          <a:ext cx="2376090" cy="9171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33623" y="1195411"/>
          <a:ext cx="2006476" cy="917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Senior Associate Consultant </a:t>
          </a:r>
          <a:r>
            <a:rPr lang="en-US" sz="1600" b="1" kern="1200" dirty="0">
              <a:solidFill>
                <a:srgbClr val="FF0000"/>
              </a:solidFill>
            </a:rPr>
            <a:t>(2 years)</a:t>
          </a:r>
        </a:p>
      </dsp:txBody>
      <dsp:txXfrm>
        <a:off x="660486" y="1222274"/>
        <a:ext cx="1952750" cy="8634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179103"/>
          <a:ext cx="2532311" cy="97747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75282" y="1423471"/>
          <a:ext cx="2138396" cy="977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Consultant/Manager</a:t>
          </a:r>
        </a:p>
      </dsp:txBody>
      <dsp:txXfrm>
        <a:off x="703911" y="1452100"/>
        <a:ext cx="2081138" cy="9202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51447"/>
          <a:ext cx="2493822" cy="9626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65019" y="1492101"/>
          <a:ext cx="2105894" cy="962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Senior Manager</a:t>
          </a:r>
        </a:p>
      </dsp:txBody>
      <dsp:txXfrm>
        <a:off x="693213" y="1520295"/>
        <a:ext cx="2049506" cy="9062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28339"/>
          <a:ext cx="2709360" cy="104581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722496" y="1489792"/>
          <a:ext cx="2287904" cy="1045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Director</a:t>
          </a:r>
        </a:p>
      </dsp:txBody>
      <dsp:txXfrm>
        <a:off x="753127" y="1520423"/>
        <a:ext cx="2226642" cy="9845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13511"/>
          <a:ext cx="2770822" cy="106953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738886" y="1480895"/>
          <a:ext cx="2339805" cy="1069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Senior Director</a:t>
          </a:r>
        </a:p>
      </dsp:txBody>
      <dsp:txXfrm>
        <a:off x="770212" y="1512221"/>
        <a:ext cx="2277153" cy="100688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951594"/>
          <a:ext cx="2436296" cy="9404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49679" y="1186697"/>
          <a:ext cx="2057316" cy="940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Graduate Actuarial Trainee</a:t>
          </a:r>
        </a:p>
      </dsp:txBody>
      <dsp:txXfrm>
        <a:off x="677223" y="1214241"/>
        <a:ext cx="2002228" cy="885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966119"/>
          <a:ext cx="2376090" cy="9171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33623" y="1195411"/>
          <a:ext cx="2006476" cy="917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Senior Actuarial Trainee</a:t>
          </a:r>
        </a:p>
      </dsp:txBody>
      <dsp:txXfrm>
        <a:off x="660486" y="1222274"/>
        <a:ext cx="1952750" cy="8634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966119"/>
          <a:ext cx="2376090" cy="9171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33623" y="1195411"/>
          <a:ext cx="2006476" cy="917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Senior Actuarial Trainee </a:t>
          </a:r>
          <a:r>
            <a:rPr lang="en-US" sz="1900" b="1" kern="1200" dirty="0">
              <a:solidFill>
                <a:srgbClr val="FF0000"/>
              </a:solidFill>
            </a:rPr>
            <a:t>(2 years)</a:t>
          </a:r>
        </a:p>
      </dsp:txBody>
      <dsp:txXfrm>
        <a:off x="660486" y="1222274"/>
        <a:ext cx="1952750" cy="8634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179103"/>
          <a:ext cx="2532311" cy="97747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75282" y="1434898"/>
          <a:ext cx="2138396" cy="977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Actuary</a:t>
          </a:r>
          <a:r>
            <a:rPr lang="en-US" sz="1900" b="1" kern="1200" dirty="0">
              <a:solidFill>
                <a:srgbClr val="FF0000"/>
              </a:solidFill>
            </a:rPr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(4 years)</a:t>
          </a:r>
        </a:p>
      </dsp:txBody>
      <dsp:txXfrm>
        <a:off x="703911" y="1463527"/>
        <a:ext cx="2081138" cy="92021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51447"/>
          <a:ext cx="2493822" cy="9626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65019" y="1492101"/>
          <a:ext cx="2105894" cy="962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Head of Actuarial Team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0000"/>
              </a:solidFill>
            </a:rPr>
            <a:t>(8 years &amp; Counting…)</a:t>
          </a:r>
        </a:p>
      </dsp:txBody>
      <dsp:txXfrm>
        <a:off x="693213" y="1520295"/>
        <a:ext cx="2049506" cy="90622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28339"/>
          <a:ext cx="2709360" cy="104581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722496" y="1489792"/>
          <a:ext cx="2287904" cy="1045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Chief Actuary</a:t>
          </a:r>
        </a:p>
      </dsp:txBody>
      <dsp:txXfrm>
        <a:off x="753127" y="1520423"/>
        <a:ext cx="2226642" cy="98455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13511"/>
          <a:ext cx="2770822" cy="106953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738886" y="1480895"/>
          <a:ext cx="2339805" cy="1069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CFO/COO/Head of Business Unit</a:t>
          </a:r>
        </a:p>
      </dsp:txBody>
      <dsp:txXfrm>
        <a:off x="770212" y="1512221"/>
        <a:ext cx="2277153" cy="1006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179103"/>
          <a:ext cx="2532311" cy="97747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75282" y="1423471"/>
          <a:ext cx="2138396" cy="977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Actuary</a:t>
          </a:r>
        </a:p>
      </dsp:txBody>
      <dsp:txXfrm>
        <a:off x="703911" y="1452100"/>
        <a:ext cx="2081138" cy="920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51447"/>
          <a:ext cx="2493822" cy="9626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65019" y="1492101"/>
          <a:ext cx="2105894" cy="962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Head of Actuarial Team</a:t>
          </a:r>
        </a:p>
      </dsp:txBody>
      <dsp:txXfrm>
        <a:off x="693213" y="1520295"/>
        <a:ext cx="2049506" cy="906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28339"/>
          <a:ext cx="2709360" cy="104581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722496" y="1489792"/>
          <a:ext cx="2287904" cy="1045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Chief Actuary</a:t>
          </a:r>
        </a:p>
      </dsp:txBody>
      <dsp:txXfrm>
        <a:off x="753127" y="1520423"/>
        <a:ext cx="2226642" cy="984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213511"/>
          <a:ext cx="2770822" cy="106953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738886" y="1480895"/>
          <a:ext cx="2339805" cy="1069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CFO/COO/Head of Business Unit</a:t>
          </a:r>
        </a:p>
      </dsp:txBody>
      <dsp:txXfrm>
        <a:off x="770212" y="1512221"/>
        <a:ext cx="2277153" cy="10068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951594"/>
          <a:ext cx="2436296" cy="9404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49679" y="1186697"/>
          <a:ext cx="2057316" cy="940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Associate Consultant</a:t>
          </a:r>
        </a:p>
      </dsp:txBody>
      <dsp:txXfrm>
        <a:off x="677223" y="1214241"/>
        <a:ext cx="2002228" cy="8853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966119"/>
          <a:ext cx="2376090" cy="9171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33623" y="1195411"/>
          <a:ext cx="2006476" cy="917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Senior Associate Consultant</a:t>
          </a:r>
        </a:p>
      </dsp:txBody>
      <dsp:txXfrm>
        <a:off x="660486" y="1222274"/>
        <a:ext cx="1952750" cy="8634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D9D2-DE94-4DC0-A523-B193A6A924EF}">
      <dsp:nvSpPr>
        <dsp:cNvPr id="0" name=""/>
        <dsp:cNvSpPr/>
      </dsp:nvSpPr>
      <dsp:spPr>
        <a:xfrm>
          <a:off x="0" y="1179103"/>
          <a:ext cx="2532311" cy="97747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9CBC-B593-497E-A43B-4004DBA81679}">
      <dsp:nvSpPr>
        <dsp:cNvPr id="0" name=""/>
        <dsp:cNvSpPr/>
      </dsp:nvSpPr>
      <dsp:spPr>
        <a:xfrm>
          <a:off x="675282" y="1423471"/>
          <a:ext cx="2138396" cy="977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Consultant/Manager</a:t>
          </a:r>
        </a:p>
      </dsp:txBody>
      <dsp:txXfrm>
        <a:off x="703911" y="1452100"/>
        <a:ext cx="2081138" cy="920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4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104A58E1-3D30-4150-83B2-D3545080C087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11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11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B798712A-46C4-43A4-8DB1-72964A59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1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5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D157F7B8-6B3B-4964-A7D7-1224FB4B24B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3" rIns="94745" bIns="4737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80"/>
          </a:xfrm>
          <a:prstGeom prst="rect">
            <a:avLst/>
          </a:prstGeom>
        </p:spPr>
        <p:txBody>
          <a:bodyPr vert="horz" lIns="94745" tIns="47373" rIns="94745" bIns="473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0AFCF9F9-1DDC-4987-B707-0CCEC936E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8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6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40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20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54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4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88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30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90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4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40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a partner </a:t>
            </a:r>
            <a:r>
              <a:rPr lang="en-GB"/>
              <a:t>at Deloitte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51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7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0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71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7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1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5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7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8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54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59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4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4A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66145" cy="6501341"/>
          </a:xfrm>
          <a:prstGeom prst="rect">
            <a:avLst/>
          </a:prstGeom>
        </p:spPr>
      </p:pic>
      <p:pic>
        <p:nvPicPr>
          <p:cNvPr id="10" name="Picture 9" descr="Crown_right_half.pn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" b="88300"/>
          <a:stretch/>
        </p:blipFill>
        <p:spPr>
          <a:xfrm>
            <a:off x="1" y="6501341"/>
            <a:ext cx="3666145" cy="7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1698-88BC-494E-B499-C549BB1D2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0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1698-88BC-494E-B499-C549BB1D2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66145" cy="6501341"/>
          </a:xfrm>
          <a:prstGeom prst="rect">
            <a:avLst/>
          </a:prstGeom>
        </p:spPr>
      </p:pic>
      <p:pic>
        <p:nvPicPr>
          <p:cNvPr id="9" name="Picture 8" descr="Untitled-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/>
          <a:stretch/>
        </p:blipFill>
        <p:spPr>
          <a:xfrm>
            <a:off x="0" y="5980014"/>
            <a:ext cx="9144000" cy="887139"/>
          </a:xfrm>
          <a:prstGeom prst="rect">
            <a:avLst/>
          </a:prstGeom>
        </p:spPr>
      </p:pic>
      <p:pic>
        <p:nvPicPr>
          <p:cNvPr id="10" name="Picture 6" descr="QMUL_Logo_Whit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0" y="6216020"/>
            <a:ext cx="1553671" cy="4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532806" y="6238917"/>
            <a:ext cx="244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www.maths.qmul.ac.uk</a:t>
            </a:r>
          </a:p>
        </p:txBody>
      </p:sp>
    </p:spTree>
    <p:extLst>
      <p:ext uri="{BB962C8B-B14F-4D97-AF65-F5344CB8AC3E}">
        <p14:creationId xmlns:p14="http://schemas.microsoft.com/office/powerpoint/2010/main" val="7802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29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32" Type="http://schemas.microsoft.com/office/2007/relationships/diagramDrawing" Target="../diagrams/drawing12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28" Type="http://schemas.openxmlformats.org/officeDocument/2006/relationships/diagramData" Target="../diagrams/data12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31" Type="http://schemas.openxmlformats.org/officeDocument/2006/relationships/diagramColors" Target="../diagrams/colors12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Relationship Id="rId30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26" Type="http://schemas.openxmlformats.org/officeDocument/2006/relationships/diagramColors" Target="../diagrams/colors17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5" Type="http://schemas.openxmlformats.org/officeDocument/2006/relationships/diagramQuickStyle" Target="../diagrams/quickStyle17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29" Type="http://schemas.openxmlformats.org/officeDocument/2006/relationships/diagramLayout" Target="../diagrams/layout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24" Type="http://schemas.openxmlformats.org/officeDocument/2006/relationships/diagramLayout" Target="../diagrams/layout17.xml"/><Relationship Id="rId32" Type="http://schemas.microsoft.com/office/2007/relationships/diagramDrawing" Target="../diagrams/drawing18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23" Type="http://schemas.openxmlformats.org/officeDocument/2006/relationships/diagramData" Target="../diagrams/data17.xml"/><Relationship Id="rId28" Type="http://schemas.openxmlformats.org/officeDocument/2006/relationships/diagramData" Target="../diagrams/data18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31" Type="http://schemas.openxmlformats.org/officeDocument/2006/relationships/diagramColors" Target="../diagrams/colors18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Relationship Id="rId27" Type="http://schemas.microsoft.com/office/2007/relationships/diagramDrawing" Target="../diagrams/drawing17.xml"/><Relationship Id="rId30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Data" Target="../diagrams/data21.xml"/><Relationship Id="rId18" Type="http://schemas.openxmlformats.org/officeDocument/2006/relationships/diagramData" Target="../diagrams/data22.xml"/><Relationship Id="rId26" Type="http://schemas.openxmlformats.org/officeDocument/2006/relationships/diagramColors" Target="../diagrams/colors23.xml"/><Relationship Id="rId3" Type="http://schemas.openxmlformats.org/officeDocument/2006/relationships/diagramData" Target="../diagrams/data19.xml"/><Relationship Id="rId21" Type="http://schemas.openxmlformats.org/officeDocument/2006/relationships/diagramColors" Target="../diagrams/colors22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microsoft.com/office/2007/relationships/diagramDrawing" Target="../diagrams/drawing21.xml"/><Relationship Id="rId25" Type="http://schemas.openxmlformats.org/officeDocument/2006/relationships/diagramQuickStyle" Target="../diagrams/quickStyle23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21.xml"/><Relationship Id="rId20" Type="http://schemas.openxmlformats.org/officeDocument/2006/relationships/diagramQuickStyle" Target="../diagrams/quickStyle22.xml"/><Relationship Id="rId29" Type="http://schemas.openxmlformats.org/officeDocument/2006/relationships/diagramLayout" Target="../diagrams/layout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24" Type="http://schemas.openxmlformats.org/officeDocument/2006/relationships/diagramLayout" Target="../diagrams/layout23.xml"/><Relationship Id="rId32" Type="http://schemas.microsoft.com/office/2007/relationships/diagramDrawing" Target="../diagrams/drawing24.xml"/><Relationship Id="rId5" Type="http://schemas.openxmlformats.org/officeDocument/2006/relationships/diagramQuickStyle" Target="../diagrams/quickStyle19.xml"/><Relationship Id="rId15" Type="http://schemas.openxmlformats.org/officeDocument/2006/relationships/diagramQuickStyle" Target="../diagrams/quickStyle21.xml"/><Relationship Id="rId23" Type="http://schemas.openxmlformats.org/officeDocument/2006/relationships/diagramData" Target="../diagrams/data23.xml"/><Relationship Id="rId28" Type="http://schemas.openxmlformats.org/officeDocument/2006/relationships/diagramData" Target="../diagrams/data24.xml"/><Relationship Id="rId10" Type="http://schemas.openxmlformats.org/officeDocument/2006/relationships/diagramQuickStyle" Target="../diagrams/quickStyle20.xml"/><Relationship Id="rId19" Type="http://schemas.openxmlformats.org/officeDocument/2006/relationships/diagramLayout" Target="../diagrams/layout22.xml"/><Relationship Id="rId31" Type="http://schemas.openxmlformats.org/officeDocument/2006/relationships/diagramColors" Target="../diagrams/colors24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Layout" Target="../diagrams/layout21.xml"/><Relationship Id="rId22" Type="http://schemas.microsoft.com/office/2007/relationships/diagramDrawing" Target="../diagrams/drawing22.xml"/><Relationship Id="rId27" Type="http://schemas.microsoft.com/office/2007/relationships/diagramDrawing" Target="../diagrams/drawing23.xml"/><Relationship Id="rId30" Type="http://schemas.openxmlformats.org/officeDocument/2006/relationships/diagramQuickStyle" Target="../diagrams/quickStyle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riermanagement.com/features/2015/11/05/147387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00100" y="3076856"/>
            <a:ext cx="7543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FFFFFF"/>
                </a:solidFill>
                <a:latin typeface="Tahoma" charset="0"/>
                <a:cs typeface="Tahoma" charset="0"/>
              </a:rPr>
              <a:t>MTH 4112: Semester B, Week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800" b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900" dirty="0">
                <a:solidFill>
                  <a:srgbClr val="FFFFFF"/>
                </a:solidFill>
                <a:latin typeface="Tahoma" charset="0"/>
                <a:cs typeface="Tahoma" charset="0"/>
              </a:rPr>
              <a:t>Masimba Zata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900" dirty="0">
                <a:solidFill>
                  <a:srgbClr val="FFFFFF"/>
                </a:solidFill>
                <a:latin typeface="Tahoma" charset="0"/>
                <a:cs typeface="Tahoma" charset="0"/>
              </a:rPr>
              <a:t>20 February 2024</a:t>
            </a:r>
            <a:endParaRPr lang="en-GB" altLang="en-US" sz="20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6" descr="QMUL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9" y="991362"/>
            <a:ext cx="6158761" cy="16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7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skills did you possess that made you a good fit for the role?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729DC-9DDD-10AE-19F6-89C640F91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51" y="1331595"/>
            <a:ext cx="7978140" cy="44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5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Actuarial Leadership Journey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7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Leadership Journey: Corporate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555893D-2151-47F1-910E-DEC02CA0D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535752"/>
              </p:ext>
            </p:extLst>
          </p:nvPr>
        </p:nvGraphicFramePr>
        <p:xfrm>
          <a:off x="-17918" y="353911"/>
          <a:ext cx="2706996" cy="307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ACDC644-C3F6-4395-B450-8134BC50F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740012"/>
              </p:ext>
            </p:extLst>
          </p:nvPr>
        </p:nvGraphicFramePr>
        <p:xfrm>
          <a:off x="2963156" y="344294"/>
          <a:ext cx="2640100" cy="307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8C8CBB-7A59-4FB8-98E3-67BD29C59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946818"/>
              </p:ext>
            </p:extLst>
          </p:nvPr>
        </p:nvGraphicFramePr>
        <p:xfrm>
          <a:off x="5948635" y="131148"/>
          <a:ext cx="2813679" cy="358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332FF1B-DAFC-450D-9F5C-88BDBF9AC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852089"/>
              </p:ext>
            </p:extLst>
          </p:nvPr>
        </p:nvGraphicFramePr>
        <p:xfrm>
          <a:off x="87686" y="1890611"/>
          <a:ext cx="2770914" cy="370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E1A4DE9-23B3-4EF3-ABE9-C60EAC914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712900"/>
              </p:ext>
            </p:extLst>
          </p:nvPr>
        </p:nvGraphicFramePr>
        <p:xfrm>
          <a:off x="2948571" y="1960890"/>
          <a:ext cx="3010401" cy="376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88ED436-1B79-4056-95C1-7E9708661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546637"/>
              </p:ext>
            </p:extLst>
          </p:nvPr>
        </p:nvGraphicFramePr>
        <p:xfrm>
          <a:off x="6016638" y="1961587"/>
          <a:ext cx="3078692" cy="376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F8B7BB-C0A1-44AA-AB04-D2F3D314C304}"/>
              </a:ext>
            </a:extLst>
          </p:cNvPr>
          <p:cNvSpPr/>
          <p:nvPr/>
        </p:nvSpPr>
        <p:spPr>
          <a:xfrm>
            <a:off x="3251950" y="4913645"/>
            <a:ext cx="2640100" cy="934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CEO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719BC35-D920-426C-B318-8743152F8F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349" y="2150346"/>
            <a:ext cx="8401302" cy="892267"/>
          </a:xfrm>
          <a:prstGeom prst="curvedConnector3">
            <a:avLst>
              <a:gd name="adj1" fmla="val -298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0C2C9A8B-823A-4293-B705-47865F00BBA7}"/>
              </a:ext>
            </a:extLst>
          </p:cNvPr>
          <p:cNvCxnSpPr/>
          <p:nvPr/>
        </p:nvCxnSpPr>
        <p:spPr>
          <a:xfrm rot="10800000" flipV="1">
            <a:off x="6016638" y="4533263"/>
            <a:ext cx="2052188" cy="86465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354763D-66A9-4C32-8C4D-6D6F40472D30}"/>
              </a:ext>
            </a:extLst>
          </p:cNvPr>
          <p:cNvSpPr txBox="1"/>
          <p:nvPr/>
        </p:nvSpPr>
        <p:spPr>
          <a:xfrm>
            <a:off x="200967" y="5265336"/>
            <a:ext cx="1620504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Focus: </a:t>
            </a:r>
          </a:p>
          <a:p>
            <a:r>
              <a:rPr lang="en-US" dirty="0"/>
              <a:t>Leading People</a:t>
            </a:r>
          </a:p>
        </p:txBody>
      </p:sp>
    </p:spTree>
    <p:extLst>
      <p:ext uri="{BB962C8B-B14F-4D97-AF65-F5344CB8AC3E}">
        <p14:creationId xmlns:p14="http://schemas.microsoft.com/office/powerpoint/2010/main" val="10941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434" y="0"/>
            <a:ext cx="923443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Leadership Journey: Consultancy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555893D-2151-47F1-910E-DEC02CA0D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835024"/>
              </p:ext>
            </p:extLst>
          </p:nvPr>
        </p:nvGraphicFramePr>
        <p:xfrm>
          <a:off x="-17918" y="353911"/>
          <a:ext cx="2706996" cy="307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ACDC644-C3F6-4395-B450-8134BC50F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531353"/>
              </p:ext>
            </p:extLst>
          </p:nvPr>
        </p:nvGraphicFramePr>
        <p:xfrm>
          <a:off x="2963156" y="344294"/>
          <a:ext cx="2640100" cy="307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8C8CBB-7A59-4FB8-98E3-67BD29C59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327498"/>
              </p:ext>
            </p:extLst>
          </p:nvPr>
        </p:nvGraphicFramePr>
        <p:xfrm>
          <a:off x="5958972" y="138026"/>
          <a:ext cx="2813679" cy="358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332FF1B-DAFC-450D-9F5C-88BDBF9AC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815349"/>
              </p:ext>
            </p:extLst>
          </p:nvPr>
        </p:nvGraphicFramePr>
        <p:xfrm>
          <a:off x="87686" y="1890611"/>
          <a:ext cx="2770914" cy="370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E1A4DE9-23B3-4EF3-ABE9-C60EAC914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925844"/>
              </p:ext>
            </p:extLst>
          </p:nvPr>
        </p:nvGraphicFramePr>
        <p:xfrm>
          <a:off x="2948571" y="1960890"/>
          <a:ext cx="3010401" cy="376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88ED436-1B79-4056-95C1-7E9708661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641332"/>
              </p:ext>
            </p:extLst>
          </p:nvPr>
        </p:nvGraphicFramePr>
        <p:xfrm>
          <a:off x="6016638" y="1961587"/>
          <a:ext cx="3078692" cy="376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F8B7BB-C0A1-44AA-AB04-D2F3D314C304}"/>
              </a:ext>
            </a:extLst>
          </p:cNvPr>
          <p:cNvSpPr/>
          <p:nvPr/>
        </p:nvSpPr>
        <p:spPr>
          <a:xfrm>
            <a:off x="3251950" y="4913645"/>
            <a:ext cx="2640100" cy="934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Partner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719BC35-D920-426C-B318-8743152F8F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349" y="2150346"/>
            <a:ext cx="8401302" cy="892267"/>
          </a:xfrm>
          <a:prstGeom prst="curvedConnector3">
            <a:avLst>
              <a:gd name="adj1" fmla="val -298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0C2C9A8B-823A-4293-B705-47865F00BBA7}"/>
              </a:ext>
            </a:extLst>
          </p:cNvPr>
          <p:cNvCxnSpPr/>
          <p:nvPr/>
        </p:nvCxnSpPr>
        <p:spPr>
          <a:xfrm rot="10800000" flipV="1">
            <a:off x="6016638" y="4533263"/>
            <a:ext cx="2052188" cy="86465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042229-5605-4F64-B6BA-F35607C9F6BA}"/>
              </a:ext>
            </a:extLst>
          </p:cNvPr>
          <p:cNvSpPr txBox="1"/>
          <p:nvPr/>
        </p:nvSpPr>
        <p:spPr>
          <a:xfrm>
            <a:off x="177283" y="4924811"/>
            <a:ext cx="1644188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Focus: </a:t>
            </a:r>
          </a:p>
          <a:p>
            <a:r>
              <a:rPr lang="en-US" dirty="0"/>
              <a:t>Leading Client Engagements</a:t>
            </a:r>
          </a:p>
        </p:txBody>
      </p:sp>
    </p:spTree>
    <p:extLst>
      <p:ext uri="{BB962C8B-B14F-4D97-AF65-F5344CB8AC3E}">
        <p14:creationId xmlns:p14="http://schemas.microsoft.com/office/powerpoint/2010/main" val="411190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Journey is rarely Linear!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69928-0BF1-4ECB-B48F-F8771C26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40" y="1143000"/>
            <a:ext cx="6290267" cy="45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434" y="0"/>
            <a:ext cx="923443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Journey Started in Consultancy…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555893D-2151-47F1-910E-DEC02CA0D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215545"/>
              </p:ext>
            </p:extLst>
          </p:nvPr>
        </p:nvGraphicFramePr>
        <p:xfrm>
          <a:off x="-17918" y="353911"/>
          <a:ext cx="2706996" cy="307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ACDC644-C3F6-4395-B450-8134BC50F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846765"/>
              </p:ext>
            </p:extLst>
          </p:nvPr>
        </p:nvGraphicFramePr>
        <p:xfrm>
          <a:off x="2963156" y="344294"/>
          <a:ext cx="2640100" cy="307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8C8CBB-7A59-4FB8-98E3-67BD29C59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16987"/>
              </p:ext>
            </p:extLst>
          </p:nvPr>
        </p:nvGraphicFramePr>
        <p:xfrm>
          <a:off x="5958972" y="138026"/>
          <a:ext cx="2813679" cy="358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332FF1B-DAFC-450D-9F5C-88BDBF9AC9E8}"/>
              </a:ext>
            </a:extLst>
          </p:cNvPr>
          <p:cNvGraphicFramePr/>
          <p:nvPr/>
        </p:nvGraphicFramePr>
        <p:xfrm>
          <a:off x="87686" y="1890611"/>
          <a:ext cx="2770914" cy="370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E1A4DE9-23B3-4EF3-ABE9-C60EAC914E26}"/>
              </a:ext>
            </a:extLst>
          </p:cNvPr>
          <p:cNvGraphicFramePr/>
          <p:nvPr/>
        </p:nvGraphicFramePr>
        <p:xfrm>
          <a:off x="2948571" y="1960890"/>
          <a:ext cx="3010401" cy="376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88ED436-1B79-4056-95C1-7E97086616B1}"/>
              </a:ext>
            </a:extLst>
          </p:cNvPr>
          <p:cNvGraphicFramePr/>
          <p:nvPr/>
        </p:nvGraphicFramePr>
        <p:xfrm>
          <a:off x="6016638" y="1961587"/>
          <a:ext cx="3078692" cy="376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F8B7BB-C0A1-44AA-AB04-D2F3D314C304}"/>
              </a:ext>
            </a:extLst>
          </p:cNvPr>
          <p:cNvSpPr/>
          <p:nvPr/>
        </p:nvSpPr>
        <p:spPr>
          <a:xfrm>
            <a:off x="3251950" y="4913645"/>
            <a:ext cx="2640100" cy="934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Partner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719BC35-D920-426C-B318-8743152F8F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349" y="2150346"/>
            <a:ext cx="8401302" cy="892267"/>
          </a:xfrm>
          <a:prstGeom prst="curvedConnector3">
            <a:avLst>
              <a:gd name="adj1" fmla="val -298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0C2C9A8B-823A-4293-B705-47865F00BBA7}"/>
              </a:ext>
            </a:extLst>
          </p:cNvPr>
          <p:cNvCxnSpPr/>
          <p:nvPr/>
        </p:nvCxnSpPr>
        <p:spPr>
          <a:xfrm rot="10800000" flipV="1">
            <a:off x="6016638" y="4533263"/>
            <a:ext cx="2052188" cy="86465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042229-5605-4F64-B6BA-F35607C9F6BA}"/>
              </a:ext>
            </a:extLst>
          </p:cNvPr>
          <p:cNvSpPr txBox="1"/>
          <p:nvPr/>
        </p:nvSpPr>
        <p:spPr>
          <a:xfrm>
            <a:off x="177283" y="4924811"/>
            <a:ext cx="1644188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Focus: </a:t>
            </a:r>
          </a:p>
          <a:p>
            <a:r>
              <a:rPr lang="en-US" dirty="0"/>
              <a:t>Leading Client Engagements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04B4FAB-8551-5547-E66A-7322E6854513}"/>
              </a:ext>
            </a:extLst>
          </p:cNvPr>
          <p:cNvSpPr/>
          <p:nvPr/>
        </p:nvSpPr>
        <p:spPr>
          <a:xfrm>
            <a:off x="3989446" y="5073079"/>
            <a:ext cx="1348740" cy="58557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89A761A1-4C32-800A-49B7-71239934A69F}"/>
              </a:ext>
            </a:extLst>
          </p:cNvPr>
          <p:cNvSpPr/>
          <p:nvPr/>
        </p:nvSpPr>
        <p:spPr>
          <a:xfrm>
            <a:off x="7423911" y="3651133"/>
            <a:ext cx="1348740" cy="58557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C72A2BC0-AA79-C6F0-EFBF-0A4C6BBE7B21}"/>
              </a:ext>
            </a:extLst>
          </p:cNvPr>
          <p:cNvSpPr/>
          <p:nvPr/>
        </p:nvSpPr>
        <p:spPr>
          <a:xfrm>
            <a:off x="4235071" y="3646762"/>
            <a:ext cx="1348740" cy="58557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83245DBD-8561-CA17-9A2A-A4F5EE5AB642}"/>
              </a:ext>
            </a:extLst>
          </p:cNvPr>
          <p:cNvSpPr/>
          <p:nvPr/>
        </p:nvSpPr>
        <p:spPr>
          <a:xfrm>
            <a:off x="1127884" y="3592975"/>
            <a:ext cx="1348740" cy="58557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52C5D6C4-609B-DCED-AD13-2F0AE4BE4C31}"/>
              </a:ext>
            </a:extLst>
          </p:cNvPr>
          <p:cNvSpPr/>
          <p:nvPr/>
        </p:nvSpPr>
        <p:spPr>
          <a:xfrm>
            <a:off x="7166610" y="1727691"/>
            <a:ext cx="1348740" cy="58557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…Then Switched to Corporate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555893D-2151-47F1-910E-DEC02CA0D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795259"/>
              </p:ext>
            </p:extLst>
          </p:nvPr>
        </p:nvGraphicFramePr>
        <p:xfrm>
          <a:off x="-17918" y="353911"/>
          <a:ext cx="2706996" cy="307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ACDC644-C3F6-4395-B450-8134BC50F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457480"/>
              </p:ext>
            </p:extLst>
          </p:nvPr>
        </p:nvGraphicFramePr>
        <p:xfrm>
          <a:off x="2963156" y="344294"/>
          <a:ext cx="2640100" cy="307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8C8CBB-7A59-4FB8-98E3-67BD29C59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358423"/>
              </p:ext>
            </p:extLst>
          </p:nvPr>
        </p:nvGraphicFramePr>
        <p:xfrm>
          <a:off x="5948635" y="131148"/>
          <a:ext cx="2813679" cy="358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332FF1B-DAFC-450D-9F5C-88BDBF9AC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257229"/>
              </p:ext>
            </p:extLst>
          </p:nvPr>
        </p:nvGraphicFramePr>
        <p:xfrm>
          <a:off x="87686" y="1890611"/>
          <a:ext cx="2770914" cy="370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E1A4DE9-23B3-4EF3-ABE9-C60EAC914E26}"/>
              </a:ext>
            </a:extLst>
          </p:cNvPr>
          <p:cNvGraphicFramePr/>
          <p:nvPr/>
        </p:nvGraphicFramePr>
        <p:xfrm>
          <a:off x="2948571" y="1960890"/>
          <a:ext cx="3010401" cy="376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88ED436-1B79-4056-95C1-7E97086616B1}"/>
              </a:ext>
            </a:extLst>
          </p:cNvPr>
          <p:cNvGraphicFramePr/>
          <p:nvPr/>
        </p:nvGraphicFramePr>
        <p:xfrm>
          <a:off x="6016638" y="1961587"/>
          <a:ext cx="3078692" cy="376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F8B7BB-C0A1-44AA-AB04-D2F3D314C304}"/>
              </a:ext>
            </a:extLst>
          </p:cNvPr>
          <p:cNvSpPr/>
          <p:nvPr/>
        </p:nvSpPr>
        <p:spPr>
          <a:xfrm>
            <a:off x="3251950" y="4913645"/>
            <a:ext cx="2640100" cy="934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CEO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719BC35-D920-426C-B318-8743152F8F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349" y="2150346"/>
            <a:ext cx="8401302" cy="892267"/>
          </a:xfrm>
          <a:prstGeom prst="curvedConnector3">
            <a:avLst>
              <a:gd name="adj1" fmla="val -298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0C2C9A8B-823A-4293-B705-47865F00BBA7}"/>
              </a:ext>
            </a:extLst>
          </p:cNvPr>
          <p:cNvCxnSpPr/>
          <p:nvPr/>
        </p:nvCxnSpPr>
        <p:spPr>
          <a:xfrm rot="10800000" flipV="1">
            <a:off x="6016638" y="4533263"/>
            <a:ext cx="2052188" cy="86465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354763D-66A9-4C32-8C4D-6D6F40472D30}"/>
              </a:ext>
            </a:extLst>
          </p:cNvPr>
          <p:cNvSpPr txBox="1"/>
          <p:nvPr/>
        </p:nvSpPr>
        <p:spPr>
          <a:xfrm>
            <a:off x="200967" y="5265336"/>
            <a:ext cx="1620504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Focus: </a:t>
            </a:r>
          </a:p>
          <a:p>
            <a:r>
              <a:rPr lang="en-US" dirty="0"/>
              <a:t>Leading People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2FAAD1B-2386-EBEE-6E24-39620769A784}"/>
              </a:ext>
            </a:extLst>
          </p:cNvPr>
          <p:cNvSpPr/>
          <p:nvPr/>
        </p:nvSpPr>
        <p:spPr>
          <a:xfrm>
            <a:off x="1065518" y="1610378"/>
            <a:ext cx="1245870" cy="832922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02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 to be a Leader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9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Actuarial Leadership Foundation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444444"/>
                </a:solidFill>
                <a:effectLst/>
                <a:latin typeface="+mj-lt"/>
              </a:rPr>
              <a:t>Gaining experience of managing teams, especially diverse groups that may include actuaries as well as those in other areas, such as claims and underwriting.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444444"/>
                </a:solidFill>
                <a:effectLst/>
                <a:latin typeface="+mj-lt"/>
              </a:rPr>
              <a:t>Taking the opportunity to work in different areas of the company to gain a broader perspective outside of the actuarial department.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444444"/>
                </a:solidFill>
                <a:effectLst/>
                <a:latin typeface="+mj-lt"/>
              </a:rPr>
              <a:t>Being visible to senior management.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444444"/>
                </a:solidFill>
                <a:effectLst/>
                <a:latin typeface="+mj-lt"/>
              </a:rPr>
              <a:t>Giving voice to strategic ideas and seeing them through implementation. Further, taking the time and interest to do an honest assessment of the results.</a:t>
            </a:r>
          </a:p>
        </p:txBody>
      </p:sp>
    </p:spTree>
    <p:extLst>
      <p:ext uri="{BB962C8B-B14F-4D97-AF65-F5344CB8AC3E}">
        <p14:creationId xmlns:p14="http://schemas.microsoft.com/office/powerpoint/2010/main" val="235523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Actuarial Leadership Foundation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7853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+mj-lt"/>
              </a:rPr>
              <a:t>Attending leadership conferences or seminars with a mix of actuaries and non-actuaries, gaining exposure to the viewpoint of others in the same industry at different companies.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+mj-lt"/>
              </a:rPr>
              <a:t>Staying current in new software and technology.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+mj-lt"/>
              </a:rPr>
              <a:t>Doing self-study and research of successful executives in financial services and other industries.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At this stage of your development, think about how you can do this in your current context (at the university, in your part-time job etc.), then put it on your CV.</a:t>
            </a:r>
            <a:endParaRPr lang="en-US" sz="28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39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ACTUARIES AS BUSINESS LEADERS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7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 of Actuarial Leaders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11"/>
            <a:ext cx="926973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Partner: Consultancy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83040" y="1475710"/>
            <a:ext cx="1643736" cy="4302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053FF8-F268-4A89-974A-64B5428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1204435"/>
            <a:ext cx="7818120" cy="43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43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920" y="91333"/>
            <a:ext cx="964692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Director: Insurance Software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00D4B-7206-4D94-A8D4-CF5AB460E90E}"/>
              </a:ext>
            </a:extLst>
          </p:cNvPr>
          <p:cNvSpPr txBox="1"/>
          <p:nvPr/>
        </p:nvSpPr>
        <p:spPr>
          <a:xfrm>
            <a:off x="6896048" y="3168984"/>
            <a:ext cx="196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-apple-system"/>
              </a:rPr>
              <a:t>Pawel Wozniak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DAAB1-EE18-4521-85C2-B258253F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76" y="1348739"/>
            <a:ext cx="8256324" cy="45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27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CEO: Insurance Company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24D83-5DC5-485C-BA30-5ED056C99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" y="1223724"/>
            <a:ext cx="7829550" cy="44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87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67C07-BCAD-4176-9400-6B1C5BAE559A}"/>
              </a:ext>
            </a:extLst>
          </p:cNvPr>
          <p:cNvSpPr txBox="1"/>
          <p:nvPr/>
        </p:nvSpPr>
        <p:spPr>
          <a:xfrm>
            <a:off x="6572110" y="5537200"/>
            <a:ext cx="287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m.zata@qmul.ac.uk</a:t>
            </a:r>
          </a:p>
        </p:txBody>
      </p:sp>
    </p:spTree>
    <p:extLst>
      <p:ext uri="{BB962C8B-B14F-4D97-AF65-F5344CB8AC3E}">
        <p14:creationId xmlns:p14="http://schemas.microsoft.com/office/powerpoint/2010/main" val="161018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Harvard Business Review, 2004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>
                <a:hlinkClick r:id="rId3"/>
              </a:rPr>
              <a:t>https://www.carriermanagement.com/features/2015/11/05/147387.htm</a:t>
            </a: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4441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061807" cy="46348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What is a Leader?</a:t>
            </a:r>
            <a:endParaRPr lang="en-US" sz="2800" b="1" i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Your Leadership Experience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The Actuarial Leadership Journey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Prepare to be an Actuarial Leader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Examples of Actuarial Leaders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Questions?</a:t>
            </a:r>
            <a:endParaRPr lang="en-GB" sz="2500" dirty="0"/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10009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a Leader?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6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a Leader?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dirty="0">
                <a:solidFill>
                  <a:srgbClr val="282828"/>
                </a:solidFill>
                <a:effectLst/>
                <a:latin typeface="Tiempos Text"/>
              </a:rPr>
              <a:t>“Leadership is the accomplishment of a goal through the direction of human assistants. The person who successfully marshals his human collaborators to achieve particular ends is a leader. A great leader is one who can do so day after day, and year after year, in a wide variety of circumstances”.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000" dirty="0"/>
              <a:t>												</a:t>
            </a:r>
          </a:p>
          <a:p>
            <a:pPr marL="0" indent="0">
              <a:buNone/>
            </a:pPr>
            <a:r>
              <a:rPr lang="en-US" sz="2000" dirty="0"/>
              <a:t>												Harvard Business Review, 2004</a:t>
            </a:r>
          </a:p>
        </p:txBody>
      </p:sp>
    </p:spTree>
    <p:extLst>
      <p:ext uri="{BB962C8B-B14F-4D97-AF65-F5344CB8AC3E}">
        <p14:creationId xmlns:p14="http://schemas.microsoft.com/office/powerpoint/2010/main" val="151861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Leadership Roles to Date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77922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Some of you already have leadership experience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														Mention it in your CV!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A4ABA11B-F592-45A2-A5D4-86927F98FDB2}"/>
              </a:ext>
            </a:extLst>
          </p:cNvPr>
          <p:cNvSpPr/>
          <p:nvPr/>
        </p:nvSpPr>
        <p:spPr>
          <a:xfrm>
            <a:off x="1195887" y="1747340"/>
            <a:ext cx="2532185" cy="10450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 Prefect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682BBB1-F25C-4B5F-8A54-D769BC275F19}"/>
              </a:ext>
            </a:extLst>
          </p:cNvPr>
          <p:cNvSpPr/>
          <p:nvPr/>
        </p:nvSpPr>
        <p:spPr>
          <a:xfrm>
            <a:off x="244197" y="3104272"/>
            <a:ext cx="2532185" cy="10450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QMUL Student Representative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76997D6F-8942-44C2-BEB3-DD21ED8EC05A}"/>
              </a:ext>
            </a:extLst>
          </p:cNvPr>
          <p:cNvSpPr/>
          <p:nvPr/>
        </p:nvSpPr>
        <p:spPr>
          <a:xfrm>
            <a:off x="3225521" y="2641475"/>
            <a:ext cx="2532185" cy="10450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Sports Team Captain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BB8E1F2-F2F4-4A1C-84B4-0150B6E41E23}"/>
              </a:ext>
            </a:extLst>
          </p:cNvPr>
          <p:cNvSpPr/>
          <p:nvPr/>
        </p:nvSpPr>
        <p:spPr>
          <a:xfrm>
            <a:off x="279993" y="4284223"/>
            <a:ext cx="2532185" cy="10450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 role in a Band/Choir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3D104FCF-DF7F-479E-88FA-9736864C3783}"/>
              </a:ext>
            </a:extLst>
          </p:cNvPr>
          <p:cNvSpPr/>
          <p:nvPr/>
        </p:nvSpPr>
        <p:spPr>
          <a:xfrm>
            <a:off x="3239861" y="4101433"/>
            <a:ext cx="2532185" cy="10450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 role in your part-time job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59F02514-3B62-4207-BD5A-6BBC0418B9C4}"/>
              </a:ext>
            </a:extLst>
          </p:cNvPr>
          <p:cNvSpPr/>
          <p:nvPr/>
        </p:nvSpPr>
        <p:spPr>
          <a:xfrm>
            <a:off x="6205613" y="3470031"/>
            <a:ext cx="2532185" cy="10450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Scouts Leader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B32F009-31CD-4763-839D-99B4A69BFD7C}"/>
              </a:ext>
            </a:extLst>
          </p:cNvPr>
          <p:cNvSpPr/>
          <p:nvPr/>
        </p:nvSpPr>
        <p:spPr>
          <a:xfrm>
            <a:off x="5766081" y="1740038"/>
            <a:ext cx="2532185" cy="10450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Chess Club President</a:t>
            </a:r>
          </a:p>
        </p:txBody>
      </p:sp>
    </p:spTree>
    <p:extLst>
      <p:ext uri="{BB962C8B-B14F-4D97-AF65-F5344CB8AC3E}">
        <p14:creationId xmlns:p14="http://schemas.microsoft.com/office/powerpoint/2010/main" val="55406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Pause and Think about your Leadership Experience!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75F6AD-7C32-4209-980E-2F73E6B59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976" y="4354830"/>
            <a:ext cx="1545804" cy="15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8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your most significant Leadership role to date?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D29B7-ED9C-F7BF-B10B-F53A84677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56" y="1360153"/>
            <a:ext cx="8126730" cy="45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were you appointed to the role?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A6CE6-2511-4D6D-550E-5D2026C5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405159"/>
            <a:ext cx="804672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08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29F2139B3D24DAFB38F2698EE492C" ma:contentTypeVersion="13" ma:contentTypeDescription="Create a new document." ma:contentTypeScope="" ma:versionID="5e492133e347206a0b873acaabb74e31">
  <xsd:schema xmlns:xsd="http://www.w3.org/2001/XMLSchema" xmlns:xs="http://www.w3.org/2001/XMLSchema" xmlns:p="http://schemas.microsoft.com/office/2006/metadata/properties" xmlns:ns3="8197abfe-6374-4c39-a310-c1f96e2f0e7a" xmlns:ns4="a22e6c60-1d9c-41ed-9f7e-c6a46dfaff08" targetNamespace="http://schemas.microsoft.com/office/2006/metadata/properties" ma:root="true" ma:fieldsID="410948d17beee3de5ef62a53ebc490c9" ns3:_="" ns4:_="">
    <xsd:import namespace="8197abfe-6374-4c39-a310-c1f96e2f0e7a"/>
    <xsd:import namespace="a22e6c60-1d9c-41ed-9f7e-c6a46dfaff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7abfe-6374-4c39-a310-c1f96e2f0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e6c60-1d9c-41ed-9f7e-c6a46dfaff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1502BA-88F7-49B2-8BEC-959B62CC931C}">
  <ds:schemaRefs>
    <ds:schemaRef ds:uri="http://www.w3.org/XML/1998/namespace"/>
    <ds:schemaRef ds:uri="http://purl.org/dc/dcmitype/"/>
    <ds:schemaRef ds:uri="8197abfe-6374-4c39-a310-c1f96e2f0e7a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22e6c60-1d9c-41ed-9f7e-c6a46dfaff0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F590E3-EADB-4D55-8EB6-F3B97C60F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7abfe-6374-4c39-a310-c1f96e2f0e7a"/>
    <ds:schemaRef ds:uri="a22e6c60-1d9c-41ed-9f7e-c6a46dfaf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DD636D-5FFF-4B23-9FC7-D57987279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633</Words>
  <Application>Microsoft Office PowerPoint</Application>
  <PresentationFormat>On-screen Show (4:3)</PresentationFormat>
  <Paragraphs>139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-apple-system</vt:lpstr>
      <vt:lpstr>Tiempos Text</vt:lpstr>
      <vt:lpstr>Arial</vt:lpstr>
      <vt:lpstr>Calibri</vt:lpstr>
      <vt:lpstr>Tahoma</vt:lpstr>
      <vt:lpstr>1_Office Theme</vt:lpstr>
      <vt:lpstr>PowerPoint Presentation</vt:lpstr>
      <vt:lpstr>ACTUARIES AS BUSINESS LEADERS</vt:lpstr>
      <vt:lpstr>Agenda</vt:lpstr>
      <vt:lpstr>What is a Leader?</vt:lpstr>
      <vt:lpstr>What is a Leader?</vt:lpstr>
      <vt:lpstr>Your Leadership Roles to Date</vt:lpstr>
      <vt:lpstr>Pause and Think about your Leadership Experience!</vt:lpstr>
      <vt:lpstr>What is your most significant Leadership role to date?</vt:lpstr>
      <vt:lpstr>How were you appointed to the role?</vt:lpstr>
      <vt:lpstr>What skills did you possess that made you a good fit for the role?</vt:lpstr>
      <vt:lpstr>The Actuarial Leadership Journey</vt:lpstr>
      <vt:lpstr>Leadership Journey: Corporate</vt:lpstr>
      <vt:lpstr>Leadership Journey: Consultancy</vt:lpstr>
      <vt:lpstr>The Journey is rarely Linear!</vt:lpstr>
      <vt:lpstr>My Journey Started in Consultancy…</vt:lpstr>
      <vt:lpstr>…Then Switched to Corporate</vt:lpstr>
      <vt:lpstr>Prepare to be a Leader</vt:lpstr>
      <vt:lpstr>Actuarial Leadership Foundation</vt:lpstr>
      <vt:lpstr>Actuarial Leadership Foundation</vt:lpstr>
      <vt:lpstr>Examples of Actuarial Leaders</vt:lpstr>
      <vt:lpstr>Partner: Consultancy</vt:lpstr>
      <vt:lpstr>Senior Director: Insurance Software</vt:lpstr>
      <vt:lpstr>CEO: Insurance Company</vt:lpstr>
      <vt:lpstr>QUESTIONS?</vt:lpstr>
      <vt:lpstr>References</vt:lpstr>
    </vt:vector>
  </TitlesOfParts>
  <Company>Queen Marry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Burrows</dc:creator>
  <cp:lastModifiedBy>Masimba Zata (MA)</cp:lastModifiedBy>
  <cp:revision>529</cp:revision>
  <cp:lastPrinted>2016-06-28T16:51:28Z</cp:lastPrinted>
  <dcterms:created xsi:type="dcterms:W3CDTF">2015-08-10T08:10:56Z</dcterms:created>
  <dcterms:modified xsi:type="dcterms:W3CDTF">2024-02-20T15:53:27Z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0x01010075129F2139B3D24DAFB38F2698EE492C</vt:lpwstr>
  </property>
</Properties>
</file>