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710" r:id="rId2"/>
  </p:sldMasterIdLst>
  <p:notesMasterIdLst>
    <p:notesMasterId r:id="rId25"/>
  </p:notesMasterIdLst>
  <p:handoutMasterIdLst>
    <p:handoutMasterId r:id="rId26"/>
  </p:handoutMasterIdLst>
  <p:sldIdLst>
    <p:sldId id="282" r:id="rId3"/>
    <p:sldId id="286" r:id="rId4"/>
    <p:sldId id="344" r:id="rId5"/>
    <p:sldId id="348" r:id="rId6"/>
    <p:sldId id="351" r:id="rId7"/>
    <p:sldId id="347" r:id="rId8"/>
    <p:sldId id="317" r:id="rId9"/>
    <p:sldId id="343" r:id="rId10"/>
    <p:sldId id="295" r:id="rId11"/>
    <p:sldId id="311" r:id="rId12"/>
    <p:sldId id="318" r:id="rId13"/>
    <p:sldId id="350" r:id="rId14"/>
    <p:sldId id="316" r:id="rId15"/>
    <p:sldId id="315" r:id="rId16"/>
    <p:sldId id="355" r:id="rId17"/>
    <p:sldId id="287" r:id="rId18"/>
    <p:sldId id="314" r:id="rId19"/>
    <p:sldId id="309" r:id="rId20"/>
    <p:sldId id="354" r:id="rId21"/>
    <p:sldId id="312" r:id="rId22"/>
    <p:sldId id="308" r:id="rId23"/>
    <p:sldId id="353" r:id="rId24"/>
  </p:sldIdLst>
  <p:sldSz cx="12192000" cy="6858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336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340"/>
  </p:normalViewPr>
  <p:slideViewPr>
    <p:cSldViewPr snapToGrid="0" snapToObjects="1">
      <p:cViewPr varScale="1">
        <p:scale>
          <a:sx n="53" d="100"/>
          <a:sy n="53" d="100"/>
        </p:scale>
        <p:origin x="854" y="43"/>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46" d="100"/>
          <a:sy n="146" d="100"/>
        </p:scale>
        <p:origin x="4632"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F11D3CA-895E-914C-9EFC-80587028E7C3}" type="datetimeFigureOut">
              <a:rPr lang="en-US" smtClean="0"/>
              <a:t>9/20/2024</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90488" y="744538"/>
            <a:ext cx="6616700" cy="3722687"/>
          </a:xfrm>
          <a:prstGeom prst="rect">
            <a:avLst/>
          </a:prstGeom>
        </p:spPr>
        <p:txBody>
          <a:bodyPr/>
          <a:lstStyle/>
          <a:p>
            <a:endParaRPr/>
          </a:p>
        </p:txBody>
      </p:sp>
      <p:sp>
        <p:nvSpPr>
          <p:cNvPr id="32" name="Shape 32"/>
          <p:cNvSpPr>
            <a:spLocks noGrp="1"/>
          </p:cNvSpPr>
          <p:nvPr>
            <p:ph type="body" sz="quarter" idx="1"/>
          </p:nvPr>
        </p:nvSpPr>
        <p:spPr>
          <a:xfrm>
            <a:off x="906357" y="4715907"/>
            <a:ext cx="4984962" cy="4467701"/>
          </a:xfrm>
          <a:prstGeom prst="rect">
            <a:avLst/>
          </a:prstGeom>
        </p:spPr>
        <p:txBody>
          <a:bodyPr/>
          <a:lstStyle/>
          <a:p>
            <a:r>
              <a:rPr lang="en-GB" dirty="0"/>
              <a:t>Always use a title/intro slide at the start of your presentation. Choose the appropriate version by faculty or this slide version for professional services.</a:t>
            </a:r>
          </a:p>
          <a:p>
            <a:endParaRPr lang="en-GB" dirty="0"/>
          </a:p>
          <a:p>
            <a:r>
              <a:rPr lang="en-GB" dirty="0"/>
              <a:t>Title slide option 1 – blue background. Queen Mary logo version</a:t>
            </a:r>
          </a:p>
          <a:p>
            <a:endParaRPr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321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2100"/>
            <a:ext cx="5486400" cy="3086100"/>
          </a:xfrm>
        </p:spPr>
      </p:sp>
      <p:sp>
        <p:nvSpPr>
          <p:cNvPr id="4" name="Slide Number Placeholder 3"/>
          <p:cNvSpPr>
            <a:spLocks noGrp="1"/>
          </p:cNvSpPr>
          <p:nvPr>
            <p:ph type="sldNum" sz="quarter" idx="5"/>
          </p:nvPr>
        </p:nvSpPr>
        <p:spPr>
          <a:xfrm>
            <a:off x="6407523" y="8685213"/>
            <a:ext cx="448889" cy="458787"/>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7DF652BF-0409-E6B5-ECD4-6EA9E3065334}"/>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81806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6595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0" name="Picture 9">
            <a:extLst>
              <a:ext uri="{FF2B5EF4-FFF2-40B4-BE49-F238E27FC236}">
                <a16:creationId xmlns:a16="http://schemas.microsoft.com/office/drawing/2014/main" id="{2E5D1FBB-2280-8F43-913F-99FDE36C8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326629398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9" name="Picture 8">
            <a:extLst>
              <a:ext uri="{FF2B5EF4-FFF2-40B4-BE49-F238E27FC236}">
                <a16:creationId xmlns:a16="http://schemas.microsoft.com/office/drawing/2014/main" id="{E5BEDCAF-AC58-084B-A7F5-8B46AD3E33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18233607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1" name="Picture 10">
            <a:extLst>
              <a:ext uri="{FF2B5EF4-FFF2-40B4-BE49-F238E27FC236}">
                <a16:creationId xmlns:a16="http://schemas.microsoft.com/office/drawing/2014/main" id="{CEC959AC-FE23-5F43-9878-01F252B05B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64144774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pic>
        <p:nvPicPr>
          <p:cNvPr id="16" name="Picture 15">
            <a:extLst>
              <a:ext uri="{FF2B5EF4-FFF2-40B4-BE49-F238E27FC236}">
                <a16:creationId xmlns:a16="http://schemas.microsoft.com/office/drawing/2014/main" id="{E8EB13F6-1546-F242-AD65-6613080B736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260543191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pic>
        <p:nvPicPr>
          <p:cNvPr id="21" name="Picture 20">
            <a:extLst>
              <a:ext uri="{FF2B5EF4-FFF2-40B4-BE49-F238E27FC236}">
                <a16:creationId xmlns:a16="http://schemas.microsoft.com/office/drawing/2014/main" id="{310D8A4D-C4D5-114F-98C7-C467712594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71112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pic>
        <p:nvPicPr>
          <p:cNvPr id="9" name="Picture 8">
            <a:extLst>
              <a:ext uri="{FF2B5EF4-FFF2-40B4-BE49-F238E27FC236}">
                <a16:creationId xmlns:a16="http://schemas.microsoft.com/office/drawing/2014/main" id="{5D0C0C0F-9DF3-FA4F-A16B-7A28B85872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351155145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pic>
        <p:nvPicPr>
          <p:cNvPr id="12" name="Picture 11">
            <a:extLst>
              <a:ext uri="{FF2B5EF4-FFF2-40B4-BE49-F238E27FC236}">
                <a16:creationId xmlns:a16="http://schemas.microsoft.com/office/drawing/2014/main" id="{EE27BAC0-93CC-F64E-96DD-2B85CF9865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394699182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pic>
        <p:nvPicPr>
          <p:cNvPr id="9" name="Picture 8">
            <a:extLst>
              <a:ext uri="{FF2B5EF4-FFF2-40B4-BE49-F238E27FC236}">
                <a16:creationId xmlns:a16="http://schemas.microsoft.com/office/drawing/2014/main" id="{66105D9B-8722-2842-AF02-03F53CCE90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50855761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8" name="Picture 17">
            <a:extLst>
              <a:ext uri="{FF2B5EF4-FFF2-40B4-BE49-F238E27FC236}">
                <a16:creationId xmlns:a16="http://schemas.microsoft.com/office/drawing/2014/main" id="{88706C53-B142-9E42-9F6F-01BC0DAD74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400455231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4" name="Picture 13">
            <a:extLst>
              <a:ext uri="{FF2B5EF4-FFF2-40B4-BE49-F238E27FC236}">
                <a16:creationId xmlns:a16="http://schemas.microsoft.com/office/drawing/2014/main" id="{3D869E71-3C96-FD40-B428-97B8417966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407397550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SS intro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1D2B3-664B-6942-A294-C3CE48A34DA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Placeholder 6">
            <a:extLst>
              <a:ext uri="{FF2B5EF4-FFF2-40B4-BE49-F238E27FC236}">
                <a16:creationId xmlns:a16="http://schemas.microsoft.com/office/drawing/2014/main" id="{989C323B-E713-6A44-A503-A8DA09BB0182}"/>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9" name="Text Placeholder 11">
            <a:extLst>
              <a:ext uri="{FF2B5EF4-FFF2-40B4-BE49-F238E27FC236}">
                <a16:creationId xmlns:a16="http://schemas.microsoft.com/office/drawing/2014/main" id="{A0725585-CF46-BA4A-BDA7-16869489AE7A}"/>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7" name="Picture 6">
            <a:extLst>
              <a:ext uri="{FF2B5EF4-FFF2-40B4-BE49-F238E27FC236}">
                <a16:creationId xmlns:a16="http://schemas.microsoft.com/office/drawing/2014/main" id="{66CC322C-9D6A-814C-A5D8-E0312E66C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3"/>
            <a:ext cx="7074716" cy="1887424"/>
          </a:xfrm>
          <a:prstGeom prst="rect">
            <a:avLst/>
          </a:prstGeom>
        </p:spPr>
      </p:pic>
    </p:spTree>
    <p:extLst>
      <p:ext uri="{BB962C8B-B14F-4D97-AF65-F5344CB8AC3E}">
        <p14:creationId xmlns:p14="http://schemas.microsoft.com/office/powerpoint/2010/main" val="218864874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3" name="Picture 12">
            <a:extLst>
              <a:ext uri="{FF2B5EF4-FFF2-40B4-BE49-F238E27FC236}">
                <a16:creationId xmlns:a16="http://schemas.microsoft.com/office/drawing/2014/main" id="{718C7C06-49FA-894A-8AA6-954F6A6E8D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67630469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4" name="Picture 13">
            <a:extLst>
              <a:ext uri="{FF2B5EF4-FFF2-40B4-BE49-F238E27FC236}">
                <a16:creationId xmlns:a16="http://schemas.microsoft.com/office/drawing/2014/main" id="{41169E14-9D2C-FC4D-8218-74E55D839A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424493071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3" name="Picture 12">
            <a:extLst>
              <a:ext uri="{FF2B5EF4-FFF2-40B4-BE49-F238E27FC236}">
                <a16:creationId xmlns:a16="http://schemas.microsoft.com/office/drawing/2014/main" id="{C627CAAD-4C99-8247-B556-17E0C67D97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70127804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dirty="0"/>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3" name="Picture 12">
            <a:extLst>
              <a:ext uri="{FF2B5EF4-FFF2-40B4-BE49-F238E27FC236}">
                <a16:creationId xmlns:a16="http://schemas.microsoft.com/office/drawing/2014/main" id="{9523E652-BB73-FE4F-90F6-A84B72408C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422477468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dirty="0"/>
              <a:t>Use this design for one line statements]</a:t>
            </a:r>
          </a:p>
          <a:p>
            <a:endParaRPr lang="en-US" dirty="0"/>
          </a:p>
        </p:txBody>
      </p:sp>
      <p:pic>
        <p:nvPicPr>
          <p:cNvPr id="8" name="Picture 7">
            <a:extLst>
              <a:ext uri="{FF2B5EF4-FFF2-40B4-BE49-F238E27FC236}">
                <a16:creationId xmlns:a16="http://schemas.microsoft.com/office/drawing/2014/main" id="{86C75BB8-096B-A44E-8B4C-AF8F63C61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20761437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5" y="1748367"/>
            <a:ext cx="1156279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1493409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6" y="1748367"/>
            <a:ext cx="5703273"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6107821" y="1748367"/>
            <a:ext cx="5703273"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1852276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239933" y="1748369"/>
            <a:ext cx="5581651" cy="3722663"/>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239933" y="5568096"/>
            <a:ext cx="5581651" cy="117272"/>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248795" y="1748367"/>
            <a:ext cx="5847205"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50719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SS intro slide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A87505-EFBD-B449-A1C2-B456500ACF0D}"/>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6">
            <a:extLst>
              <a:ext uri="{FF2B5EF4-FFF2-40B4-BE49-F238E27FC236}">
                <a16:creationId xmlns:a16="http://schemas.microsoft.com/office/drawing/2014/main" id="{1129D437-C542-B843-B8E5-8F86A87B4752}"/>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6" name="Text Placeholder 11">
            <a:extLst>
              <a:ext uri="{FF2B5EF4-FFF2-40B4-BE49-F238E27FC236}">
                <a16:creationId xmlns:a16="http://schemas.microsoft.com/office/drawing/2014/main" id="{68CC4639-9E93-6E4F-AE76-42F58BD131F4}"/>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10" name="Picture 9">
            <a:extLst>
              <a:ext uri="{FF2B5EF4-FFF2-40B4-BE49-F238E27FC236}">
                <a16:creationId xmlns:a16="http://schemas.microsoft.com/office/drawing/2014/main" id="{7087C87A-D64E-6341-AE5E-7A3A6BBFD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6373" y="620714"/>
            <a:ext cx="7058978" cy="2152738"/>
          </a:xfrm>
          <a:prstGeom prst="rect">
            <a:avLst/>
          </a:prstGeom>
        </p:spPr>
      </p:pic>
      <p:pic>
        <p:nvPicPr>
          <p:cNvPr id="4" name="Picture 3">
            <a:extLst>
              <a:ext uri="{FF2B5EF4-FFF2-40B4-BE49-F238E27FC236}">
                <a16:creationId xmlns:a16="http://schemas.microsoft.com/office/drawing/2014/main" id="{D10C209A-7C95-EC43-8D1D-AFF08926FA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6373" y="620713"/>
            <a:ext cx="7086736" cy="1890631"/>
          </a:xfrm>
          <a:prstGeom prst="rect">
            <a:avLst/>
          </a:prstGeom>
        </p:spPr>
      </p:pic>
    </p:spTree>
    <p:extLst>
      <p:ext uri="{BB962C8B-B14F-4D97-AF65-F5344CB8AC3E}">
        <p14:creationId xmlns:p14="http://schemas.microsoft.com/office/powerpoint/2010/main" val="46916051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9023350" y="1748369"/>
            <a:ext cx="2798233" cy="3698276"/>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9"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248795" y="1748367"/>
            <a:ext cx="8596381"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12613295"/>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9023352" y="1748365"/>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248795" y="1748367"/>
            <a:ext cx="8596381"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880405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9023352" y="1748367"/>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2" y="1763469"/>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248796" y="1748367"/>
            <a:ext cx="5718085"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56215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2" y="1763469"/>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9023352" y="1763469"/>
            <a:ext cx="2798233"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9023349" y="55706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248796" y="1748367"/>
            <a:ext cx="5718085"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034178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1" y="1763469"/>
            <a:ext cx="5740400"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5740403"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9038169" y="3836284"/>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9038165"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248796" y="1748367"/>
            <a:ext cx="5718085"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888070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8137130" y="1763469"/>
            <a:ext cx="3684455"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8137130" y="5570601"/>
            <a:ext cx="368445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4192962" y="1748367"/>
            <a:ext cx="380607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marL="609585" indent="0">
              <a:buFont typeface="Arial" panose="020B0604020202020204" pitchFamily="34" charset="0"/>
              <a:buNone/>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248794" y="1748367"/>
            <a:ext cx="380607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266783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3328827" y="1746137"/>
            <a:ext cx="8507575" cy="3744496"/>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328827" y="5568097"/>
            <a:ext cx="8507573"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248796" y="1748367"/>
            <a:ext cx="2835063"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396582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383119" y="1763469"/>
            <a:ext cx="11438467"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83119" y="5570601"/>
            <a:ext cx="11438467"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770638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372534" y="334435"/>
            <a:ext cx="11463868" cy="515619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83119" y="5570601"/>
            <a:ext cx="11438467"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3256473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71312" y="1646200"/>
            <a:ext cx="2959567" cy="1748284"/>
            <a:chOff x="1985262" y="1786188"/>
            <a:chExt cx="3594613" cy="2506041"/>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4" y="1786188"/>
              <a:ext cx="2677754" cy="1167739"/>
            </a:xfrm>
            <a:prstGeom prst="rect">
              <a:avLst/>
            </a:prstGeom>
            <a:noFill/>
          </p:spPr>
          <p:txBody>
            <a:bodyPr wrap="square" rtlCol="0">
              <a:spAutoFit/>
            </a:bodyPr>
            <a:lstStyle/>
            <a:p>
              <a:pPr algn="ctr"/>
              <a:r>
                <a:rPr lang="en-US" sz="5867"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0"/>
              <a:ext cx="3594613" cy="791359"/>
            </a:xfrm>
            <a:prstGeom prst="rect">
              <a:avLst/>
            </a:prstGeom>
            <a:noFill/>
          </p:spPr>
          <p:txBody>
            <a:bodyPr wrap="square" rtlCol="0">
              <a:spAutoFit/>
            </a:bodyPr>
            <a:lstStyle/>
            <a:p>
              <a:pPr algn="ctr"/>
              <a:r>
                <a:rPr lang="en-US" sz="1867"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4399241" y="1614208"/>
            <a:ext cx="2875319" cy="1748284"/>
            <a:chOff x="1985262" y="1786188"/>
            <a:chExt cx="3594613" cy="2506041"/>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5" cy="1167739"/>
            </a:xfrm>
            <a:prstGeom prst="rect">
              <a:avLst/>
            </a:prstGeom>
            <a:noFill/>
          </p:spPr>
          <p:txBody>
            <a:bodyPr wrap="square" rtlCol="0">
              <a:spAutoFit/>
            </a:bodyPr>
            <a:lstStyle/>
            <a:p>
              <a:pPr algn="ctr"/>
              <a:r>
                <a:rPr lang="en-US" sz="5867"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0"/>
              <a:ext cx="3594613" cy="791359"/>
            </a:xfrm>
            <a:prstGeom prst="rect">
              <a:avLst/>
            </a:prstGeom>
            <a:noFill/>
          </p:spPr>
          <p:txBody>
            <a:bodyPr wrap="square" rtlCol="0">
              <a:spAutoFit/>
            </a:bodyPr>
            <a:lstStyle/>
            <a:p>
              <a:pPr algn="ctr"/>
              <a:r>
                <a:rPr lang="en-US" sz="1867"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8527169" y="1614208"/>
            <a:ext cx="2912991" cy="1748284"/>
            <a:chOff x="1985262" y="1786188"/>
            <a:chExt cx="3594613" cy="2506041"/>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167739"/>
            </a:xfrm>
            <a:prstGeom prst="rect">
              <a:avLst/>
            </a:prstGeom>
            <a:noFill/>
          </p:spPr>
          <p:txBody>
            <a:bodyPr wrap="square" rtlCol="0">
              <a:spAutoFit/>
            </a:bodyPr>
            <a:lstStyle/>
            <a:p>
              <a:pPr algn="ctr"/>
              <a:r>
                <a:rPr lang="en-US" sz="5867"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0"/>
              <a:ext cx="3594613" cy="791359"/>
            </a:xfrm>
            <a:prstGeom prst="rect">
              <a:avLst/>
            </a:prstGeom>
            <a:noFill/>
          </p:spPr>
          <p:txBody>
            <a:bodyPr wrap="square" rtlCol="0">
              <a:spAutoFit/>
            </a:bodyPr>
            <a:lstStyle/>
            <a:p>
              <a:pPr algn="ctr"/>
              <a:r>
                <a:rPr lang="en-US" sz="1867"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2401187" y="3714186"/>
            <a:ext cx="3024252" cy="1748284"/>
            <a:chOff x="1985262" y="1786188"/>
            <a:chExt cx="3594613" cy="2506041"/>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6" y="1786188"/>
              <a:ext cx="2677754" cy="1167739"/>
            </a:xfrm>
            <a:prstGeom prst="rect">
              <a:avLst/>
            </a:prstGeom>
            <a:noFill/>
          </p:spPr>
          <p:txBody>
            <a:bodyPr wrap="square" rtlCol="0">
              <a:spAutoFit/>
            </a:bodyPr>
            <a:lstStyle/>
            <a:p>
              <a:pPr algn="ctr"/>
              <a:r>
                <a:rPr lang="en-US" sz="5867"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0"/>
              <a:ext cx="3594613" cy="791359"/>
            </a:xfrm>
            <a:prstGeom prst="rect">
              <a:avLst/>
            </a:prstGeom>
            <a:noFill/>
          </p:spPr>
          <p:txBody>
            <a:bodyPr wrap="square" rtlCol="0">
              <a:spAutoFit/>
            </a:bodyPr>
            <a:lstStyle/>
            <a:p>
              <a:pPr algn="ctr"/>
              <a:r>
                <a:rPr lang="en-US" sz="1867"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6599512" y="3714186"/>
            <a:ext cx="3052488" cy="1748284"/>
            <a:chOff x="1985262" y="1786188"/>
            <a:chExt cx="3594613" cy="2506041"/>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167739"/>
            </a:xfrm>
            <a:prstGeom prst="rect">
              <a:avLst/>
            </a:prstGeom>
            <a:noFill/>
          </p:spPr>
          <p:txBody>
            <a:bodyPr wrap="square" rtlCol="0">
              <a:spAutoFit/>
            </a:bodyPr>
            <a:lstStyle/>
            <a:p>
              <a:pPr algn="ctr"/>
              <a:r>
                <a:rPr lang="en-US" sz="5867"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0"/>
              <a:ext cx="3594613" cy="791359"/>
            </a:xfrm>
            <a:prstGeom prst="rect">
              <a:avLst/>
            </a:prstGeom>
            <a:noFill/>
          </p:spPr>
          <p:txBody>
            <a:bodyPr wrap="square" rtlCol="0">
              <a:spAutoFit/>
            </a:bodyPr>
            <a:lstStyle/>
            <a:p>
              <a:pPr algn="ctr"/>
              <a:r>
                <a:rPr lang="en-US" sz="1867"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248795" y="281462"/>
            <a:ext cx="11562796" cy="1562100"/>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12784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SS intro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1A11D7C-F826-814A-991F-06F68B58C17E}"/>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dirty="0"/>
          </a:p>
        </p:txBody>
      </p:sp>
      <p:sp>
        <p:nvSpPr>
          <p:cNvPr id="5" name="Text Placeholder 6">
            <a:extLst>
              <a:ext uri="{FF2B5EF4-FFF2-40B4-BE49-F238E27FC236}">
                <a16:creationId xmlns:a16="http://schemas.microsoft.com/office/drawing/2014/main" id="{C9B7FCBC-5D1F-0E4A-8EAB-E4CE68E8B0E6}"/>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6" name="Text Placeholder 11">
            <a:extLst>
              <a:ext uri="{FF2B5EF4-FFF2-40B4-BE49-F238E27FC236}">
                <a16:creationId xmlns:a16="http://schemas.microsoft.com/office/drawing/2014/main" id="{2099B01A-FA3B-A348-9BF0-128C9EC9A7D2}"/>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8" name="Picture 7">
            <a:extLst>
              <a:ext uri="{FF2B5EF4-FFF2-40B4-BE49-F238E27FC236}">
                <a16:creationId xmlns:a16="http://schemas.microsoft.com/office/drawing/2014/main" id="{88BC131A-29D5-D740-B5CF-95DB811B0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3"/>
            <a:ext cx="7074716" cy="1887424"/>
          </a:xfrm>
          <a:prstGeom prst="rect">
            <a:avLst/>
          </a:prstGeom>
        </p:spPr>
      </p:pic>
    </p:spTree>
    <p:extLst>
      <p:ext uri="{BB962C8B-B14F-4D97-AF65-F5344CB8AC3E}">
        <p14:creationId xmlns:p14="http://schemas.microsoft.com/office/powerpoint/2010/main" val="8369283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3900866" y="1624965"/>
          <a:ext cx="6565077" cy="419890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248797" y="1748367"/>
            <a:ext cx="3062169"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810618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4506931" y="1679387"/>
          <a:ext cx="6671352" cy="439434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248797" y="1748367"/>
            <a:ext cx="3062169"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482979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3448741" y="1612472"/>
          <a:ext cx="7739935" cy="403665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248797" y="1748367"/>
            <a:ext cx="3062169"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71040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383117" y="2252870"/>
          <a:ext cx="9516256" cy="1475125"/>
        </p:xfrm>
        <a:graphic>
          <a:graphicData uri="http://schemas.openxmlformats.org/drawingml/2006/table">
            <a:tbl>
              <a:tblPr firstRow="1" bandRow="1">
                <a:tableStyleId>{5C22544A-7EE6-4342-B048-85BDC9FD1C3A}</a:tableStyleId>
              </a:tblPr>
              <a:tblGrid>
                <a:gridCol w="1586043">
                  <a:extLst>
                    <a:ext uri="{9D8B030D-6E8A-4147-A177-3AD203B41FA5}">
                      <a16:colId xmlns:a16="http://schemas.microsoft.com/office/drawing/2014/main" val="3822116847"/>
                    </a:ext>
                  </a:extLst>
                </a:gridCol>
                <a:gridCol w="1586043">
                  <a:extLst>
                    <a:ext uri="{9D8B030D-6E8A-4147-A177-3AD203B41FA5}">
                      <a16:colId xmlns:a16="http://schemas.microsoft.com/office/drawing/2014/main" val="1796008628"/>
                    </a:ext>
                  </a:extLst>
                </a:gridCol>
                <a:gridCol w="1586043">
                  <a:extLst>
                    <a:ext uri="{9D8B030D-6E8A-4147-A177-3AD203B41FA5}">
                      <a16:colId xmlns:a16="http://schemas.microsoft.com/office/drawing/2014/main" val="3879958063"/>
                    </a:ext>
                  </a:extLst>
                </a:gridCol>
                <a:gridCol w="1586043">
                  <a:extLst>
                    <a:ext uri="{9D8B030D-6E8A-4147-A177-3AD203B41FA5}">
                      <a16:colId xmlns:a16="http://schemas.microsoft.com/office/drawing/2014/main" val="3650332254"/>
                    </a:ext>
                  </a:extLst>
                </a:gridCol>
                <a:gridCol w="1586043">
                  <a:extLst>
                    <a:ext uri="{9D8B030D-6E8A-4147-A177-3AD203B41FA5}">
                      <a16:colId xmlns:a16="http://schemas.microsoft.com/office/drawing/2014/main" val="3035283889"/>
                    </a:ext>
                  </a:extLst>
                </a:gridCol>
                <a:gridCol w="1586043">
                  <a:extLst>
                    <a:ext uri="{9D8B030D-6E8A-4147-A177-3AD203B41FA5}">
                      <a16:colId xmlns:a16="http://schemas.microsoft.com/office/drawing/2014/main" val="2593290401"/>
                    </a:ext>
                  </a:extLst>
                </a:gridCol>
              </a:tblGrid>
              <a:tr h="368781">
                <a:tc>
                  <a:txBody>
                    <a:bodyPr/>
                    <a:lstStyle/>
                    <a:p>
                      <a:pPr algn="ctr"/>
                      <a:r>
                        <a:rPr lang="en-US" sz="1100" b="0" i="0" dirty="0">
                          <a:latin typeface="+mj-lt"/>
                        </a:rPr>
                        <a:t>XXXXXXXXXXXXX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a:t>
                      </a:r>
                      <a:endParaRPr lang="en-US" sz="1100" dirty="0">
                        <a:latin typeface="+mj-lt"/>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368781">
                <a:tc>
                  <a:txBody>
                    <a:bodyPr/>
                    <a:lstStyle/>
                    <a:p>
                      <a:pPr algn="ctr"/>
                      <a:r>
                        <a:rPr lang="en-US" sz="1100" b="0" i="0" dirty="0">
                          <a:solidFill>
                            <a:schemeClr val="tx1"/>
                          </a:solidFill>
                          <a:latin typeface="+mj-lt"/>
                        </a:rPr>
                        <a:t>xxxxxxxxxx</a:t>
                      </a: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1100" b="0" i="0" dirty="0">
                          <a:solidFill>
                            <a:schemeClr val="tx1"/>
                          </a:solidFill>
                          <a:latin typeface="+mj-lt"/>
                        </a:rPr>
                        <a:t>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383117" y="4205070"/>
          <a:ext cx="9516256" cy="1475125"/>
        </p:xfrm>
        <a:graphic>
          <a:graphicData uri="http://schemas.openxmlformats.org/drawingml/2006/table">
            <a:tbl>
              <a:tblPr firstRow="1" bandRow="1">
                <a:tableStyleId>{5C22544A-7EE6-4342-B048-85BDC9FD1C3A}</a:tableStyleId>
              </a:tblPr>
              <a:tblGrid>
                <a:gridCol w="1586043">
                  <a:extLst>
                    <a:ext uri="{9D8B030D-6E8A-4147-A177-3AD203B41FA5}">
                      <a16:colId xmlns:a16="http://schemas.microsoft.com/office/drawing/2014/main" val="3822116847"/>
                    </a:ext>
                  </a:extLst>
                </a:gridCol>
                <a:gridCol w="1586043">
                  <a:extLst>
                    <a:ext uri="{9D8B030D-6E8A-4147-A177-3AD203B41FA5}">
                      <a16:colId xmlns:a16="http://schemas.microsoft.com/office/drawing/2014/main" val="1796008628"/>
                    </a:ext>
                  </a:extLst>
                </a:gridCol>
                <a:gridCol w="1586043">
                  <a:extLst>
                    <a:ext uri="{9D8B030D-6E8A-4147-A177-3AD203B41FA5}">
                      <a16:colId xmlns:a16="http://schemas.microsoft.com/office/drawing/2014/main" val="3879958063"/>
                    </a:ext>
                  </a:extLst>
                </a:gridCol>
                <a:gridCol w="1586043">
                  <a:extLst>
                    <a:ext uri="{9D8B030D-6E8A-4147-A177-3AD203B41FA5}">
                      <a16:colId xmlns:a16="http://schemas.microsoft.com/office/drawing/2014/main" val="3650332254"/>
                    </a:ext>
                  </a:extLst>
                </a:gridCol>
                <a:gridCol w="1586043">
                  <a:extLst>
                    <a:ext uri="{9D8B030D-6E8A-4147-A177-3AD203B41FA5}">
                      <a16:colId xmlns:a16="http://schemas.microsoft.com/office/drawing/2014/main" val="3035283889"/>
                    </a:ext>
                  </a:extLst>
                </a:gridCol>
                <a:gridCol w="1586043">
                  <a:extLst>
                    <a:ext uri="{9D8B030D-6E8A-4147-A177-3AD203B41FA5}">
                      <a16:colId xmlns:a16="http://schemas.microsoft.com/office/drawing/2014/main" val="2593290401"/>
                    </a:ext>
                  </a:extLst>
                </a:gridCol>
              </a:tblGrid>
              <a:tr h="368781">
                <a:tc>
                  <a:txBody>
                    <a:bodyPr/>
                    <a:lstStyle/>
                    <a:p>
                      <a:pPr algn="ctr"/>
                      <a:r>
                        <a:rPr lang="en-US" sz="1100" b="0" i="0" dirty="0">
                          <a:latin typeface="+mj-lt"/>
                        </a:rPr>
                        <a:t>XXXXXXXXXXXXX</a:t>
                      </a:r>
                    </a:p>
                  </a:txBody>
                  <a:tcPr marL="43609" marR="43609" marT="65415" marB="65415"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a:t>
                      </a:r>
                      <a:endParaRPr lang="en-US" sz="1100" dirty="0">
                        <a:latin typeface="+mj-lt"/>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dirty="0">
                        <a:ln>
                          <a:noFill/>
                        </a:ln>
                        <a:solidFill>
                          <a:prstClr val="white"/>
                        </a:solidFill>
                        <a:effectLst/>
                        <a:uLnTx/>
                        <a:uFillTx/>
                        <a:latin typeface="+mj-lt"/>
                        <a:ea typeface="+mn-ea"/>
                        <a:cs typeface="+mn-cs"/>
                      </a:endParaRPr>
                    </a:p>
                  </a:txBody>
                  <a:tcPr marL="43609" marR="43609" marT="65415" marB="65415"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368781">
                <a:tc>
                  <a:txBody>
                    <a:bodyPr/>
                    <a:lstStyle/>
                    <a:p>
                      <a:pPr algn="ct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i="0" dirty="0">
                          <a:solidFill>
                            <a:schemeClr val="tx1"/>
                          </a:solidFill>
                          <a:latin typeface="+mj-lt"/>
                        </a:rPr>
                        <a:t>xxxxxxxxxx</a:t>
                      </a: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248795" y="1748367"/>
            <a:ext cx="1156279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p:txBody>
      </p:sp>
    </p:spTree>
    <p:extLst>
      <p:ext uri="{BB962C8B-B14F-4D97-AF65-F5344CB8AC3E}">
        <p14:creationId xmlns:p14="http://schemas.microsoft.com/office/powerpoint/2010/main" val="149307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dirty="0"/>
              <a:t>[Video title]</a:t>
            </a:r>
          </a:p>
        </p:txBody>
      </p:sp>
      <p:pic>
        <p:nvPicPr>
          <p:cNvPr id="10" name="Picture 9">
            <a:extLst>
              <a:ext uri="{FF2B5EF4-FFF2-40B4-BE49-F238E27FC236}">
                <a16:creationId xmlns:a16="http://schemas.microsoft.com/office/drawing/2014/main" id="{C7C164B3-D9C1-7E4C-8317-9E7DD33E90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26699936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SS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552170-1AE4-0849-AFBF-6558A2FF3E6A}"/>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6">
            <a:extLst>
              <a:ext uri="{FF2B5EF4-FFF2-40B4-BE49-F238E27FC236}">
                <a16:creationId xmlns:a16="http://schemas.microsoft.com/office/drawing/2014/main" id="{BC92FDBB-5AE9-D04E-8C34-8D63DBDB048B}"/>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[section divider title]</a:t>
            </a:r>
          </a:p>
        </p:txBody>
      </p:sp>
      <p:sp>
        <p:nvSpPr>
          <p:cNvPr id="7" name="Text Placeholder 11">
            <a:extLst>
              <a:ext uri="{FF2B5EF4-FFF2-40B4-BE49-F238E27FC236}">
                <a16:creationId xmlns:a16="http://schemas.microsoft.com/office/drawing/2014/main" id="{3F226C98-CFF7-8B44-AB3F-A6B48E4F6956}"/>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9" name="Picture 8">
            <a:extLst>
              <a:ext uri="{FF2B5EF4-FFF2-40B4-BE49-F238E27FC236}">
                <a16:creationId xmlns:a16="http://schemas.microsoft.com/office/drawing/2014/main" id="{C12011CD-1BA0-0A4C-855F-9F358772B0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3"/>
            <a:ext cx="7074716" cy="1887424"/>
          </a:xfrm>
          <a:prstGeom prst="rect">
            <a:avLst/>
          </a:prstGeom>
        </p:spPr>
      </p:pic>
    </p:spTree>
    <p:extLst>
      <p:ext uri="{BB962C8B-B14F-4D97-AF65-F5344CB8AC3E}">
        <p14:creationId xmlns:p14="http://schemas.microsoft.com/office/powerpoint/2010/main" val="81176313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800" b="0" dirty="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dirty="0">
                <a:solidFill>
                  <a:srgbClr val="17336F"/>
                </a:solidFill>
                <a:latin typeface="Arial" panose="020B0604020202020204" pitchFamily="34" charset="0"/>
                <a:cs typeface="Arial" panose="020B0604020202020204" pitchFamily="34" charset="0"/>
              </a:rPr>
            </a:br>
            <a:r>
              <a:rPr lang="en-GB" sz="2800" b="0" dirty="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dirty="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dirty="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dirty="0">
                <a:solidFill>
                  <a:schemeClr val="tx2">
                    <a:lumMod val="50000"/>
                  </a:schemeClr>
                </a:solidFill>
                <a:latin typeface="Arial" panose="020B0604020202020204" pitchFamily="34" charset="0"/>
                <a:cs typeface="Arial" panose="020B0604020202020204" pitchFamily="34" charset="0"/>
              </a:rPr>
            </a:br>
            <a:r>
              <a:rPr lang="en-GB" sz="2000" b="0" dirty="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dirty="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Introduction to Queen Mary</a:t>
            </a:r>
            <a:endParaRPr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127C5E9-7DA1-A047-BF57-1ADB1E42D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250925584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3F4DAF8F-2AC7-CB4D-BAE3-8F610AFC4D04}"/>
              </a:ext>
            </a:extLst>
          </p:cNvPr>
          <p:cNvSpPr txBox="1"/>
          <p:nvPr userDrawn="1"/>
        </p:nvSpPr>
        <p:spPr>
          <a:xfrm>
            <a:off x="1379798" y="586836"/>
            <a:ext cx="9359380" cy="56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[Heading text]</a:t>
            </a:r>
            <a:endParaRPr dirty="0">
              <a:solidFill>
                <a:schemeClr val="tx1"/>
              </a:solidFill>
            </a:endParaRPr>
          </a:p>
        </p:txBody>
      </p:sp>
      <p:sp>
        <p:nvSpPr>
          <p:cNvPr id="4" name="Rectangle 3">
            <a:extLst>
              <a:ext uri="{FF2B5EF4-FFF2-40B4-BE49-F238E27FC236}">
                <a16:creationId xmlns:a16="http://schemas.microsoft.com/office/drawing/2014/main" id="{36FED508-237E-A340-8438-53D0700CC52C}"/>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DCBCFC6C-B8DD-C04A-A283-FE27F317D600}"/>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11">
            <a:extLst>
              <a:ext uri="{FF2B5EF4-FFF2-40B4-BE49-F238E27FC236}">
                <a16:creationId xmlns:a16="http://schemas.microsoft.com/office/drawing/2014/main" id="{216A4085-2A60-7545-93D2-F17820B85CD6}"/>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[add body or bullet text here]</a:t>
            </a:r>
          </a:p>
        </p:txBody>
      </p:sp>
      <p:pic>
        <p:nvPicPr>
          <p:cNvPr id="8" name="Picture 7">
            <a:extLst>
              <a:ext uri="{FF2B5EF4-FFF2-40B4-BE49-F238E27FC236}">
                <a16:creationId xmlns:a16="http://schemas.microsoft.com/office/drawing/2014/main" id="{BBAC3D4B-9AA3-EA4B-BD53-9636A23ED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251951990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1" name="Picture 10">
            <a:extLst>
              <a:ext uri="{FF2B5EF4-FFF2-40B4-BE49-F238E27FC236}">
                <a16:creationId xmlns:a16="http://schemas.microsoft.com/office/drawing/2014/main" id="{51DCA9CD-936C-1449-9593-133F3E80A1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01097047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11.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75" r:id="rId4"/>
    <p:sldLayoutId id="2147483680" r:id="rId5"/>
    <p:sldLayoutId id="2147483683" r:id="rId6"/>
    <p:sldLayoutId id="2147483685" r:id="rId7"/>
    <p:sldLayoutId id="2147483708" r:id="rId8"/>
    <p:sldLayoutId id="2147483687" r:id="rId9"/>
    <p:sldLayoutId id="2147483701" r:id="rId10"/>
    <p:sldLayoutId id="2147483688" r:id="rId11"/>
    <p:sldLayoutId id="2147483702" r:id="rId12"/>
    <p:sldLayoutId id="2147483689" r:id="rId13"/>
    <p:sldLayoutId id="2147483703" r:id="rId14"/>
    <p:sldLayoutId id="2147483699" r:id="rId15"/>
    <p:sldLayoutId id="2147483704" r:id="rId16"/>
    <p:sldLayoutId id="2147483690" r:id="rId17"/>
    <p:sldLayoutId id="2147483705" r:id="rId18"/>
    <p:sldLayoutId id="2147483692" r:id="rId19"/>
    <p:sldLayoutId id="2147483706" r:id="rId20"/>
    <p:sldLayoutId id="2147483693" r:id="rId21"/>
    <p:sldLayoutId id="2147483707" r:id="rId22"/>
    <p:sldLayoutId id="2147483694" r:id="rId23"/>
    <p:sldLayoutId id="2147483695" r:id="rId24"/>
    <p:sldLayoutId id="2147483696" r:id="rId25"/>
    <p:sldLayoutId id="2147483698" r:id="rId26"/>
  </p:sldLayoutIdLst>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19"/>
          <a:srcRect t="86330" b="608"/>
          <a:stretch/>
        </p:blipFill>
        <p:spPr>
          <a:xfrm>
            <a:off x="0" y="5962168"/>
            <a:ext cx="12192000" cy="895832"/>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0">
            <a:alphaModFix/>
          </a:blip>
          <a:stretch>
            <a:fillRect/>
          </a:stretch>
        </p:blipFill>
        <p:spPr>
          <a:xfrm>
            <a:off x="397584" y="6167885"/>
            <a:ext cx="1837616" cy="491160"/>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10344545" y="6462185"/>
            <a:ext cx="1252451" cy="147733"/>
          </a:xfrm>
          <a:prstGeom prst="rect">
            <a:avLst/>
          </a:prstGeom>
          <a:noFill/>
        </p:spPr>
        <p:txBody>
          <a:bodyPr wrap="square" lIns="0" tIns="0" rIns="0" bIns="0" rtlCol="0">
            <a:spAutoFit/>
          </a:bodyPr>
          <a:lstStyle/>
          <a:p>
            <a:pPr algn="r"/>
            <a:fld id="{A98891B2-5225-5C40-A770-7C3A43B5E5B1}" type="slidenum">
              <a:rPr lang="en-US" sz="1200" b="0" i="0" smtClean="0">
                <a:solidFill>
                  <a:schemeClr val="bg1"/>
                </a:solidFill>
                <a:latin typeface="Arial" panose="020B0604020202020204" pitchFamily="34" charset="0"/>
                <a:cs typeface="Arial" panose="020B0604020202020204" pitchFamily="34" charset="0"/>
              </a:rPr>
              <a:pPr algn="r"/>
              <a:t>‹#›</a:t>
            </a:fld>
            <a:endParaRPr lang="en-US" sz="12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4676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sldNum="0"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qmul.ac.uk/library/academic-skills/accessing-support/bookable-one-to-ones/" TargetMode="External"/><Relationship Id="rId2" Type="http://schemas.openxmlformats.org/officeDocument/2006/relationships/hyperlink" Target="https://www.qmul.ac.uk/library/academic-skills/accessing-support" TargetMode="External"/><Relationship Id="rId1" Type="http://schemas.openxmlformats.org/officeDocument/2006/relationships/slideLayout" Target="../slideLayouts/slideLayout19.xml"/><Relationship Id="rId5" Type="http://schemas.openxmlformats.org/officeDocument/2006/relationships/hyperlink" Target="https://www.qmul.ac.uk/library/academic-skills/referencing-hub/" TargetMode="External"/><Relationship Id="rId4" Type="http://schemas.openxmlformats.org/officeDocument/2006/relationships/hyperlink" Target="https://www.qmul.ac.uk/library/academic-skills/online-study-resource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spir.studentsupport@qmul.ac.uk"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spir.timetable@qmul.ac.uk" TargetMode="External"/><Relationship Id="rId2" Type="http://schemas.openxmlformats.org/officeDocument/2006/relationships/hyperlink" Target="mailto:spir.modules@qmul.ac.uk" TargetMode="External"/><Relationship Id="rId1" Type="http://schemas.openxmlformats.org/officeDocument/2006/relationships/slideLayout" Target="../slideLayouts/slideLayout9.xml"/><Relationship Id="rId5" Type="http://schemas.openxmlformats.org/officeDocument/2006/relationships/hyperlink" Target="mailto:spir-assessments@qmul.ac.uk" TargetMode="External"/><Relationship Id="rId4" Type="http://schemas.openxmlformats.org/officeDocument/2006/relationships/hyperlink" Target="mailto:spir.qmplus@qmul.ac.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dds.qmul.ac.uk/about-us/#d.en.499672" TargetMode="External"/><Relationship Id="rId2" Type="http://schemas.openxmlformats.org/officeDocument/2006/relationships/hyperlink" Target="http://www.dds.qmul.ac.uk/"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ww.welfare.qmul.ac.uk/about-us/opening-times-and-contact-us/" TargetMode="External"/><Relationship Id="rId2" Type="http://schemas.openxmlformats.org/officeDocument/2006/relationships/hyperlink" Target="https://www.welfare.qmul.ac.uk/"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mailto:buddyscheme@qmul.ac.uk"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mailto:pass-scheme@qmul.ac.uk"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www.faith.qmul.ac.uk/" TargetMode="External"/><Relationship Id="rId3" Type="http://schemas.openxmlformats.org/officeDocument/2006/relationships/hyperlink" Target="https://www.qmul.ac.uk/residences" TargetMode="External"/><Relationship Id="rId7" Type="http://schemas.openxmlformats.org/officeDocument/2006/relationships/hyperlink" Target="https://www.welfare.qmul.ac.uk/" TargetMode="External"/><Relationship Id="rId2" Type="http://schemas.openxmlformats.org/officeDocument/2006/relationships/hyperlink" Target="https://www.qmul.ac.uk/student-experience/student-wellbeing-hub" TargetMode="External"/><Relationship Id="rId1" Type="http://schemas.openxmlformats.org/officeDocument/2006/relationships/slideLayout" Target="../slideLayouts/slideLayout19.xml"/><Relationship Id="rId6" Type="http://schemas.openxmlformats.org/officeDocument/2006/relationships/hyperlink" Target="http://www.lac.qmul.ac.uk/" TargetMode="External"/><Relationship Id="rId5" Type="http://schemas.openxmlformats.org/officeDocument/2006/relationships/hyperlink" Target="https://www.studenthealth.qmul.ac.uk/" TargetMode="External"/><Relationship Id="rId10" Type="http://schemas.openxmlformats.org/officeDocument/2006/relationships/hyperlink" Target="http://my.qmul.ac.uk/services-and-support/live-well/gymfitness-centres/" TargetMode="External"/><Relationship Id="rId4" Type="http://schemas.openxmlformats.org/officeDocument/2006/relationships/hyperlink" Target="http://www.security.qmul.ac.uk/" TargetMode="External"/><Relationship Id="rId9" Type="http://schemas.openxmlformats.org/officeDocument/2006/relationships/hyperlink" Target="http://www.music.qmul.ac.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ibrary.qmul.ac.uk/" TargetMode="External"/><Relationship Id="rId2" Type="http://schemas.openxmlformats.org/officeDocument/2006/relationships/hyperlink" Target="https://www.qmsu.org/advice/academic/" TargetMode="External"/><Relationship Id="rId1" Type="http://schemas.openxmlformats.org/officeDocument/2006/relationships/slideLayout" Target="../slideLayouts/slideLayout19.xml"/><Relationship Id="rId6" Type="http://schemas.openxmlformats.org/officeDocument/2006/relationships/hyperlink" Target="https://www.its.qmul.ac.uk/services/students/index.html" TargetMode="External"/><Relationship Id="rId5" Type="http://schemas.openxmlformats.org/officeDocument/2006/relationships/hyperlink" Target="https://www.qmul.ac.uk/international/global-opportunities/outgoing-students/" TargetMode="External"/><Relationship Id="rId4" Type="http://schemas.openxmlformats.org/officeDocument/2006/relationships/hyperlink" Target="https://www.qmul.ac.uk/sllf/language-centr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brary.qmul.ac.uk/using-the-library/pcs-printing-and-photocopying/" TargetMode="External"/><Relationship Id="rId2" Type="http://schemas.openxmlformats.org/officeDocument/2006/relationships/hyperlink" Target="https://www.library.qmul.ac.uk/using-the-library/borrowing-basics/" TargetMode="External"/><Relationship Id="rId1" Type="http://schemas.openxmlformats.org/officeDocument/2006/relationships/slideLayout" Target="../slideLayouts/slideLayout19.xml"/><Relationship Id="rId6" Type="http://schemas.openxmlformats.org/officeDocument/2006/relationships/hyperlink" Target="https://qmplus.qmul.ac.uk/course/view.php?id=6819" TargetMode="External"/><Relationship Id="rId5" Type="http://schemas.openxmlformats.org/officeDocument/2006/relationships/hyperlink" Target="https://www.library.qmul.ac.uk/using-the-library/your-study-environment/" TargetMode="External"/><Relationship Id="rId4" Type="http://schemas.openxmlformats.org/officeDocument/2006/relationships/hyperlink" Target="https://www.library.qmul.ac.uk/using-the-library/teaching-collec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qmplus.qmul.ac.uk/course/view.php?id=1315"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A9934-5F58-A34E-BBD4-D8B40EFADC95}"/>
              </a:ext>
            </a:extLst>
          </p:cNvPr>
          <p:cNvSpPr>
            <a:spLocks noGrp="1"/>
          </p:cNvSpPr>
          <p:nvPr>
            <p:ph type="body" sz="quarter" idx="10"/>
          </p:nvPr>
        </p:nvSpPr>
        <p:spPr>
          <a:xfrm>
            <a:off x="1323975" y="2757489"/>
            <a:ext cx="7862888" cy="1306512"/>
          </a:xfrm>
        </p:spPr>
        <p:txBody>
          <a:bodyPr/>
          <a:lstStyle/>
          <a:p>
            <a:r>
              <a:rPr lang="en-US" dirty="0"/>
              <a:t>School of Politics and International Relations	</a:t>
            </a:r>
          </a:p>
        </p:txBody>
      </p:sp>
      <p:sp>
        <p:nvSpPr>
          <p:cNvPr id="3" name="Text Placeholder 2">
            <a:extLst>
              <a:ext uri="{FF2B5EF4-FFF2-40B4-BE49-F238E27FC236}">
                <a16:creationId xmlns:a16="http://schemas.microsoft.com/office/drawing/2014/main" id="{99E590FF-6B5B-6E4C-8C95-14A96F976BB6}"/>
              </a:ext>
            </a:extLst>
          </p:cNvPr>
          <p:cNvSpPr>
            <a:spLocks noGrp="1"/>
          </p:cNvSpPr>
          <p:nvPr>
            <p:ph type="body" sz="quarter" idx="11"/>
          </p:nvPr>
        </p:nvSpPr>
        <p:spPr>
          <a:xfrm>
            <a:off x="1648969" y="4281704"/>
            <a:ext cx="6359525" cy="850900"/>
          </a:xfrm>
        </p:spPr>
        <p:txBody>
          <a:bodyPr/>
          <a:lstStyle/>
          <a:p>
            <a:r>
              <a:rPr lang="en-US" dirty="0"/>
              <a:t>First Year Student Support Session</a:t>
            </a:r>
          </a:p>
          <a:p>
            <a:r>
              <a:rPr lang="en-US" dirty="0"/>
              <a:t>Academic Year 2024 – 2025</a:t>
            </a:r>
          </a:p>
        </p:txBody>
      </p:sp>
    </p:spTree>
    <p:extLst>
      <p:ext uri="{BB962C8B-B14F-4D97-AF65-F5344CB8AC3E}">
        <p14:creationId xmlns:p14="http://schemas.microsoft.com/office/powerpoint/2010/main" val="3050249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BDDE9-5BF2-004E-AA7E-780B485E284A}"/>
              </a:ext>
            </a:extLst>
          </p:cNvPr>
          <p:cNvSpPr>
            <a:spLocks noGrp="1"/>
          </p:cNvSpPr>
          <p:nvPr>
            <p:ph type="body" sz="quarter" idx="11"/>
          </p:nvPr>
        </p:nvSpPr>
        <p:spPr>
          <a:xfrm>
            <a:off x="1336675" y="519113"/>
            <a:ext cx="10035668" cy="877887"/>
          </a:xfrm>
        </p:spPr>
        <p:txBody>
          <a:bodyPr/>
          <a:lstStyle/>
          <a:p>
            <a:r>
              <a:rPr lang="en-US" dirty="0"/>
              <a:t>Study Support</a:t>
            </a:r>
            <a:r>
              <a:rPr lang="en-US" b="0" dirty="0"/>
              <a:t>: </a:t>
            </a:r>
            <a:r>
              <a:rPr lang="en-US" dirty="0"/>
              <a:t>Academic Skills</a:t>
            </a:r>
          </a:p>
        </p:txBody>
      </p:sp>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534510"/>
            <a:ext cx="10035668" cy="4281074"/>
          </a:xfrm>
        </p:spPr>
        <p:txBody>
          <a:bodyPr/>
          <a:lstStyle/>
          <a:p>
            <a:pPr lvl="1"/>
            <a:r>
              <a:rPr lang="en-US" sz="4000" b="0" dirty="0">
                <a:solidFill>
                  <a:schemeClr val="tx1">
                    <a:lumMod val="50000"/>
                  </a:schemeClr>
                </a:solidFill>
                <a:hlinkClick r:id="rId2">
                  <a:extLst>
                    <a:ext uri="{A12FA001-AC4F-418D-AE19-62706E023703}">
                      <ahyp:hlinkClr xmlns:ahyp="http://schemas.microsoft.com/office/drawing/2018/hyperlinkcolor" val="tx"/>
                    </a:ext>
                  </a:extLst>
                </a:hlinkClick>
              </a:rPr>
              <a:t>https://www.qmul.ac.uk/library/academic-skills/accessing-support</a:t>
            </a:r>
            <a:r>
              <a:rPr lang="en-US" sz="4000" b="0" dirty="0">
                <a:solidFill>
                  <a:schemeClr val="tx1">
                    <a:lumMod val="50000"/>
                  </a:schemeClr>
                </a:solidFill>
              </a:rPr>
              <a:t>/</a:t>
            </a:r>
          </a:p>
          <a:p>
            <a:pPr marL="1028700" lvl="1" indent="-571500">
              <a:buFont typeface="Arial" panose="020B0604020202020204" pitchFamily="34" charset="0"/>
              <a:buChar char="•"/>
            </a:pPr>
            <a:endParaRPr lang="en-US" sz="4000" dirty="0"/>
          </a:p>
          <a:p>
            <a:pPr marL="1028700" lvl="1" indent="-571500">
              <a:buFont typeface="Arial" panose="020B0604020202020204" pitchFamily="34" charset="0"/>
              <a:buChar char="•"/>
            </a:pPr>
            <a:r>
              <a:rPr lang="en-US" sz="4000" dirty="0"/>
              <a:t>Workshops e.g. </a:t>
            </a:r>
            <a:r>
              <a:rPr lang="en-US" sz="3600" dirty="0"/>
              <a:t>‘Getting started’ – book now</a:t>
            </a:r>
          </a:p>
          <a:p>
            <a:pPr marL="914400" lvl="1" indent="-457200">
              <a:buFont typeface="Arial" panose="020B0604020202020204" pitchFamily="34" charset="0"/>
              <a:buChar char="•"/>
            </a:pPr>
            <a:r>
              <a:rPr lang="en-US" sz="4000" u="sng" dirty="0">
                <a:hlinkClick r:id="rId3"/>
              </a:rPr>
              <a:t>One-to-One Tutorials</a:t>
            </a:r>
            <a:endParaRPr lang="en-US" sz="4000" u="sng" dirty="0"/>
          </a:p>
          <a:p>
            <a:pPr marL="914400" lvl="1" indent="-457200">
              <a:buFont typeface="Arial" panose="020B0604020202020204" pitchFamily="34" charset="0"/>
              <a:buChar char="•"/>
            </a:pPr>
            <a:r>
              <a:rPr lang="en-US" sz="4000" dirty="0">
                <a:hlinkClick r:id="rId4"/>
              </a:rPr>
              <a:t>Online Study Resources</a:t>
            </a:r>
            <a:endParaRPr lang="en-US" sz="4000" dirty="0"/>
          </a:p>
          <a:p>
            <a:pPr marL="914400" lvl="1" indent="-457200">
              <a:buFont typeface="Arial" panose="020B0604020202020204" pitchFamily="34" charset="0"/>
              <a:buChar char="•"/>
            </a:pPr>
            <a:r>
              <a:rPr lang="en-US" sz="4000" dirty="0">
                <a:hlinkClick r:id="rId5"/>
              </a:rPr>
              <a:t>Referencing Hub</a:t>
            </a:r>
            <a:endParaRPr lang="en-US" sz="4000" dirty="0"/>
          </a:p>
        </p:txBody>
      </p:sp>
    </p:spTree>
    <p:extLst>
      <p:ext uri="{BB962C8B-B14F-4D97-AF65-F5344CB8AC3E}">
        <p14:creationId xmlns:p14="http://schemas.microsoft.com/office/powerpoint/2010/main" val="1196044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E2971-209E-F740-BF5E-4C14783FE5A6}"/>
              </a:ext>
            </a:extLst>
          </p:cNvPr>
          <p:cNvSpPr>
            <a:spLocks noGrp="1"/>
          </p:cNvSpPr>
          <p:nvPr>
            <p:ph type="body" sz="quarter" idx="11"/>
          </p:nvPr>
        </p:nvSpPr>
        <p:spPr>
          <a:xfrm>
            <a:off x="1336675" y="519113"/>
            <a:ext cx="9691543" cy="877887"/>
          </a:xfrm>
        </p:spPr>
        <p:txBody>
          <a:bodyPr/>
          <a:lstStyle/>
          <a:p>
            <a:r>
              <a:rPr lang="en-US" dirty="0"/>
              <a:t>SPIR Student Support Team</a:t>
            </a:r>
          </a:p>
        </p:txBody>
      </p:sp>
      <p:sp>
        <p:nvSpPr>
          <p:cNvPr id="5" name="Text Placeholder 4">
            <a:extLst>
              <a:ext uri="{FF2B5EF4-FFF2-40B4-BE49-F238E27FC236}">
                <a16:creationId xmlns:a16="http://schemas.microsoft.com/office/drawing/2014/main" id="{27C0BE17-C171-FF4C-834F-3DE9AD33CA82}"/>
              </a:ext>
            </a:extLst>
          </p:cNvPr>
          <p:cNvSpPr>
            <a:spLocks noGrp="1"/>
          </p:cNvSpPr>
          <p:nvPr>
            <p:ph type="body" sz="quarter" idx="13"/>
          </p:nvPr>
        </p:nvSpPr>
        <p:spPr>
          <a:xfrm>
            <a:off x="1336674" y="1538436"/>
            <a:ext cx="7880898" cy="3818655"/>
          </a:xfrm>
        </p:spPr>
        <p:txBody>
          <a:bodyPr/>
          <a:lstStyle/>
          <a:p>
            <a:r>
              <a:rPr lang="en-US" sz="2000" dirty="0"/>
              <a:t>First point of contact for students with queries</a:t>
            </a:r>
          </a:p>
          <a:p>
            <a:r>
              <a:rPr lang="en-US" sz="2000" dirty="0"/>
              <a:t>Provide confidential advice and support, including signposting to QMUL wide support</a:t>
            </a:r>
          </a:p>
          <a:p>
            <a:r>
              <a:rPr lang="en-US" sz="2000" dirty="0"/>
              <a:t>Monitor attendance and assessments</a:t>
            </a:r>
          </a:p>
          <a:p>
            <a:r>
              <a:rPr lang="en-US" sz="2000" dirty="0"/>
              <a:t>Support students who experience difficulties with their studies</a:t>
            </a:r>
          </a:p>
          <a:p>
            <a:r>
              <a:rPr lang="en-US" sz="2000" dirty="0"/>
              <a:t>Offer support meetings, face to face or online via Teams</a:t>
            </a:r>
          </a:p>
          <a:p>
            <a:r>
              <a:rPr lang="en-US" sz="2000" dirty="0"/>
              <a:t>Email </a:t>
            </a:r>
            <a:r>
              <a:rPr lang="en-US" sz="2000" dirty="0">
                <a:hlinkClick r:id="rId2"/>
              </a:rPr>
              <a:t>spir.studentsupport@qmul.ac.uk</a:t>
            </a:r>
            <a:endParaRPr lang="en-US" sz="2000" dirty="0"/>
          </a:p>
          <a:p>
            <a:r>
              <a:rPr lang="en-US" sz="2000" dirty="0"/>
              <a:t>SPIR main office, 2</a:t>
            </a:r>
            <a:r>
              <a:rPr lang="en-US" sz="2000" baseline="30000" dirty="0"/>
              <a:t>nd</a:t>
            </a:r>
            <a:r>
              <a:rPr lang="en-US" sz="2000" dirty="0"/>
              <a:t> floor Arts One, office hours are 10am-4pm, Monday to Friday</a:t>
            </a:r>
          </a:p>
          <a:p>
            <a:endParaRPr lang="en-US" sz="2000" dirty="0"/>
          </a:p>
          <a:p>
            <a:endParaRPr lang="en-US" sz="2000" dirty="0"/>
          </a:p>
        </p:txBody>
      </p:sp>
    </p:spTree>
    <p:extLst>
      <p:ext uri="{BB962C8B-B14F-4D97-AF65-F5344CB8AC3E}">
        <p14:creationId xmlns:p14="http://schemas.microsoft.com/office/powerpoint/2010/main" val="28715920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E2971-209E-F740-BF5E-4C14783FE5A6}"/>
              </a:ext>
            </a:extLst>
          </p:cNvPr>
          <p:cNvSpPr>
            <a:spLocks noGrp="1"/>
          </p:cNvSpPr>
          <p:nvPr>
            <p:ph type="body" sz="quarter" idx="11"/>
          </p:nvPr>
        </p:nvSpPr>
        <p:spPr>
          <a:xfrm>
            <a:off x="1336675" y="519113"/>
            <a:ext cx="9691543" cy="877887"/>
          </a:xfrm>
        </p:spPr>
        <p:txBody>
          <a:bodyPr/>
          <a:lstStyle/>
          <a:p>
            <a:r>
              <a:rPr lang="en-US" dirty="0"/>
              <a:t>Important contacts for  other queries</a:t>
            </a:r>
          </a:p>
        </p:txBody>
      </p:sp>
      <p:sp>
        <p:nvSpPr>
          <p:cNvPr id="5" name="Text Placeholder 4">
            <a:extLst>
              <a:ext uri="{FF2B5EF4-FFF2-40B4-BE49-F238E27FC236}">
                <a16:creationId xmlns:a16="http://schemas.microsoft.com/office/drawing/2014/main" id="{27C0BE17-C171-FF4C-834F-3DE9AD33CA82}"/>
              </a:ext>
            </a:extLst>
          </p:cNvPr>
          <p:cNvSpPr>
            <a:spLocks noGrp="1"/>
          </p:cNvSpPr>
          <p:nvPr>
            <p:ph type="body" sz="quarter" idx="13"/>
          </p:nvPr>
        </p:nvSpPr>
        <p:spPr>
          <a:xfrm>
            <a:off x="1336674" y="1538436"/>
            <a:ext cx="7880898" cy="3818655"/>
          </a:xfrm>
        </p:spPr>
        <p:txBody>
          <a:bodyPr/>
          <a:lstStyle/>
          <a:p>
            <a:endParaRPr lang="en-US" sz="2000" dirty="0"/>
          </a:p>
          <a:p>
            <a:r>
              <a:rPr lang="en-US" sz="2000" dirty="0"/>
              <a:t>Modules – </a:t>
            </a:r>
            <a:r>
              <a:rPr lang="en-US" sz="2000" dirty="0">
                <a:hlinkClick r:id="rId2"/>
              </a:rPr>
              <a:t>spir.modules@qmul.ac.uk</a:t>
            </a:r>
            <a:endParaRPr lang="en-US" sz="2000" dirty="0"/>
          </a:p>
          <a:p>
            <a:endParaRPr lang="en-US" sz="2000" dirty="0"/>
          </a:p>
          <a:p>
            <a:r>
              <a:rPr lang="en-US" sz="2000" dirty="0"/>
              <a:t>Timetables – </a:t>
            </a:r>
            <a:r>
              <a:rPr lang="en-US" sz="2000" dirty="0">
                <a:hlinkClick r:id="rId3"/>
              </a:rPr>
              <a:t>spir.timetable@qmul.ac.uk</a:t>
            </a:r>
            <a:endParaRPr lang="en-US" sz="2000" dirty="0"/>
          </a:p>
          <a:p>
            <a:endParaRPr lang="en-US" sz="2000" dirty="0"/>
          </a:p>
          <a:p>
            <a:r>
              <a:rPr lang="en-US" sz="2000" dirty="0"/>
              <a:t>QMplus – </a:t>
            </a:r>
            <a:r>
              <a:rPr lang="en-US" sz="2000" dirty="0">
                <a:hlinkClick r:id="rId4"/>
              </a:rPr>
              <a:t>spir.qmplus@qmul.ac.uk</a:t>
            </a:r>
            <a:endParaRPr lang="en-US" sz="2000" dirty="0"/>
          </a:p>
          <a:p>
            <a:endParaRPr lang="en-US" sz="2000" dirty="0"/>
          </a:p>
          <a:p>
            <a:r>
              <a:rPr lang="en-US" sz="2000" dirty="0"/>
              <a:t>Assessments – </a:t>
            </a:r>
            <a:r>
              <a:rPr lang="en-US" sz="2000" dirty="0">
                <a:hlinkClick r:id="rId5"/>
              </a:rPr>
              <a:t>spir-assessments@qmul.ac.uk</a:t>
            </a:r>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830292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BDDE9-5BF2-004E-AA7E-780B485E284A}"/>
              </a:ext>
            </a:extLst>
          </p:cNvPr>
          <p:cNvSpPr>
            <a:spLocks noGrp="1"/>
          </p:cNvSpPr>
          <p:nvPr>
            <p:ph type="body" sz="quarter" idx="11"/>
          </p:nvPr>
        </p:nvSpPr>
        <p:spPr>
          <a:xfrm>
            <a:off x="1336675" y="519113"/>
            <a:ext cx="10035668" cy="877887"/>
          </a:xfrm>
        </p:spPr>
        <p:txBody>
          <a:bodyPr/>
          <a:lstStyle/>
          <a:p>
            <a:r>
              <a:rPr lang="en-US" dirty="0"/>
              <a:t>Disability and Dyslexia Service </a:t>
            </a:r>
          </a:p>
          <a:p>
            <a:r>
              <a:rPr lang="en-US" sz="2000" b="0" dirty="0">
                <a:solidFill>
                  <a:schemeClr val="tx1">
                    <a:lumMod val="50000"/>
                  </a:schemeClr>
                </a:solidFill>
              </a:rPr>
              <a:t>(</a:t>
            </a:r>
            <a:r>
              <a:rPr lang="en-US" sz="2000" b="0" dirty="0">
                <a:solidFill>
                  <a:schemeClr val="tx1">
                    <a:lumMod val="50000"/>
                  </a:schemeClr>
                </a:solidFill>
                <a:hlinkClick r:id="rId2">
                  <a:extLst>
                    <a:ext uri="{A12FA001-AC4F-418D-AE19-62706E023703}">
                      <ahyp:hlinkClr xmlns:ahyp="http://schemas.microsoft.com/office/drawing/2018/hyperlinkcolor" val="tx"/>
                    </a:ext>
                  </a:extLst>
                </a:hlinkClick>
              </a:rPr>
              <a:t>http://www.dds.qmul.ac.uk</a:t>
            </a:r>
            <a:r>
              <a:rPr lang="en-US" sz="2000" b="0" dirty="0">
                <a:solidFill>
                  <a:schemeClr val="tx1">
                    <a:lumMod val="50000"/>
                  </a:schemeClr>
                </a:solidFill>
              </a:rPr>
              <a:t>)</a:t>
            </a:r>
            <a:endParaRPr lang="en-US" b="0" dirty="0">
              <a:solidFill>
                <a:schemeClr val="tx1">
                  <a:lumMod val="50000"/>
                </a:schemeClr>
              </a:solidFill>
            </a:endParaRPr>
          </a:p>
        </p:txBody>
      </p:sp>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737360"/>
            <a:ext cx="10035668" cy="4078224"/>
          </a:xfrm>
        </p:spPr>
        <p:txBody>
          <a:bodyPr/>
          <a:lstStyle/>
          <a:p>
            <a:r>
              <a:rPr lang="en-US" sz="2000" dirty="0"/>
              <a:t>Student support for students with: </a:t>
            </a:r>
          </a:p>
          <a:p>
            <a:pPr marL="342900" indent="-342900">
              <a:buFont typeface="Arial" panose="020B0604020202020204" pitchFamily="34" charset="0"/>
              <a:buChar char="•"/>
            </a:pPr>
            <a:r>
              <a:rPr lang="en-US" sz="2000" dirty="0"/>
              <a:t>Disabilities or long-term health conditions</a:t>
            </a:r>
          </a:p>
          <a:p>
            <a:pPr marL="342900" indent="-342900">
              <a:buFont typeface="Arial" panose="020B0604020202020204" pitchFamily="34" charset="0"/>
              <a:buChar char="•"/>
            </a:pPr>
            <a:r>
              <a:rPr lang="en-US" sz="2000" dirty="0"/>
              <a:t>Specific learning difficulties</a:t>
            </a:r>
          </a:p>
          <a:p>
            <a:pPr marL="342900" indent="-342900">
              <a:buFont typeface="Arial" panose="020B0604020202020204" pitchFamily="34" charset="0"/>
              <a:buChar char="•"/>
            </a:pPr>
            <a:r>
              <a:rPr lang="en-US" sz="2000" dirty="0"/>
              <a:t>Diagnosed mental health difficulties</a:t>
            </a:r>
          </a:p>
          <a:p>
            <a:pPr marL="342900" indent="-342900">
              <a:buFont typeface="Arial" panose="020B0604020202020204" pitchFamily="34" charset="0"/>
              <a:buChar char="•"/>
            </a:pPr>
            <a:r>
              <a:rPr lang="en-US" sz="2000" dirty="0"/>
              <a:t>Provide student support agreements, diagnostics for learning difficulties, and assistance with disabled students allowance applications</a:t>
            </a:r>
            <a:endParaRPr lang="en-US" sz="1600" dirty="0"/>
          </a:p>
          <a:p>
            <a:pPr marL="342900" indent="-342900">
              <a:buFont typeface="Arial" panose="020B0604020202020204" pitchFamily="34" charset="0"/>
              <a:buChar char="•"/>
            </a:pPr>
            <a:r>
              <a:rPr lang="en-US" sz="2000" dirty="0"/>
              <a:t>Getting in touch:</a:t>
            </a:r>
          </a:p>
          <a:p>
            <a:pPr marL="800100" lvl="1" indent="-342900">
              <a:buFont typeface="Arial" panose="020B0604020202020204" pitchFamily="34" charset="0"/>
              <a:buChar char="•"/>
            </a:pPr>
            <a:r>
              <a:rPr lang="en-US" sz="2000" dirty="0"/>
              <a:t>Disability and Dyslexia Service is in room 3.06 in The Bancroft Building, Mile End Campus. </a:t>
            </a:r>
          </a:p>
          <a:p>
            <a:pPr marL="800100" lvl="1" indent="-342900">
              <a:buFont typeface="Arial" panose="020B0604020202020204" pitchFamily="34" charset="0"/>
              <a:buChar char="•"/>
            </a:pPr>
            <a:r>
              <a:rPr lang="en-US" sz="2000" dirty="0"/>
              <a:t>+44 ((0) 20 7882 2756</a:t>
            </a:r>
          </a:p>
          <a:p>
            <a:pPr marL="800100" lvl="1" indent="-342900">
              <a:buFont typeface="Arial" panose="020B0604020202020204" pitchFamily="34" charset="0"/>
              <a:buChar char="•"/>
            </a:pPr>
            <a:r>
              <a:rPr lang="en-US" sz="2000" dirty="0">
                <a:solidFill>
                  <a:schemeClr val="tx1">
                    <a:lumMod val="50000"/>
                  </a:schemeClr>
                </a:solidFill>
              </a:rPr>
              <a:t>Web form and opening hours at </a:t>
            </a:r>
            <a:r>
              <a:rPr lang="en-US" sz="2000" dirty="0">
                <a:solidFill>
                  <a:schemeClr val="tx1">
                    <a:lumMod val="50000"/>
                  </a:schemeClr>
                </a:solidFill>
                <a:hlinkClick r:id="rId3">
                  <a:extLst>
                    <a:ext uri="{A12FA001-AC4F-418D-AE19-62706E023703}">
                      <ahyp:hlinkClr xmlns:ahyp="http://schemas.microsoft.com/office/drawing/2018/hyperlinkcolor" val="tx"/>
                    </a:ext>
                  </a:extLst>
                </a:hlinkClick>
              </a:rPr>
              <a:t>http://www.dds.qmul.ac.uk/about-us/#d.en.499672</a:t>
            </a:r>
            <a:r>
              <a:rPr lang="en-US" sz="2000" dirty="0">
                <a:solidFill>
                  <a:schemeClr val="tx1">
                    <a:lumMod val="50000"/>
                  </a:schemeClr>
                </a:solidFill>
              </a:rPr>
              <a:t> </a:t>
            </a:r>
          </a:p>
        </p:txBody>
      </p:sp>
    </p:spTree>
    <p:extLst>
      <p:ext uri="{BB962C8B-B14F-4D97-AF65-F5344CB8AC3E}">
        <p14:creationId xmlns:p14="http://schemas.microsoft.com/office/powerpoint/2010/main" val="3574264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BDDE9-5BF2-004E-AA7E-780B485E284A}"/>
              </a:ext>
            </a:extLst>
          </p:cNvPr>
          <p:cNvSpPr>
            <a:spLocks noGrp="1"/>
          </p:cNvSpPr>
          <p:nvPr>
            <p:ph type="body" sz="quarter" idx="11"/>
          </p:nvPr>
        </p:nvSpPr>
        <p:spPr>
          <a:xfrm>
            <a:off x="1336675" y="519113"/>
            <a:ext cx="10035668" cy="877887"/>
          </a:xfrm>
        </p:spPr>
        <p:txBody>
          <a:bodyPr/>
          <a:lstStyle/>
          <a:p>
            <a:r>
              <a:rPr lang="en-US" dirty="0"/>
              <a:t>Advice &amp; Counselling </a:t>
            </a:r>
          </a:p>
          <a:p>
            <a:r>
              <a:rPr lang="en-US" sz="2000" b="0" dirty="0">
                <a:solidFill>
                  <a:schemeClr val="tx1">
                    <a:lumMod val="50000"/>
                  </a:schemeClr>
                </a:solidFill>
              </a:rPr>
              <a:t>(</a:t>
            </a:r>
            <a:r>
              <a:rPr lang="en-US" sz="2000" b="0" dirty="0">
                <a:solidFill>
                  <a:schemeClr val="tx1">
                    <a:lumMod val="50000"/>
                  </a:schemeClr>
                </a:solidFill>
                <a:hlinkClick r:id="rId2">
                  <a:extLst>
                    <a:ext uri="{A12FA001-AC4F-418D-AE19-62706E023703}">
                      <ahyp:hlinkClr xmlns:ahyp="http://schemas.microsoft.com/office/drawing/2018/hyperlinkcolor" val="tx"/>
                    </a:ext>
                  </a:extLst>
                </a:hlinkClick>
              </a:rPr>
              <a:t>https://www.welfare.qmul.ac.uk</a:t>
            </a:r>
            <a:r>
              <a:rPr lang="en-US" sz="2000" b="0" dirty="0">
                <a:solidFill>
                  <a:schemeClr val="tx1">
                    <a:lumMod val="50000"/>
                  </a:schemeClr>
                </a:solidFill>
              </a:rPr>
              <a:t>)</a:t>
            </a:r>
            <a:endParaRPr lang="en-US" b="0" dirty="0">
              <a:solidFill>
                <a:schemeClr val="tx1">
                  <a:lumMod val="50000"/>
                </a:schemeClr>
              </a:solidFill>
            </a:endParaRPr>
          </a:p>
        </p:txBody>
      </p:sp>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737360"/>
            <a:ext cx="10035668" cy="4078224"/>
          </a:xfrm>
        </p:spPr>
        <p:txBody>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Wide variety of guidance on issues that might arise while you are studying at QMUL</a:t>
            </a:r>
            <a:endParaRPr lang="en-US" sz="1600" dirty="0"/>
          </a:p>
          <a:p>
            <a:pPr marL="342900" indent="-342900">
              <a:buFont typeface="Arial" panose="020B0604020202020204" pitchFamily="34" charset="0"/>
              <a:buChar char="•"/>
            </a:pPr>
            <a:r>
              <a:rPr lang="en-US" sz="2000" dirty="0"/>
              <a:t>Help with both practical decisions and emotional wellbeing. Includes, Face-to-Face Emotional Support, Self-help Resources, and Workshops</a:t>
            </a:r>
          </a:p>
          <a:p>
            <a:pPr marL="342900" indent="-342900">
              <a:buFont typeface="Arial" panose="020B0604020202020204" pitchFamily="34" charset="0"/>
              <a:buChar char="•"/>
            </a:pPr>
            <a:r>
              <a:rPr lang="en-US" sz="2000" dirty="0"/>
              <a:t>Getting in touch:</a:t>
            </a:r>
          </a:p>
          <a:p>
            <a:pPr marL="800100" lvl="1" indent="-342900">
              <a:buFont typeface="Arial" panose="020B0604020202020204" pitchFamily="34" charset="0"/>
              <a:buChar char="•"/>
            </a:pPr>
            <a:r>
              <a:rPr lang="en-US" sz="2000" dirty="0"/>
              <a:t>Advice and Counselling Service is on the ground floor of the Geography Building, Mile End Campus. </a:t>
            </a:r>
          </a:p>
          <a:p>
            <a:pPr marL="800100" lvl="1" indent="-342900">
              <a:buFont typeface="Arial" panose="020B0604020202020204" pitchFamily="34" charset="0"/>
              <a:buChar char="•"/>
            </a:pPr>
            <a:r>
              <a:rPr lang="en-US" sz="2000" dirty="0"/>
              <a:t>+44 (0)20 7882 8717</a:t>
            </a:r>
          </a:p>
          <a:p>
            <a:pPr marL="800100" lvl="1" indent="-342900">
              <a:buFont typeface="Arial" panose="020B0604020202020204" pitchFamily="34" charset="0"/>
              <a:buChar char="•"/>
            </a:pPr>
            <a:r>
              <a:rPr lang="en-US" sz="2000" dirty="0">
                <a:solidFill>
                  <a:schemeClr val="tx1">
                    <a:lumMod val="50000"/>
                  </a:schemeClr>
                </a:solidFill>
              </a:rPr>
              <a:t>Web form and opening hours at </a:t>
            </a:r>
            <a:r>
              <a:rPr lang="en-US" sz="2000" dirty="0">
                <a:solidFill>
                  <a:schemeClr val="tx1">
                    <a:lumMod val="50000"/>
                  </a:schemeClr>
                </a:solidFill>
                <a:hlinkClick r:id="rId3">
                  <a:extLst>
                    <a:ext uri="{A12FA001-AC4F-418D-AE19-62706E023703}">
                      <ahyp:hlinkClr xmlns:ahyp="http://schemas.microsoft.com/office/drawing/2018/hyperlinkcolor" val="tx"/>
                    </a:ext>
                  </a:extLst>
                </a:hlinkClick>
              </a:rPr>
              <a:t>https://www.welfare.qmul.ac.uk/about-us/opening-times-and-contact-us/</a:t>
            </a:r>
            <a:r>
              <a:rPr lang="en-US" sz="2000" dirty="0">
                <a:solidFill>
                  <a:schemeClr val="tx1">
                    <a:lumMod val="50000"/>
                  </a:schemeClr>
                </a:solidFill>
              </a:rPr>
              <a:t> </a:t>
            </a:r>
          </a:p>
        </p:txBody>
      </p:sp>
    </p:spTree>
    <p:extLst>
      <p:ext uri="{BB962C8B-B14F-4D97-AF65-F5344CB8AC3E}">
        <p14:creationId xmlns:p14="http://schemas.microsoft.com/office/powerpoint/2010/main" val="3219026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1AB8D-DDFA-BC49-9116-3E77A991952B}"/>
              </a:ext>
            </a:extLst>
          </p:cNvPr>
          <p:cNvSpPr>
            <a:spLocks noGrp="1"/>
          </p:cNvSpPr>
          <p:nvPr>
            <p:ph type="body" sz="quarter" idx="11"/>
          </p:nvPr>
        </p:nvSpPr>
        <p:spPr>
          <a:xfrm>
            <a:off x="1336675" y="519113"/>
            <a:ext cx="6499733" cy="877887"/>
          </a:xfrm>
        </p:spPr>
        <p:txBody>
          <a:bodyPr>
            <a:normAutofit/>
          </a:bodyPr>
          <a:lstStyle/>
          <a:p>
            <a:r>
              <a:rPr lang="en-US" dirty="0">
                <a:latin typeface="Arial"/>
                <a:cs typeface="Arial"/>
              </a:rPr>
              <a:t>Buddy Scheme </a:t>
            </a:r>
            <a:endParaRPr lang="en-US" dirty="0"/>
          </a:p>
        </p:txBody>
      </p:sp>
      <p:sp>
        <p:nvSpPr>
          <p:cNvPr id="5" name="Text Placeholder 4">
            <a:extLst>
              <a:ext uri="{FF2B5EF4-FFF2-40B4-BE49-F238E27FC236}">
                <a16:creationId xmlns:a16="http://schemas.microsoft.com/office/drawing/2014/main" id="{91C3E8B1-0150-0E45-A0B9-E6B2F47630E0}"/>
              </a:ext>
            </a:extLst>
          </p:cNvPr>
          <p:cNvSpPr>
            <a:spLocks noGrp="1"/>
          </p:cNvSpPr>
          <p:nvPr>
            <p:ph type="body" sz="quarter" idx="13"/>
          </p:nvPr>
        </p:nvSpPr>
        <p:spPr>
          <a:xfrm>
            <a:off x="1204913" y="1396999"/>
            <a:ext cx="9139238" cy="4589463"/>
          </a:xfrm>
        </p:spPr>
        <p:txBody>
          <a:bodyPr/>
          <a:lstStyle/>
          <a:p>
            <a:pPr marL="457189" indent="-457189">
              <a:buFont typeface="Arial"/>
              <a:buChar char="•"/>
            </a:pPr>
            <a:r>
              <a:rPr lang="en-US" sz="2800" dirty="0">
                <a:latin typeface="Arial"/>
                <a:cs typeface="Arial"/>
              </a:rPr>
              <a:t>Buddy Scheme is designed to help new Students settle into Queen Mary, it is more of an emotional resource for new Students. </a:t>
            </a:r>
          </a:p>
          <a:p>
            <a:endParaRPr lang="en-US" sz="2800" dirty="0">
              <a:latin typeface="Arial"/>
              <a:cs typeface="Arial"/>
            </a:endParaRPr>
          </a:p>
          <a:p>
            <a:r>
              <a:rPr lang="en-US" sz="2800" dirty="0">
                <a:latin typeface="Arial"/>
                <a:cs typeface="Arial"/>
              </a:rPr>
              <a:t>Mentors are trained to work with new Students to unburden worries. </a:t>
            </a:r>
          </a:p>
          <a:p>
            <a:pPr marL="457189" indent="-457189">
              <a:buFont typeface="Arial"/>
              <a:buChar char="•"/>
            </a:pPr>
            <a:endParaRPr lang="en-US" sz="2800" b="0" dirty="0">
              <a:latin typeface="Arial"/>
              <a:ea typeface="+mn-ea"/>
              <a:cs typeface="Arial"/>
            </a:endParaRPr>
          </a:p>
          <a:p>
            <a:pPr marL="457189" indent="-457189">
              <a:buFont typeface="Arial"/>
              <a:buChar char="•"/>
            </a:pPr>
            <a:r>
              <a:rPr lang="en-US" sz="2800" b="0" dirty="0">
                <a:latin typeface="Arial"/>
                <a:ea typeface="+mn-ea"/>
                <a:cs typeface="Arial"/>
              </a:rPr>
              <a:t>Buddy Scheme runs from September to March</a:t>
            </a:r>
          </a:p>
          <a:p>
            <a:pPr marL="457189" indent="-457189">
              <a:buFont typeface="Arial"/>
              <a:buChar char="•"/>
            </a:pPr>
            <a:r>
              <a:rPr lang="en-US" sz="2800" dirty="0">
                <a:latin typeface="Arial"/>
                <a:cs typeface="Arial"/>
              </a:rPr>
              <a:t>Further information – </a:t>
            </a:r>
            <a:r>
              <a:rPr lang="en-US" sz="2800" dirty="0">
                <a:solidFill>
                  <a:schemeClr val="tx1"/>
                </a:solidFill>
                <a:latin typeface="Arial"/>
                <a:cs typeface="Arial"/>
                <a:hlinkClick r:id="rId2">
                  <a:extLst>
                    <a:ext uri="{A12FA001-AC4F-418D-AE19-62706E023703}">
                      <ahyp:hlinkClr xmlns:ahyp="http://schemas.microsoft.com/office/drawing/2018/hyperlinkcolor" val="tx"/>
                    </a:ext>
                  </a:extLst>
                </a:hlinkClick>
              </a:rPr>
              <a:t>buddyscheme@qmul.ac.uk</a:t>
            </a:r>
            <a:r>
              <a:rPr lang="en-US" sz="2800" dirty="0">
                <a:latin typeface="Arial"/>
                <a:cs typeface="Arial"/>
              </a:rPr>
              <a:t> </a:t>
            </a:r>
          </a:p>
          <a:p>
            <a:pPr marL="457189" indent="-457189">
              <a:buFont typeface="Arial"/>
              <a:buChar char="•"/>
            </a:pPr>
            <a:endParaRPr lang="en-US" sz="2400" dirty="0">
              <a:latin typeface="Arial"/>
              <a:cs typeface="Arial"/>
            </a:endParaRPr>
          </a:p>
        </p:txBody>
      </p:sp>
    </p:spTree>
    <p:extLst>
      <p:ext uri="{BB962C8B-B14F-4D97-AF65-F5344CB8AC3E}">
        <p14:creationId xmlns:p14="http://schemas.microsoft.com/office/powerpoint/2010/main" val="2341517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1AB8D-DDFA-BC49-9116-3E77A991952B}"/>
              </a:ext>
            </a:extLst>
          </p:cNvPr>
          <p:cNvSpPr>
            <a:spLocks noGrp="1"/>
          </p:cNvSpPr>
          <p:nvPr>
            <p:ph type="body" sz="quarter" idx="11"/>
          </p:nvPr>
        </p:nvSpPr>
        <p:spPr>
          <a:xfrm>
            <a:off x="1336675" y="519113"/>
            <a:ext cx="6499733" cy="877887"/>
          </a:xfrm>
        </p:spPr>
        <p:txBody>
          <a:bodyPr>
            <a:normAutofit fontScale="92500" lnSpcReduction="20000"/>
          </a:bodyPr>
          <a:lstStyle/>
          <a:p>
            <a:r>
              <a:rPr lang="en-US" dirty="0">
                <a:latin typeface="Arial"/>
                <a:cs typeface="Arial"/>
              </a:rPr>
              <a:t>2024/5 Peer Assisted Study Support</a:t>
            </a:r>
            <a:endParaRPr lang="en-US" dirty="0"/>
          </a:p>
        </p:txBody>
      </p:sp>
      <p:sp>
        <p:nvSpPr>
          <p:cNvPr id="5" name="Text Placeholder 4">
            <a:extLst>
              <a:ext uri="{FF2B5EF4-FFF2-40B4-BE49-F238E27FC236}">
                <a16:creationId xmlns:a16="http://schemas.microsoft.com/office/drawing/2014/main" id="{91C3E8B1-0150-0E45-A0B9-E6B2F47630E0}"/>
              </a:ext>
            </a:extLst>
          </p:cNvPr>
          <p:cNvSpPr>
            <a:spLocks noGrp="1"/>
          </p:cNvSpPr>
          <p:nvPr>
            <p:ph type="body" sz="quarter" idx="13"/>
          </p:nvPr>
        </p:nvSpPr>
        <p:spPr>
          <a:xfrm>
            <a:off x="1204913" y="1396999"/>
            <a:ext cx="9139238" cy="4589463"/>
          </a:xfrm>
        </p:spPr>
        <p:txBody>
          <a:bodyPr>
            <a:normAutofit fontScale="92500" lnSpcReduction="10000"/>
          </a:bodyPr>
          <a:lstStyle/>
          <a:p>
            <a:pPr marL="380990" indent="-380990">
              <a:buFont typeface="Arial"/>
              <a:buChar char="•"/>
            </a:pPr>
            <a:r>
              <a:rPr lang="en-US" sz="2400" dirty="0">
                <a:latin typeface="Arial"/>
                <a:ea typeface="Calibri"/>
                <a:cs typeface="Arial"/>
              </a:rPr>
              <a:t>Peer Assisted Study Support is an accredited peer learning </a:t>
            </a:r>
            <a:r>
              <a:rPr lang="en-US" sz="2400" dirty="0" err="1">
                <a:latin typeface="Arial"/>
                <a:ea typeface="Calibri"/>
                <a:cs typeface="Arial"/>
              </a:rPr>
              <a:t>programme</a:t>
            </a:r>
            <a:r>
              <a:rPr lang="en-US" sz="2400" dirty="0">
                <a:latin typeface="Arial"/>
                <a:ea typeface="Calibri"/>
                <a:cs typeface="Arial"/>
              </a:rPr>
              <a:t> run for Students for Students </a:t>
            </a:r>
            <a:endParaRPr lang="en-US" sz="2400" dirty="0"/>
          </a:p>
          <a:p>
            <a:endParaRPr lang="en-US" sz="2400" dirty="0">
              <a:latin typeface="Arial"/>
              <a:ea typeface="Calibri"/>
              <a:cs typeface="Calibri"/>
            </a:endParaRPr>
          </a:p>
          <a:p>
            <a:pPr marL="380990" indent="-380990">
              <a:buFont typeface="Arial"/>
              <a:buChar char="•"/>
            </a:pPr>
            <a:r>
              <a:rPr lang="en-US" sz="2400" dirty="0">
                <a:latin typeface="Arial"/>
                <a:ea typeface="Calibri"/>
                <a:cs typeface="Arial"/>
              </a:rPr>
              <a:t>Peer Assisted Study Support helps build academic competency through small group discussion and study. </a:t>
            </a:r>
            <a:endParaRPr lang="en-US" sz="2400" dirty="0"/>
          </a:p>
          <a:p>
            <a:endParaRPr lang="en-US" sz="2800" dirty="0">
              <a:latin typeface="Arial"/>
              <a:ea typeface="Calibri"/>
              <a:cs typeface="Calibri"/>
            </a:endParaRPr>
          </a:p>
          <a:p>
            <a:pPr marL="380990" indent="-380990">
              <a:buFont typeface="Arial"/>
              <a:buChar char="•"/>
            </a:pPr>
            <a:r>
              <a:rPr lang="en-US" sz="2400" dirty="0">
                <a:latin typeface="Arial"/>
                <a:ea typeface="Calibri"/>
                <a:cs typeface="Arial"/>
              </a:rPr>
              <a:t>Sessions are run by higher year students who are trained to facilitate sessions; however, they are not there to give you the answers, rather to help you facilitate to find your own. </a:t>
            </a:r>
            <a:endParaRPr lang="en-US" sz="2400" dirty="0"/>
          </a:p>
          <a:p>
            <a:pPr marL="380990" indent="-380990">
              <a:buFont typeface="Arial"/>
              <a:buChar char="•"/>
              <a:defRPr/>
            </a:pPr>
            <a:r>
              <a:rPr lang="en-US" sz="2000" dirty="0">
                <a:solidFill>
                  <a:srgbClr val="21386A"/>
                </a:solidFill>
                <a:ea typeface="+mj-lt"/>
                <a:cs typeface="+mj-lt"/>
              </a:rPr>
              <a:t>Students can sign up on QM+ - QM+ to find your school or check your UG School landing page.</a:t>
            </a:r>
            <a:r>
              <a:rPr lang="en-US" sz="4000" dirty="0">
                <a:solidFill>
                  <a:srgbClr val="21386A"/>
                </a:solidFill>
                <a:ea typeface="+mj-lt"/>
                <a:cs typeface="+mj-lt"/>
              </a:rPr>
              <a:t> </a:t>
            </a:r>
            <a:endParaRPr lang="en-US" sz="2000" dirty="0">
              <a:ea typeface="+mn-ea"/>
            </a:endParaRPr>
          </a:p>
          <a:p>
            <a:pPr marL="380990" indent="-380990">
              <a:buFont typeface="Arial"/>
              <a:buChar char="•"/>
              <a:defRPr/>
            </a:pPr>
            <a:br>
              <a:rPr lang="en-US" sz="2000" dirty="0">
                <a:solidFill>
                  <a:srgbClr val="21386A"/>
                </a:solidFill>
                <a:ea typeface="+mj-lt"/>
                <a:cs typeface="+mj-lt"/>
              </a:rPr>
            </a:br>
            <a:r>
              <a:rPr lang="en-US" sz="2000" dirty="0">
                <a:ea typeface="+mj-lt"/>
                <a:cs typeface="+mj-lt"/>
              </a:rPr>
              <a:t>Further information – </a:t>
            </a:r>
            <a:r>
              <a:rPr lang="en-US" sz="2000" dirty="0">
                <a:ea typeface="+mj-lt"/>
                <a:cs typeface="+mj-lt"/>
                <a:hlinkClick r:id="rId2"/>
              </a:rPr>
              <a:t>pass-scheme@qmul.ac.uk</a:t>
            </a:r>
            <a:endParaRPr lang="en-GB" sz="2000" dirty="0"/>
          </a:p>
          <a:p>
            <a:pPr marL="0" indent="0">
              <a:buNone/>
            </a:pPr>
            <a:endParaRPr lang="en-US" sz="2400" dirty="0">
              <a:latin typeface="Arial"/>
              <a:cs typeface="Arial"/>
            </a:endParaRPr>
          </a:p>
        </p:txBody>
      </p:sp>
    </p:spTree>
    <p:extLst>
      <p:ext uri="{BB962C8B-B14F-4D97-AF65-F5344CB8AC3E}">
        <p14:creationId xmlns:p14="http://schemas.microsoft.com/office/powerpoint/2010/main" val="3625297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BDDE9-5BF2-004E-AA7E-780B485E284A}"/>
              </a:ext>
            </a:extLst>
          </p:cNvPr>
          <p:cNvSpPr>
            <a:spLocks noGrp="1"/>
          </p:cNvSpPr>
          <p:nvPr>
            <p:ph type="body" sz="quarter" idx="11"/>
          </p:nvPr>
        </p:nvSpPr>
        <p:spPr>
          <a:xfrm>
            <a:off x="1336675" y="519113"/>
            <a:ext cx="10035668" cy="877887"/>
          </a:xfrm>
        </p:spPr>
        <p:txBody>
          <a:bodyPr/>
          <a:lstStyle/>
          <a:p>
            <a:r>
              <a:rPr lang="en-US" dirty="0"/>
              <a:t>Support </a:t>
            </a:r>
            <a:r>
              <a:rPr lang="en-US" sz="4000" dirty="0"/>
              <a:t>at QMUL</a:t>
            </a:r>
            <a:endParaRPr lang="en-US" b="0" dirty="0"/>
          </a:p>
        </p:txBody>
      </p:sp>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268984"/>
            <a:ext cx="10035668" cy="4546600"/>
          </a:xfrm>
        </p:spPr>
        <p:txBody>
          <a:bodyPr/>
          <a:lstStyle/>
          <a:p>
            <a:pPr marL="342900" indent="-342900">
              <a:buFont typeface="Arial" panose="020B0604020202020204" pitchFamily="34" charset="0"/>
              <a:buChar char="•"/>
            </a:pPr>
            <a:r>
              <a:rPr lang="en-US" sz="2000" dirty="0"/>
              <a:t>Student Wellbeing Hub (</a:t>
            </a:r>
            <a:r>
              <a:rPr lang="en-US" sz="2000" dirty="0">
                <a:hlinkClick r:id="rId2"/>
              </a:rPr>
              <a:t>https://www.qmul.ac.uk/student-experience/student-wellbeing-hub</a:t>
            </a:r>
            <a:r>
              <a:rPr lang="en-US" sz="2000" dirty="0"/>
              <a:t>)</a:t>
            </a:r>
          </a:p>
          <a:p>
            <a:pPr marL="342900" indent="-342900">
              <a:buFont typeface="Arial" panose="020B0604020202020204" pitchFamily="34" charset="0"/>
              <a:buChar char="•"/>
            </a:pPr>
            <a:r>
              <a:rPr lang="en-US" sz="2000" dirty="0"/>
              <a:t>Residential Services and Support (</a:t>
            </a:r>
            <a:r>
              <a:rPr lang="en-US" sz="20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https://www.qmul.ac.uk/residences</a:t>
            </a:r>
            <a:r>
              <a:rPr lang="en-US" sz="2000" dirty="0"/>
              <a:t>) </a:t>
            </a:r>
          </a:p>
          <a:p>
            <a:pPr marL="342900" indent="-342900">
              <a:buFont typeface="Arial" panose="020B0604020202020204" pitchFamily="34" charset="0"/>
              <a:buChar char="•"/>
            </a:pPr>
            <a:r>
              <a:rPr lang="en-US" sz="2000" dirty="0"/>
              <a:t>Security (</a:t>
            </a:r>
            <a:r>
              <a:rPr lang="en-US" sz="2000" dirty="0">
                <a:hlinkClick r:id="rId4"/>
              </a:rPr>
              <a:t>http://www.security.qmul.ac.uk</a:t>
            </a:r>
            <a:r>
              <a:rPr lang="en-US" sz="2000" dirty="0"/>
              <a:t>)</a:t>
            </a:r>
          </a:p>
          <a:p>
            <a:pPr marL="342900" indent="-342900">
              <a:buFont typeface="Arial" panose="020B0604020202020204" pitchFamily="34" charset="0"/>
              <a:buChar char="•"/>
            </a:pPr>
            <a:r>
              <a:rPr lang="en-US" sz="2000" dirty="0"/>
              <a:t>Student Health (</a:t>
            </a:r>
            <a:r>
              <a:rPr lang="en-US" sz="2000" dirty="0">
                <a:solidFill>
                  <a:schemeClr val="tx2">
                    <a:lumMod val="60000"/>
                    <a:lumOff val="40000"/>
                  </a:schemeClr>
                </a:solidFill>
                <a:hlinkClick r:id="rId5">
                  <a:extLst>
                    <a:ext uri="{A12FA001-AC4F-418D-AE19-62706E023703}">
                      <ahyp:hlinkClr xmlns:ahyp="http://schemas.microsoft.com/office/drawing/2018/hyperlinkcolor" val="tx"/>
                    </a:ext>
                  </a:extLst>
                </a:hlinkClick>
              </a:rPr>
              <a:t>https://www.studenthealth.qmul.ac.uk</a:t>
            </a:r>
            <a:r>
              <a:rPr lang="en-US" sz="2000" dirty="0"/>
              <a:t>) </a:t>
            </a:r>
          </a:p>
          <a:p>
            <a:pPr marL="342900" indent="-342900">
              <a:buFont typeface="Arial" panose="020B0604020202020204" pitchFamily="34" charset="0"/>
              <a:buChar char="•"/>
            </a:pPr>
            <a:r>
              <a:rPr lang="en-US" sz="2000" dirty="0"/>
              <a:t>Legal Advice (</a:t>
            </a:r>
            <a:r>
              <a:rPr lang="en-US" sz="2000" dirty="0">
                <a:hlinkClick r:id="rId6"/>
              </a:rPr>
              <a:t>http://www.lac.qmul.ac.uk</a:t>
            </a:r>
            <a:r>
              <a:rPr lang="en-US" sz="2000" dirty="0"/>
              <a:t>) </a:t>
            </a:r>
          </a:p>
          <a:p>
            <a:pPr marL="342900" indent="-342900">
              <a:buFont typeface="Arial" panose="020B0604020202020204" pitchFamily="34" charset="0"/>
              <a:buChar char="•"/>
            </a:pPr>
            <a:r>
              <a:rPr lang="en-US" sz="2000" dirty="0"/>
              <a:t>Childcare (</a:t>
            </a:r>
            <a:r>
              <a:rPr lang="en-US" sz="2000" dirty="0">
                <a:hlinkClick r:id="rId7"/>
              </a:rPr>
              <a:t>https://www.welfare.qmul.ac.uk</a:t>
            </a:r>
            <a:r>
              <a:rPr lang="en-US" sz="2000" dirty="0"/>
              <a:t>) </a:t>
            </a:r>
          </a:p>
          <a:p>
            <a:pPr marL="342900" indent="-342900">
              <a:buFont typeface="Arial" panose="020B0604020202020204" pitchFamily="34" charset="0"/>
              <a:buChar char="•"/>
            </a:pPr>
            <a:r>
              <a:rPr lang="en-US" sz="2000" dirty="0"/>
              <a:t>Faith (</a:t>
            </a:r>
            <a:r>
              <a:rPr lang="en-US" sz="2000" dirty="0">
                <a:hlinkClick r:id="rId8"/>
              </a:rPr>
              <a:t>http://www.faith.qmul.ac.uk</a:t>
            </a:r>
            <a:r>
              <a:rPr lang="en-US" sz="2000" dirty="0"/>
              <a:t>) </a:t>
            </a:r>
          </a:p>
          <a:p>
            <a:pPr marL="342900" indent="-342900">
              <a:buFont typeface="Arial" panose="020B0604020202020204" pitchFamily="34" charset="0"/>
              <a:buChar char="•"/>
            </a:pPr>
            <a:r>
              <a:rPr lang="en-US" sz="2000" dirty="0"/>
              <a:t>Music (</a:t>
            </a:r>
            <a:r>
              <a:rPr lang="en-US" sz="2000" dirty="0">
                <a:hlinkClick r:id="rId9"/>
              </a:rPr>
              <a:t>http://www.music.qmul.ac.uk</a:t>
            </a:r>
            <a:r>
              <a:rPr lang="en-US" sz="2000" dirty="0"/>
              <a:t>) </a:t>
            </a:r>
          </a:p>
          <a:p>
            <a:pPr marL="342900" indent="-342900">
              <a:buFont typeface="Arial" panose="020B0604020202020204" pitchFamily="34" charset="0"/>
              <a:buChar char="•"/>
            </a:pPr>
            <a:r>
              <a:rPr lang="en-US" sz="2000" dirty="0"/>
              <a:t>Fitness (</a:t>
            </a:r>
            <a:r>
              <a:rPr lang="en-US" sz="2000" dirty="0">
                <a:hlinkClick r:id="rId10"/>
              </a:rPr>
              <a:t>http://my.qmul.ac.uk/services-and-support/live-well/gymfitness-centres/</a:t>
            </a:r>
            <a:r>
              <a:rPr lang="en-US" sz="2000" dirty="0"/>
              <a:t>) </a:t>
            </a:r>
          </a:p>
        </p:txBody>
      </p:sp>
    </p:spTree>
    <p:extLst>
      <p:ext uri="{BB962C8B-B14F-4D97-AF65-F5344CB8AC3E}">
        <p14:creationId xmlns:p14="http://schemas.microsoft.com/office/powerpoint/2010/main" val="15995466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BDDE9-5BF2-004E-AA7E-780B485E284A}"/>
              </a:ext>
            </a:extLst>
          </p:cNvPr>
          <p:cNvSpPr>
            <a:spLocks noGrp="1"/>
          </p:cNvSpPr>
          <p:nvPr>
            <p:ph type="body" sz="quarter" idx="11"/>
          </p:nvPr>
        </p:nvSpPr>
        <p:spPr>
          <a:xfrm>
            <a:off x="1336675" y="519113"/>
            <a:ext cx="10035668" cy="523303"/>
          </a:xfrm>
        </p:spPr>
        <p:txBody>
          <a:bodyPr/>
          <a:lstStyle/>
          <a:p>
            <a:r>
              <a:rPr lang="en-US" dirty="0"/>
              <a:t>Other types of support </a:t>
            </a:r>
            <a:r>
              <a:rPr lang="en-US" sz="4000" dirty="0"/>
              <a:t>within QMUL</a:t>
            </a:r>
            <a:endParaRPr lang="en-US" b="0" dirty="0"/>
          </a:p>
        </p:txBody>
      </p:sp>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268984"/>
            <a:ext cx="10035668" cy="4775200"/>
          </a:xfrm>
        </p:spPr>
        <p:txBody>
          <a:bodyPr/>
          <a:lstStyle/>
          <a:p>
            <a:endParaRPr lang="en-US" sz="2000" dirty="0"/>
          </a:p>
          <a:p>
            <a:r>
              <a:rPr lang="en-US" sz="2000" dirty="0"/>
              <a:t>Support from your fellow students:</a:t>
            </a:r>
          </a:p>
          <a:p>
            <a:pPr marL="342900" indent="-342900">
              <a:buFont typeface="Arial" panose="020B0604020202020204" pitchFamily="34" charset="0"/>
              <a:buChar char="•"/>
            </a:pPr>
            <a:r>
              <a:rPr lang="en-US" sz="2000" dirty="0"/>
              <a:t>QM Student Union Academic Advice (</a:t>
            </a:r>
            <a:r>
              <a:rPr lang="en-US" sz="2000" dirty="0">
                <a:hlinkClick r:id="rId2"/>
              </a:rPr>
              <a:t>https://www.qmsu.org/advice/academic/</a:t>
            </a:r>
            <a:r>
              <a:rPr lang="en-US" sz="2000" dirty="0"/>
              <a:t>) </a:t>
            </a:r>
          </a:p>
          <a:p>
            <a:endParaRPr lang="en-US" sz="2000" dirty="0"/>
          </a:p>
          <a:p>
            <a:r>
              <a:rPr lang="en-US" sz="2000" dirty="0"/>
              <a:t>Support from central services</a:t>
            </a:r>
          </a:p>
          <a:p>
            <a:pPr marL="342900" indent="-342900">
              <a:buFont typeface="Arial" panose="020B0604020202020204" pitchFamily="34" charset="0"/>
              <a:buChar char="•"/>
            </a:pPr>
            <a:r>
              <a:rPr lang="en-US" sz="2000" dirty="0"/>
              <a:t>QMUL Library (</a:t>
            </a:r>
            <a:r>
              <a:rPr lang="en-US" sz="2000" dirty="0">
                <a:hlinkClick r:id="rId3"/>
              </a:rPr>
              <a:t>https://www.library.qmul.ac.uk</a:t>
            </a:r>
            <a:r>
              <a:rPr lang="en-US" sz="2000" dirty="0"/>
              <a:t>) Rich from Library</a:t>
            </a:r>
          </a:p>
          <a:p>
            <a:pPr marL="342900" indent="-342900">
              <a:buFont typeface="Arial" panose="020B0604020202020204" pitchFamily="34" charset="0"/>
              <a:buChar char="•"/>
            </a:pPr>
            <a:r>
              <a:rPr lang="en-US" sz="2000" dirty="0"/>
              <a:t>Language Centre (</a:t>
            </a:r>
            <a:r>
              <a:rPr lang="en-US" sz="2000" dirty="0">
                <a:hlinkClick r:id="rId4"/>
              </a:rPr>
              <a:t>https://www.qmul.ac.uk/sllf/language-centre/</a:t>
            </a:r>
            <a:r>
              <a:rPr lang="en-US" sz="2000" dirty="0"/>
              <a:t>) </a:t>
            </a:r>
          </a:p>
          <a:p>
            <a:pPr marL="342900" indent="-342900">
              <a:buFont typeface="Arial" panose="020B0604020202020204" pitchFamily="34" charset="0"/>
              <a:buChar char="•"/>
            </a:pPr>
            <a:r>
              <a:rPr lang="en-US" sz="2000" dirty="0"/>
              <a:t>Global Opportunities (</a:t>
            </a:r>
            <a:r>
              <a:rPr lang="en-US" sz="2000" dirty="0">
                <a:hlinkClick r:id="rId5"/>
              </a:rPr>
              <a:t>https://www.qmul.ac.uk/international/global-opportunities/outgoing-students/</a:t>
            </a:r>
            <a:r>
              <a:rPr lang="en-US" sz="2000" dirty="0"/>
              <a:t>) </a:t>
            </a:r>
          </a:p>
          <a:p>
            <a:pPr marL="342900" indent="-342900">
              <a:buFont typeface="Arial" panose="020B0604020202020204" pitchFamily="34" charset="0"/>
              <a:buChar char="•"/>
            </a:pPr>
            <a:r>
              <a:rPr lang="en-US" sz="2000" dirty="0"/>
              <a:t>IT Services for students (</a:t>
            </a:r>
            <a:r>
              <a:rPr lang="en-US" sz="2000" dirty="0">
                <a:hlinkClick r:id="rId6"/>
              </a:rPr>
              <a:t>https://www.its.qmul.ac.uk/services/students/index.html</a:t>
            </a:r>
            <a:r>
              <a:rPr lang="en-US" sz="2000" dirty="0"/>
              <a:t>) </a:t>
            </a:r>
          </a:p>
          <a:p>
            <a:endParaRPr lang="en-US" sz="2000" dirty="0"/>
          </a:p>
        </p:txBody>
      </p:sp>
    </p:spTree>
    <p:extLst>
      <p:ext uri="{BB962C8B-B14F-4D97-AF65-F5344CB8AC3E}">
        <p14:creationId xmlns:p14="http://schemas.microsoft.com/office/powerpoint/2010/main" val="3784266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type="title" idx="4294967295"/>
          </p:nvPr>
        </p:nvSpPr>
        <p:spPr>
          <a:xfrm>
            <a:off x="1" y="252754"/>
            <a:ext cx="11562796" cy="138183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marL="0" indent="0">
              <a:buNone/>
              <a:defRPr sz="2500" b="1">
                <a:solidFill>
                  <a:srgbClr val="1C3D74"/>
                </a:solidFill>
                <a:latin typeface="Arial" panose="020B0604020202020204" pitchFamily="34" charset="0"/>
                <a:cs typeface="Arial" panose="020B0604020202020204" pitchFamily="34" charset="0"/>
              </a:defRPr>
            </a:lvl1pPr>
          </a:lstStyle>
          <a:p>
            <a:pPr>
              <a:spcBef>
                <a:spcPts val="1333"/>
              </a:spcBef>
              <a:defRPr/>
            </a:pPr>
            <a:r>
              <a:rPr lang="en-US" sz="3333" dirty="0">
                <a:ea typeface="+mn-ea"/>
              </a:rPr>
              <a:t>Queen Mary</a:t>
            </a:r>
            <a:r>
              <a:rPr lang="en-US" dirty="0">
                <a:ea typeface="+mn-ea"/>
              </a:rPr>
              <a:t> Library Services</a:t>
            </a:r>
            <a:endParaRPr lang="en-US" sz="3333" dirty="0">
              <a:ea typeface="+mn-ea"/>
            </a:endParaRPr>
          </a:p>
        </p:txBody>
      </p:sp>
      <p:sp>
        <p:nvSpPr>
          <p:cNvPr id="3" name="Text Placeholder 2">
            <a:extLst>
              <a:ext uri="{FF2B5EF4-FFF2-40B4-BE49-F238E27FC236}">
                <a16:creationId xmlns:a16="http://schemas.microsoft.com/office/drawing/2014/main" id="{84D63683-3414-4592-8194-9460D64A0040}"/>
              </a:ext>
            </a:extLst>
          </p:cNvPr>
          <p:cNvSpPr>
            <a:spLocks noGrp="1"/>
          </p:cNvSpPr>
          <p:nvPr>
            <p:ph type="body" sz="quarter" idx="13"/>
          </p:nvPr>
        </p:nvSpPr>
        <p:spPr>
          <a:xfrm>
            <a:off x="235046" y="1194173"/>
            <a:ext cx="6226969" cy="4768873"/>
          </a:xfrm>
        </p:spPr>
        <p:txBody>
          <a:bodyPr/>
          <a:lstStyle/>
          <a:p>
            <a:r>
              <a:rPr lang="en-US" sz="2400" dirty="0">
                <a:latin typeface="+mn-lt"/>
              </a:rPr>
              <a:t>Welcome to Queen Mary!</a:t>
            </a:r>
          </a:p>
          <a:p>
            <a:endParaRPr lang="en-US" sz="1333" dirty="0">
              <a:latin typeface="+mn-lt"/>
            </a:endParaRPr>
          </a:p>
          <a:p>
            <a:r>
              <a:rPr lang="en-US" sz="2400" dirty="0">
                <a:latin typeface="+mn-lt"/>
                <a:cs typeface="Arial" panose="020B0604020202020204" pitchFamily="34" charset="0"/>
              </a:rPr>
              <a:t>We are here to support you.</a:t>
            </a:r>
          </a:p>
          <a:p>
            <a:endParaRPr lang="en-US" sz="1333" dirty="0">
              <a:latin typeface="+mn-lt"/>
              <a:cs typeface="Arial" panose="020B0604020202020204" pitchFamily="34" charset="0"/>
            </a:endParaRPr>
          </a:p>
          <a:p>
            <a:r>
              <a:rPr lang="en-US" sz="2400" dirty="0">
                <a:latin typeface="+mn-lt"/>
                <a:cs typeface="Arial" panose="020B0604020202020204" pitchFamily="34" charset="0"/>
              </a:rPr>
              <a:t>We provide:</a:t>
            </a:r>
          </a:p>
          <a:p>
            <a:r>
              <a:rPr lang="en-US" sz="2400" dirty="0">
                <a:latin typeface="+mn-lt"/>
                <a:cs typeface="Arial" panose="020B0604020202020204" pitchFamily="34" charset="0"/>
              </a:rPr>
              <a:t>Collections</a:t>
            </a:r>
          </a:p>
          <a:p>
            <a:r>
              <a:rPr lang="en-US" sz="2400" dirty="0">
                <a:latin typeface="+mn-lt"/>
                <a:cs typeface="Arial" panose="020B0604020202020204" pitchFamily="34" charset="0"/>
              </a:rPr>
              <a:t>Spaces</a:t>
            </a:r>
          </a:p>
          <a:p>
            <a:r>
              <a:rPr lang="en-US" sz="2400" dirty="0">
                <a:latin typeface="+mn-lt"/>
                <a:cs typeface="Arial" panose="020B0604020202020204" pitchFamily="34" charset="0"/>
              </a:rPr>
              <a:t>Support</a:t>
            </a:r>
          </a:p>
          <a:p>
            <a:endParaRPr lang="en-US" sz="2400" dirty="0">
              <a:latin typeface="+mn-lt"/>
              <a:cs typeface="Arial" panose="020B0604020202020204" pitchFamily="34" charset="0"/>
            </a:endParaRPr>
          </a:p>
          <a:p>
            <a:r>
              <a:rPr lang="en-US" sz="2400" dirty="0">
                <a:latin typeface="+mn-lt"/>
                <a:cs typeface="Arial" panose="020B0604020202020204" pitchFamily="34" charset="0"/>
              </a:rPr>
              <a:t>Get in contact: </a:t>
            </a:r>
            <a:r>
              <a:rPr lang="en-US" sz="2400" b="1" u="sng" dirty="0">
                <a:solidFill>
                  <a:srgbClr val="EC008C"/>
                </a:solidFill>
                <a:latin typeface="+mn-lt"/>
                <a:cs typeface="Arial" panose="020B0604020202020204" pitchFamily="34" charset="0"/>
              </a:rPr>
              <a:t>library-hss@qmul.ac.uk</a:t>
            </a:r>
          </a:p>
          <a:p>
            <a:endParaRPr lang="en-GB" dirty="0"/>
          </a:p>
          <a:p>
            <a:endParaRPr lang="en-GB" dirty="0"/>
          </a:p>
        </p:txBody>
      </p:sp>
      <p:pic>
        <p:nvPicPr>
          <p:cNvPr id="10" name="Picture 9" descr="QR code.">
            <a:extLst>
              <a:ext uri="{FF2B5EF4-FFF2-40B4-BE49-F238E27FC236}">
                <a16:creationId xmlns:a16="http://schemas.microsoft.com/office/drawing/2014/main" id="{63C25EC3-1676-48BB-A816-FBE3EB07E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022" y="193225"/>
            <a:ext cx="2336157" cy="2372164"/>
          </a:xfrm>
          <a:prstGeom prst="rect">
            <a:avLst/>
          </a:prstGeom>
          <a:ln>
            <a:solidFill>
              <a:schemeClr val="bg1">
                <a:lumMod val="50000"/>
              </a:schemeClr>
            </a:solidFill>
          </a:ln>
        </p:spPr>
      </p:pic>
      <p:sp>
        <p:nvSpPr>
          <p:cNvPr id="12" name="TextBox 11">
            <a:extLst>
              <a:ext uri="{FF2B5EF4-FFF2-40B4-BE49-F238E27FC236}">
                <a16:creationId xmlns:a16="http://schemas.microsoft.com/office/drawing/2014/main" id="{48611369-71D0-25D9-1D87-C4DE41063AF5}"/>
              </a:ext>
            </a:extLst>
          </p:cNvPr>
          <p:cNvSpPr txBox="1"/>
          <p:nvPr/>
        </p:nvSpPr>
        <p:spPr>
          <a:xfrm>
            <a:off x="7225434" y="2576106"/>
            <a:ext cx="4463332" cy="666977"/>
          </a:xfrm>
          <a:prstGeom prst="rect">
            <a:avLst/>
          </a:prstGeom>
          <a:noFill/>
        </p:spPr>
        <p:txBody>
          <a:bodyPr wrap="square" rtlCol="0">
            <a:spAutoFit/>
          </a:bodyPr>
          <a:lstStyle/>
          <a:p>
            <a:pPr algn="ctr" defTabSz="914354" hangingPunct="1">
              <a:lnSpc>
                <a:spcPct val="100000"/>
              </a:lnSpc>
            </a:pPr>
            <a:r>
              <a:rPr lang="en-GB" sz="1867" b="0" kern="1200" dirty="0">
                <a:solidFill>
                  <a:srgbClr val="21386A"/>
                </a:solidFill>
                <a:latin typeface="Arial"/>
                <a:ea typeface="+mn-ea"/>
                <a:cs typeface="+mn-cs"/>
              </a:rPr>
              <a:t>Queen Mary Library Services’ website: </a:t>
            </a:r>
            <a:r>
              <a:rPr lang="en-GB" sz="1867" u="sng" kern="1200" dirty="0">
                <a:solidFill>
                  <a:srgbClr val="EC008C"/>
                </a:solidFill>
                <a:latin typeface="Arial"/>
                <a:ea typeface="+mn-ea"/>
                <a:cs typeface="+mn-cs"/>
              </a:rPr>
              <a:t>qmul.ac.uk/library</a:t>
            </a:r>
            <a:endParaRPr lang="en-GB" sz="1867" b="0" kern="1200" dirty="0">
              <a:solidFill>
                <a:srgbClr val="21386A"/>
              </a:solidFill>
              <a:latin typeface="Arial"/>
              <a:ea typeface="+mn-ea"/>
              <a:cs typeface="+mn-cs"/>
            </a:endParaRPr>
          </a:p>
        </p:txBody>
      </p:sp>
      <p:pic>
        <p:nvPicPr>
          <p:cNvPr id="5" name="Picture 4" descr="QR code.">
            <a:extLst>
              <a:ext uri="{FF2B5EF4-FFF2-40B4-BE49-F238E27FC236}">
                <a16:creationId xmlns:a16="http://schemas.microsoft.com/office/drawing/2014/main" id="{5EDD4A27-0A0C-5DE5-6A76-5F02EBC384EA}"/>
              </a:ext>
            </a:extLst>
          </p:cNvPr>
          <p:cNvPicPr>
            <a:picLocks noChangeAspect="1"/>
          </p:cNvPicPr>
          <p:nvPr/>
        </p:nvPicPr>
        <p:blipFill>
          <a:blip r:embed="rId5"/>
          <a:stretch>
            <a:fillRect/>
          </a:stretch>
        </p:blipFill>
        <p:spPr>
          <a:xfrm>
            <a:off x="6837322" y="3284451"/>
            <a:ext cx="2372164" cy="2372164"/>
          </a:xfrm>
          <a:prstGeom prst="rect">
            <a:avLst/>
          </a:prstGeom>
          <a:ln>
            <a:solidFill>
              <a:schemeClr val="bg1">
                <a:lumMod val="50000"/>
              </a:schemeClr>
            </a:solidFill>
          </a:ln>
        </p:spPr>
      </p:pic>
      <p:sp>
        <p:nvSpPr>
          <p:cNvPr id="18" name="Text Placeholder 17">
            <a:extLst>
              <a:ext uri="{FF2B5EF4-FFF2-40B4-BE49-F238E27FC236}">
                <a16:creationId xmlns:a16="http://schemas.microsoft.com/office/drawing/2014/main" id="{63167E4B-2469-4737-9706-5F79F5B89DAA}"/>
              </a:ext>
            </a:extLst>
          </p:cNvPr>
          <p:cNvSpPr>
            <a:spLocks noGrp="1"/>
          </p:cNvSpPr>
          <p:nvPr>
            <p:ph type="body" sz="quarter" idx="22"/>
          </p:nvPr>
        </p:nvSpPr>
        <p:spPr>
          <a:xfrm>
            <a:off x="6837320" y="5699489"/>
            <a:ext cx="2372165" cy="445345"/>
          </a:xfrm>
        </p:spPr>
        <p:txBody>
          <a:bodyPr/>
          <a:lstStyle/>
          <a:p>
            <a:pPr algn="ctr"/>
            <a:r>
              <a:rPr lang="en-GB" sz="1867" dirty="0"/>
              <a:t>Welcome &amp; Induction</a:t>
            </a:r>
          </a:p>
        </p:txBody>
      </p:sp>
      <p:pic>
        <p:nvPicPr>
          <p:cNvPr id="9" name="Picture 8" descr="QR code.">
            <a:extLst>
              <a:ext uri="{FF2B5EF4-FFF2-40B4-BE49-F238E27FC236}">
                <a16:creationId xmlns:a16="http://schemas.microsoft.com/office/drawing/2014/main" id="{E6DE5E74-6E18-4F7C-5A76-2266AB486D23}"/>
              </a:ext>
            </a:extLst>
          </p:cNvPr>
          <p:cNvPicPr>
            <a:picLocks noChangeAspect="1"/>
          </p:cNvPicPr>
          <p:nvPr/>
        </p:nvPicPr>
        <p:blipFill>
          <a:blip r:embed="rId6"/>
          <a:stretch>
            <a:fillRect/>
          </a:stretch>
        </p:blipFill>
        <p:spPr>
          <a:xfrm>
            <a:off x="9584792" y="3277623"/>
            <a:ext cx="2372163" cy="2378992"/>
          </a:xfrm>
          <a:prstGeom prst="rect">
            <a:avLst/>
          </a:prstGeom>
          <a:ln>
            <a:solidFill>
              <a:schemeClr val="bg1">
                <a:lumMod val="50000"/>
              </a:schemeClr>
            </a:solidFill>
          </a:ln>
        </p:spPr>
      </p:pic>
      <p:sp>
        <p:nvSpPr>
          <p:cNvPr id="2" name="Text Placeholder 1">
            <a:extLst>
              <a:ext uri="{FF2B5EF4-FFF2-40B4-BE49-F238E27FC236}">
                <a16:creationId xmlns:a16="http://schemas.microsoft.com/office/drawing/2014/main" id="{A62A9B66-808D-41FA-8AA4-FF178980DC53}"/>
              </a:ext>
            </a:extLst>
          </p:cNvPr>
          <p:cNvSpPr>
            <a:spLocks noGrp="1"/>
          </p:cNvSpPr>
          <p:nvPr>
            <p:ph type="body" sz="quarter" idx="12"/>
          </p:nvPr>
        </p:nvSpPr>
        <p:spPr>
          <a:xfrm>
            <a:off x="9393765" y="5699489"/>
            <a:ext cx="2798235" cy="117271"/>
          </a:xfrm>
        </p:spPr>
        <p:txBody>
          <a:bodyPr/>
          <a:lstStyle/>
          <a:p>
            <a:pPr algn="ctr"/>
            <a:r>
              <a:rPr lang="en-GB" sz="1867" dirty="0"/>
              <a:t>Academic Skills Centre</a:t>
            </a:r>
          </a:p>
        </p:txBody>
      </p:sp>
    </p:spTree>
    <p:extLst>
      <p:ext uri="{BB962C8B-B14F-4D97-AF65-F5344CB8AC3E}">
        <p14:creationId xmlns:p14="http://schemas.microsoft.com/office/powerpoint/2010/main" val="120155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1AB8D-DDFA-BC49-9116-3E77A991952B}"/>
              </a:ext>
            </a:extLst>
          </p:cNvPr>
          <p:cNvSpPr>
            <a:spLocks noGrp="1"/>
          </p:cNvSpPr>
          <p:nvPr>
            <p:ph type="body" sz="quarter" idx="11"/>
          </p:nvPr>
        </p:nvSpPr>
        <p:spPr>
          <a:xfrm>
            <a:off x="1336675" y="519113"/>
            <a:ext cx="6499733" cy="877887"/>
          </a:xfrm>
        </p:spPr>
        <p:txBody>
          <a:bodyPr/>
          <a:lstStyle/>
          <a:p>
            <a:r>
              <a:rPr lang="en-US" dirty="0"/>
              <a:t>Outline of the session</a:t>
            </a:r>
          </a:p>
        </p:txBody>
      </p:sp>
      <p:sp>
        <p:nvSpPr>
          <p:cNvPr id="5" name="Text Placeholder 4">
            <a:extLst>
              <a:ext uri="{FF2B5EF4-FFF2-40B4-BE49-F238E27FC236}">
                <a16:creationId xmlns:a16="http://schemas.microsoft.com/office/drawing/2014/main" id="{91C3E8B1-0150-0E45-A0B9-E6B2F47630E0}"/>
              </a:ext>
            </a:extLst>
          </p:cNvPr>
          <p:cNvSpPr>
            <a:spLocks noGrp="1"/>
          </p:cNvSpPr>
          <p:nvPr>
            <p:ph type="body" sz="quarter" idx="13"/>
          </p:nvPr>
        </p:nvSpPr>
        <p:spPr>
          <a:xfrm>
            <a:off x="1204913" y="1396999"/>
            <a:ext cx="9139238" cy="4589463"/>
          </a:xfrm>
        </p:spPr>
        <p:txBody>
          <a:bodyPr/>
          <a:lstStyle/>
          <a:p>
            <a:r>
              <a:rPr lang="en-US" sz="2400" dirty="0"/>
              <a:t>The Senior Tutor and Student Support Team</a:t>
            </a:r>
          </a:p>
          <a:p>
            <a:endParaRPr lang="en-US" sz="2400" dirty="0"/>
          </a:p>
          <a:p>
            <a:r>
              <a:rPr lang="en-US" sz="2400" dirty="0"/>
              <a:t>Key SPIR contacts for queries</a:t>
            </a:r>
          </a:p>
          <a:p>
            <a:endParaRPr lang="en-US" sz="2400" dirty="0"/>
          </a:p>
          <a:p>
            <a:r>
              <a:rPr lang="en-US" sz="2400" dirty="0"/>
              <a:t>Where to find information/guidance</a:t>
            </a:r>
          </a:p>
          <a:p>
            <a:pPr lvl="1"/>
            <a:endParaRPr lang="en-US" sz="2400" dirty="0"/>
          </a:p>
          <a:p>
            <a:r>
              <a:rPr lang="en-US" sz="2400" dirty="0"/>
              <a:t>Some Reminders</a:t>
            </a:r>
          </a:p>
        </p:txBody>
      </p:sp>
    </p:spTree>
    <p:extLst>
      <p:ext uri="{BB962C8B-B14F-4D97-AF65-F5344CB8AC3E}">
        <p14:creationId xmlns:p14="http://schemas.microsoft.com/office/powerpoint/2010/main" val="10444848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BDDE9-5BF2-004E-AA7E-780B485E284A}"/>
              </a:ext>
            </a:extLst>
          </p:cNvPr>
          <p:cNvSpPr>
            <a:spLocks noGrp="1"/>
          </p:cNvSpPr>
          <p:nvPr>
            <p:ph type="body" sz="quarter" idx="11"/>
          </p:nvPr>
        </p:nvSpPr>
        <p:spPr>
          <a:xfrm>
            <a:off x="1336675" y="519113"/>
            <a:ext cx="10035668" cy="877887"/>
          </a:xfrm>
        </p:spPr>
        <p:txBody>
          <a:bodyPr/>
          <a:lstStyle/>
          <a:p>
            <a:r>
              <a:rPr lang="en-US" dirty="0"/>
              <a:t>QMUL Mile End Library </a:t>
            </a:r>
            <a:r>
              <a:rPr lang="en-US" sz="2400" b="0" dirty="0"/>
              <a:t>(https://</a:t>
            </a:r>
            <a:r>
              <a:rPr lang="en-US" sz="2400" b="0" dirty="0" err="1"/>
              <a:t>www.library.qmul.ac.uk</a:t>
            </a:r>
            <a:r>
              <a:rPr lang="en-US" sz="2400" b="0" dirty="0"/>
              <a:t>)</a:t>
            </a:r>
            <a:endParaRPr lang="en-US" b="0" dirty="0"/>
          </a:p>
        </p:txBody>
      </p:sp>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268983"/>
            <a:ext cx="10035668" cy="4974161"/>
          </a:xfrm>
        </p:spPr>
        <p:txBody>
          <a:bodyPr/>
          <a:lstStyle/>
          <a:p>
            <a:pPr marL="342900" indent="-342900">
              <a:buFont typeface="Arial" panose="020B0604020202020204" pitchFamily="34" charset="0"/>
              <a:buChar char="•"/>
            </a:pPr>
            <a:r>
              <a:rPr lang="en-US" sz="2200" dirty="0">
                <a:solidFill>
                  <a:schemeClr val="tx1">
                    <a:lumMod val="75000"/>
                  </a:schemeClr>
                </a:solidFill>
              </a:rPr>
              <a:t>Access: your student ID card will allow you to access the libraries </a:t>
            </a:r>
          </a:p>
          <a:p>
            <a:pPr marL="342900" indent="-342900">
              <a:buFont typeface="Arial" panose="020B0604020202020204" pitchFamily="34" charset="0"/>
              <a:buChar char="•"/>
            </a:pPr>
            <a:r>
              <a:rPr lang="en-US" sz="2200" dirty="0">
                <a:solidFill>
                  <a:schemeClr val="tx1">
                    <a:lumMod val="50000"/>
                  </a:schemeClr>
                </a:solidFill>
              </a:rPr>
              <a:t>Borrowing</a:t>
            </a:r>
            <a:endParaRPr lang="en-US" sz="2200" dirty="0">
              <a:solidFill>
                <a:schemeClr val="tx1">
                  <a:lumMod val="75000"/>
                </a:schemeClr>
              </a:solidFill>
            </a:endParaRPr>
          </a:p>
          <a:p>
            <a:pPr lvl="1"/>
            <a:r>
              <a:rPr lang="en-US" sz="1800" dirty="0">
                <a:solidFill>
                  <a:schemeClr val="tx1">
                    <a:lumMod val="75000"/>
                  </a:schemeClr>
                </a:solidFill>
              </a:rPr>
              <a:t>(</a:t>
            </a:r>
            <a:r>
              <a:rPr lang="en-US" sz="1800" dirty="0">
                <a:solidFill>
                  <a:schemeClr val="tx1">
                    <a:lumMod val="75000"/>
                  </a:schemeClr>
                </a:solidFill>
                <a:hlinkClick r:id="rId2">
                  <a:extLst>
                    <a:ext uri="{A12FA001-AC4F-418D-AE19-62706E023703}">
                      <ahyp:hlinkClr xmlns:ahyp="http://schemas.microsoft.com/office/drawing/2018/hyperlinkcolor" val="tx"/>
                    </a:ext>
                  </a:extLst>
                </a:hlinkClick>
              </a:rPr>
              <a:t>https://www.library.qmul.ac.uk/using-the-library/borrowing-basics/</a:t>
            </a:r>
            <a:r>
              <a:rPr lang="en-US" sz="1800" dirty="0">
                <a:solidFill>
                  <a:schemeClr val="tx1">
                    <a:lumMod val="75000"/>
                  </a:schemeClr>
                </a:solidFill>
              </a:rPr>
              <a:t>) </a:t>
            </a:r>
          </a:p>
          <a:p>
            <a:pPr marL="342900" indent="-342900">
              <a:buFont typeface="Arial" panose="020B0604020202020204" pitchFamily="34" charset="0"/>
              <a:buChar char="•"/>
            </a:pPr>
            <a:r>
              <a:rPr lang="en-US" sz="2200" dirty="0">
                <a:solidFill>
                  <a:schemeClr val="tx1">
                    <a:lumMod val="75000"/>
                  </a:schemeClr>
                </a:solidFill>
              </a:rPr>
              <a:t>E-resources</a:t>
            </a:r>
          </a:p>
          <a:p>
            <a:pPr lvl="1"/>
            <a:r>
              <a:rPr lang="en-US" sz="1800" dirty="0">
                <a:solidFill>
                  <a:schemeClr val="tx1">
                    <a:lumMod val="75000"/>
                  </a:schemeClr>
                </a:solidFill>
              </a:rPr>
              <a:t>(https://www.qmul.ac.uk/library/resources--collections/e-resources-news-and-help/)</a:t>
            </a:r>
          </a:p>
          <a:p>
            <a:pPr marL="342900" indent="-342900">
              <a:buFont typeface="Arial" panose="020B0604020202020204" pitchFamily="34" charset="0"/>
              <a:buChar char="•"/>
            </a:pPr>
            <a:r>
              <a:rPr lang="en-US" sz="2200" dirty="0">
                <a:solidFill>
                  <a:schemeClr val="tx1">
                    <a:lumMod val="75000"/>
                  </a:schemeClr>
                </a:solidFill>
              </a:rPr>
              <a:t>Computers, Printing, and Scanning</a:t>
            </a:r>
          </a:p>
          <a:p>
            <a:pPr lvl="1"/>
            <a:r>
              <a:rPr lang="en-US" sz="1800" dirty="0">
                <a:solidFill>
                  <a:schemeClr val="tx1">
                    <a:lumMod val="75000"/>
                  </a:schemeClr>
                </a:solidFill>
              </a:rPr>
              <a:t>(</a:t>
            </a:r>
            <a:r>
              <a:rPr lang="en-US" sz="1800" dirty="0">
                <a:solidFill>
                  <a:schemeClr val="tx1">
                    <a:lumMod val="75000"/>
                  </a:schemeClr>
                </a:solidFill>
                <a:hlinkClick r:id="rId3">
                  <a:extLst>
                    <a:ext uri="{A12FA001-AC4F-418D-AE19-62706E023703}">
                      <ahyp:hlinkClr xmlns:ahyp="http://schemas.microsoft.com/office/drawing/2018/hyperlinkcolor" val="tx"/>
                    </a:ext>
                  </a:extLst>
                </a:hlinkClick>
              </a:rPr>
              <a:t>https://www.library.qmul.ac.uk/using-the-library/pcs-printing-and-photocopying/</a:t>
            </a:r>
            <a:r>
              <a:rPr lang="en-US" sz="1800" dirty="0">
                <a:solidFill>
                  <a:schemeClr val="tx1">
                    <a:lumMod val="75000"/>
                  </a:schemeClr>
                </a:solidFill>
              </a:rPr>
              <a:t>) </a:t>
            </a:r>
          </a:p>
          <a:p>
            <a:pPr marL="342900" indent="-342900">
              <a:buFont typeface="Arial" panose="020B0604020202020204" pitchFamily="34" charset="0"/>
              <a:buChar char="•"/>
            </a:pPr>
            <a:r>
              <a:rPr lang="en-US" sz="2200" dirty="0">
                <a:solidFill>
                  <a:schemeClr val="tx1">
                    <a:lumMod val="75000"/>
                  </a:schemeClr>
                </a:solidFill>
              </a:rPr>
              <a:t>Teaching collection</a:t>
            </a:r>
          </a:p>
          <a:p>
            <a:pPr lvl="1"/>
            <a:r>
              <a:rPr lang="en-US" sz="1800" dirty="0">
                <a:solidFill>
                  <a:schemeClr val="tx1">
                    <a:lumMod val="75000"/>
                  </a:schemeClr>
                </a:solidFill>
              </a:rPr>
              <a:t>(</a:t>
            </a:r>
            <a:r>
              <a:rPr lang="en-US" sz="1800" dirty="0">
                <a:solidFill>
                  <a:schemeClr val="tx1">
                    <a:lumMod val="75000"/>
                  </a:schemeClr>
                </a:solidFill>
                <a:hlinkClick r:id="rId4">
                  <a:extLst>
                    <a:ext uri="{A12FA001-AC4F-418D-AE19-62706E023703}">
                      <ahyp:hlinkClr xmlns:ahyp="http://schemas.microsoft.com/office/drawing/2018/hyperlinkcolor" val="tx"/>
                    </a:ext>
                  </a:extLst>
                </a:hlinkClick>
              </a:rPr>
              <a:t>https://www.library.qmul.ac.uk/using-the-library/teaching-collection/</a:t>
            </a:r>
            <a:r>
              <a:rPr lang="en-US" sz="1800" dirty="0">
                <a:solidFill>
                  <a:schemeClr val="tx1">
                    <a:lumMod val="75000"/>
                  </a:schemeClr>
                </a:solidFill>
              </a:rPr>
              <a:t>) </a:t>
            </a:r>
          </a:p>
          <a:p>
            <a:pPr marL="342900" indent="-342900">
              <a:buFont typeface="Arial" panose="020B0604020202020204" pitchFamily="34" charset="0"/>
              <a:buChar char="•"/>
            </a:pPr>
            <a:r>
              <a:rPr lang="en-US" sz="2200" dirty="0">
                <a:solidFill>
                  <a:schemeClr val="tx1">
                    <a:lumMod val="75000"/>
                  </a:schemeClr>
                </a:solidFill>
              </a:rPr>
              <a:t>Study spaces</a:t>
            </a:r>
          </a:p>
          <a:p>
            <a:pPr lvl="1"/>
            <a:r>
              <a:rPr lang="en-US" sz="1800" dirty="0">
                <a:solidFill>
                  <a:schemeClr val="tx1">
                    <a:lumMod val="75000"/>
                  </a:schemeClr>
                </a:solidFill>
              </a:rPr>
              <a:t>(</a:t>
            </a:r>
            <a:r>
              <a:rPr lang="en-US" sz="1800" dirty="0">
                <a:solidFill>
                  <a:schemeClr val="tx1">
                    <a:lumMod val="75000"/>
                  </a:schemeClr>
                </a:solidFill>
                <a:hlinkClick r:id="rId5">
                  <a:extLst>
                    <a:ext uri="{A12FA001-AC4F-418D-AE19-62706E023703}">
                      <ahyp:hlinkClr xmlns:ahyp="http://schemas.microsoft.com/office/drawing/2018/hyperlinkcolor" val="tx"/>
                    </a:ext>
                  </a:extLst>
                </a:hlinkClick>
              </a:rPr>
              <a:t>https://www.library.qmul.ac.uk/using-the-library/your-study-environment/</a:t>
            </a:r>
            <a:r>
              <a:rPr lang="en-US" sz="1800" dirty="0">
                <a:solidFill>
                  <a:schemeClr val="tx1">
                    <a:lumMod val="75000"/>
                  </a:schemeClr>
                </a:solidFill>
              </a:rPr>
              <a:t>)</a:t>
            </a:r>
          </a:p>
          <a:p>
            <a:pPr marL="342900" indent="-342900">
              <a:buFont typeface="Arial" panose="020B0604020202020204" pitchFamily="34" charset="0"/>
              <a:buChar char="•"/>
            </a:pPr>
            <a:r>
              <a:rPr lang="en-US" sz="2200" dirty="0">
                <a:solidFill>
                  <a:schemeClr val="tx1">
                    <a:lumMod val="75000"/>
                  </a:schemeClr>
                </a:solidFill>
              </a:rPr>
              <a:t>Find It! Use It! Reference It! Information Literacy Skills Module</a:t>
            </a:r>
          </a:p>
          <a:p>
            <a:pPr lvl="1"/>
            <a:r>
              <a:rPr lang="en-US" sz="1800" dirty="0">
                <a:solidFill>
                  <a:schemeClr val="tx1">
                    <a:lumMod val="75000"/>
                  </a:schemeClr>
                </a:solidFill>
              </a:rPr>
              <a:t>(</a:t>
            </a:r>
            <a:r>
              <a:rPr lang="en-US" sz="1800" dirty="0">
                <a:solidFill>
                  <a:schemeClr val="tx1">
                    <a:lumMod val="75000"/>
                  </a:schemeClr>
                </a:solidFill>
                <a:hlinkClick r:id="rId6">
                  <a:extLst>
                    <a:ext uri="{A12FA001-AC4F-418D-AE19-62706E023703}">
                      <ahyp:hlinkClr xmlns:ahyp="http://schemas.microsoft.com/office/drawing/2018/hyperlinkcolor" val="tx"/>
                    </a:ext>
                  </a:extLst>
                </a:hlinkClick>
              </a:rPr>
              <a:t>https://qmplus.qmul.ac.uk/course/view.php?id=6819</a:t>
            </a:r>
            <a:r>
              <a:rPr lang="en-US" sz="1800" dirty="0">
                <a:solidFill>
                  <a:schemeClr val="tx1">
                    <a:lumMod val="75000"/>
                  </a:schemeClr>
                </a:solidFill>
              </a:rPr>
              <a:t>) </a:t>
            </a:r>
          </a:p>
          <a:p>
            <a:pPr marL="342900" indent="-342900">
              <a:buFont typeface="Arial" panose="020B0604020202020204" pitchFamily="34" charset="0"/>
              <a:buChar char="•"/>
            </a:pPr>
            <a:endParaRPr lang="en-US" sz="2000" dirty="0">
              <a:solidFill>
                <a:schemeClr val="tx1">
                  <a:lumMod val="75000"/>
                </a:schemeClr>
              </a:solidFill>
            </a:endParaRPr>
          </a:p>
          <a:p>
            <a:endParaRPr lang="en-US" sz="2000" dirty="0">
              <a:solidFill>
                <a:schemeClr val="tx1">
                  <a:lumMod val="75000"/>
                </a:schemeClr>
              </a:solidFill>
            </a:endParaRPr>
          </a:p>
        </p:txBody>
      </p:sp>
    </p:spTree>
    <p:extLst>
      <p:ext uri="{BB962C8B-B14F-4D97-AF65-F5344CB8AC3E}">
        <p14:creationId xmlns:p14="http://schemas.microsoft.com/office/powerpoint/2010/main" val="28672002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E2971-209E-F740-BF5E-4C14783FE5A6}"/>
              </a:ext>
            </a:extLst>
          </p:cNvPr>
          <p:cNvSpPr>
            <a:spLocks noGrp="1"/>
          </p:cNvSpPr>
          <p:nvPr>
            <p:ph type="body" sz="quarter" idx="11"/>
          </p:nvPr>
        </p:nvSpPr>
        <p:spPr/>
        <p:txBody>
          <a:bodyPr/>
          <a:lstStyle/>
          <a:p>
            <a:r>
              <a:rPr lang="en-US" dirty="0"/>
              <a:t>Checklist</a:t>
            </a:r>
          </a:p>
        </p:txBody>
      </p:sp>
      <p:sp>
        <p:nvSpPr>
          <p:cNvPr id="10" name="Text Placeholder 9">
            <a:extLst>
              <a:ext uri="{FF2B5EF4-FFF2-40B4-BE49-F238E27FC236}">
                <a16:creationId xmlns:a16="http://schemas.microsoft.com/office/drawing/2014/main" id="{A3E60CF8-E31D-5946-B0D3-BA9A52BD12AB}"/>
              </a:ext>
            </a:extLst>
          </p:cNvPr>
          <p:cNvSpPr>
            <a:spLocks noGrp="1"/>
          </p:cNvSpPr>
          <p:nvPr>
            <p:ph type="body" sz="quarter" idx="12"/>
          </p:nvPr>
        </p:nvSpPr>
        <p:spPr>
          <a:xfrm>
            <a:off x="1336675" y="1397000"/>
            <a:ext cx="9636125" cy="4688490"/>
          </a:xfrm>
        </p:spPr>
        <p:txBody>
          <a:bodyPr/>
          <a:lstStyle/>
          <a:p>
            <a:r>
              <a:rPr lang="en-US" dirty="0"/>
              <a:t>By the end of the week, you should have:</a:t>
            </a:r>
          </a:p>
          <a:p>
            <a:pPr marL="457200" indent="-457200">
              <a:buFont typeface="Arial" panose="020B0604020202020204" pitchFamily="34" charset="0"/>
              <a:buChar char="•"/>
            </a:pPr>
            <a:r>
              <a:rPr lang="en-US" dirty="0"/>
              <a:t>Your library/ID card</a:t>
            </a:r>
          </a:p>
          <a:p>
            <a:pPr marL="457200" indent="-457200">
              <a:buFont typeface="Arial" panose="020B0604020202020204" pitchFamily="34" charset="0"/>
              <a:buChar char="•"/>
            </a:pPr>
            <a:r>
              <a:rPr lang="en-US" dirty="0"/>
              <a:t>QMUL address and online account</a:t>
            </a:r>
          </a:p>
          <a:p>
            <a:pPr marL="457200" indent="-457200">
              <a:buFont typeface="Arial" panose="020B0604020202020204" pitchFamily="34" charset="0"/>
              <a:buChar char="•"/>
            </a:pPr>
            <a:r>
              <a:rPr lang="en-US" dirty="0"/>
              <a:t>QMUL email set up on your phone</a:t>
            </a:r>
          </a:p>
          <a:p>
            <a:pPr marL="457200" indent="-457200">
              <a:buFont typeface="Arial" panose="020B0604020202020204" pitchFamily="34" charset="0"/>
              <a:buChar char="•"/>
            </a:pPr>
            <a:r>
              <a:rPr lang="en-US" dirty="0" err="1"/>
              <a:t>QMPlus</a:t>
            </a:r>
            <a:r>
              <a:rPr lang="en-US" dirty="0"/>
              <a:t> access and account</a:t>
            </a:r>
          </a:p>
          <a:p>
            <a:pPr marL="457200" indent="-457200">
              <a:buFont typeface="Arial" panose="020B0604020202020204" pitchFamily="34" charset="0"/>
              <a:buChar char="•"/>
            </a:pPr>
            <a:r>
              <a:rPr lang="en-US" dirty="0"/>
              <a:t>Your semester 1 timetable</a:t>
            </a:r>
          </a:p>
          <a:p>
            <a:pPr marL="457200" indent="-457200">
              <a:buFont typeface="Arial" panose="020B0604020202020204" pitchFamily="34" charset="0"/>
              <a:buChar char="•"/>
            </a:pPr>
            <a:r>
              <a:rPr lang="en-US" dirty="0"/>
              <a:t>Know where the school office is: </a:t>
            </a:r>
          </a:p>
          <a:p>
            <a:pPr marL="914400" lvl="1" indent="-457200">
              <a:buFont typeface="Arial" panose="020B0604020202020204" pitchFamily="34" charset="0"/>
              <a:buChar char="•"/>
            </a:pPr>
            <a:r>
              <a:rPr lang="en-US" dirty="0"/>
              <a:t>2</a:t>
            </a:r>
            <a:r>
              <a:rPr lang="en-US" baseline="30000" dirty="0"/>
              <a:t>nd</a:t>
            </a:r>
            <a:r>
              <a:rPr lang="en-US" dirty="0"/>
              <a:t> Floor, Arts One Building, open Monday- Friday, 10am-4pm</a:t>
            </a:r>
          </a:p>
        </p:txBody>
      </p:sp>
    </p:spTree>
    <p:extLst>
      <p:ext uri="{BB962C8B-B14F-4D97-AF65-F5344CB8AC3E}">
        <p14:creationId xmlns:p14="http://schemas.microsoft.com/office/powerpoint/2010/main" val="24400398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08721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1AB8D-DDFA-BC49-9116-3E77A991952B}"/>
              </a:ext>
            </a:extLst>
          </p:cNvPr>
          <p:cNvSpPr>
            <a:spLocks noGrp="1"/>
          </p:cNvSpPr>
          <p:nvPr>
            <p:ph type="body" sz="quarter" idx="11"/>
          </p:nvPr>
        </p:nvSpPr>
        <p:spPr>
          <a:xfrm>
            <a:off x="1336675" y="519113"/>
            <a:ext cx="6024245" cy="877887"/>
          </a:xfrm>
        </p:spPr>
        <p:txBody>
          <a:bodyPr/>
          <a:lstStyle/>
          <a:p>
            <a:r>
              <a:rPr lang="en-US" dirty="0"/>
              <a:t>Aims for this session</a:t>
            </a:r>
          </a:p>
        </p:txBody>
      </p:sp>
      <p:sp>
        <p:nvSpPr>
          <p:cNvPr id="5" name="Text Placeholder 4">
            <a:extLst>
              <a:ext uri="{FF2B5EF4-FFF2-40B4-BE49-F238E27FC236}">
                <a16:creationId xmlns:a16="http://schemas.microsoft.com/office/drawing/2014/main" id="{91C3E8B1-0150-0E45-A0B9-E6B2F47630E0}"/>
              </a:ext>
            </a:extLst>
          </p:cNvPr>
          <p:cNvSpPr>
            <a:spLocks noGrp="1"/>
          </p:cNvSpPr>
          <p:nvPr>
            <p:ph type="body" sz="quarter" idx="13"/>
          </p:nvPr>
        </p:nvSpPr>
        <p:spPr>
          <a:xfrm>
            <a:off x="1204913" y="1396999"/>
            <a:ext cx="9139238" cy="4589463"/>
          </a:xfrm>
        </p:spPr>
        <p:txBody>
          <a:bodyPr/>
          <a:lstStyle/>
          <a:p>
            <a:pPr marL="0" indent="0">
              <a:buNone/>
            </a:pPr>
            <a:endParaRPr lang="en-US" sz="2400" dirty="0"/>
          </a:p>
          <a:p>
            <a:pPr marL="0" indent="0">
              <a:buNone/>
            </a:pPr>
            <a:r>
              <a:rPr lang="en-US" sz="2400" dirty="0"/>
              <a:t>For you to come away knowing these things:	</a:t>
            </a:r>
          </a:p>
          <a:p>
            <a:endParaRPr lang="en-US" sz="2400" dirty="0"/>
          </a:p>
          <a:p>
            <a:pPr lvl="1"/>
            <a:r>
              <a:rPr lang="en-US" sz="2400" dirty="0"/>
              <a:t>How to succeed as a full time UG student</a:t>
            </a:r>
          </a:p>
          <a:p>
            <a:pPr lvl="1"/>
            <a:endParaRPr lang="en-US" sz="2400" dirty="0"/>
          </a:p>
          <a:p>
            <a:pPr lvl="1"/>
            <a:r>
              <a:rPr lang="en-US" sz="2400" dirty="0"/>
              <a:t>Academic year</a:t>
            </a:r>
          </a:p>
          <a:p>
            <a:pPr lvl="1"/>
            <a:endParaRPr lang="en-US" sz="2400" dirty="0"/>
          </a:p>
          <a:p>
            <a:pPr lvl="1"/>
            <a:r>
              <a:rPr lang="en-US" sz="2400" dirty="0"/>
              <a:t>A sense of the range of available support</a:t>
            </a:r>
          </a:p>
          <a:p>
            <a:pPr lvl="1"/>
            <a:endParaRPr lang="en-US" sz="2400" dirty="0"/>
          </a:p>
          <a:p>
            <a:pPr lvl="1"/>
            <a:r>
              <a:rPr lang="en-US" sz="2400" dirty="0"/>
              <a:t>Where to start looking for support</a:t>
            </a:r>
          </a:p>
        </p:txBody>
      </p:sp>
    </p:spTree>
    <p:extLst>
      <p:ext uri="{BB962C8B-B14F-4D97-AF65-F5344CB8AC3E}">
        <p14:creationId xmlns:p14="http://schemas.microsoft.com/office/powerpoint/2010/main" val="635614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1AB8D-DDFA-BC49-9116-3E77A991952B}"/>
              </a:ext>
            </a:extLst>
          </p:cNvPr>
          <p:cNvSpPr>
            <a:spLocks noGrp="1"/>
          </p:cNvSpPr>
          <p:nvPr>
            <p:ph type="body" sz="quarter" idx="11"/>
          </p:nvPr>
        </p:nvSpPr>
        <p:spPr>
          <a:xfrm>
            <a:off x="1336675" y="519113"/>
            <a:ext cx="6499733" cy="877887"/>
          </a:xfrm>
        </p:spPr>
        <p:txBody>
          <a:bodyPr/>
          <a:lstStyle/>
          <a:p>
            <a:r>
              <a:rPr lang="en-US" dirty="0"/>
              <a:t>Full time UG students</a:t>
            </a:r>
          </a:p>
        </p:txBody>
      </p:sp>
      <p:sp>
        <p:nvSpPr>
          <p:cNvPr id="5" name="Text Placeholder 4">
            <a:extLst>
              <a:ext uri="{FF2B5EF4-FFF2-40B4-BE49-F238E27FC236}">
                <a16:creationId xmlns:a16="http://schemas.microsoft.com/office/drawing/2014/main" id="{91C3E8B1-0150-0E45-A0B9-E6B2F47630E0}"/>
              </a:ext>
            </a:extLst>
          </p:cNvPr>
          <p:cNvSpPr>
            <a:spLocks noGrp="1"/>
          </p:cNvSpPr>
          <p:nvPr>
            <p:ph type="body" sz="quarter" idx="13"/>
          </p:nvPr>
        </p:nvSpPr>
        <p:spPr>
          <a:xfrm>
            <a:off x="1204913" y="1396999"/>
            <a:ext cx="9139238" cy="4589463"/>
          </a:xfrm>
        </p:spPr>
        <p:txBody>
          <a:bodyPr/>
          <a:lstStyle/>
          <a:p>
            <a:r>
              <a:rPr lang="en-GB" sz="2400" dirty="0"/>
              <a:t>Attend scheduled lectures</a:t>
            </a:r>
          </a:p>
          <a:p>
            <a:endParaRPr lang="en-GB" sz="2400" dirty="0"/>
          </a:p>
          <a:p>
            <a:r>
              <a:rPr lang="en-GB" sz="2400" dirty="0"/>
              <a:t>Prepare for and engage in scheduled seminars</a:t>
            </a:r>
          </a:p>
          <a:p>
            <a:endParaRPr lang="en-GB" sz="2400" dirty="0"/>
          </a:p>
          <a:p>
            <a:r>
              <a:rPr lang="en-GB" sz="2400" dirty="0"/>
              <a:t>Meet assessment deadlines – assignments, complete exams</a:t>
            </a:r>
          </a:p>
          <a:p>
            <a:endParaRPr lang="en-GB" sz="2400" dirty="0"/>
          </a:p>
          <a:p>
            <a:r>
              <a:rPr lang="en-GB" sz="2400" dirty="0"/>
              <a:t>Seek support and advice</a:t>
            </a:r>
          </a:p>
          <a:p>
            <a:endParaRPr lang="en-US" sz="2400" dirty="0"/>
          </a:p>
        </p:txBody>
      </p:sp>
    </p:spTree>
    <p:extLst>
      <p:ext uri="{BB962C8B-B14F-4D97-AF65-F5344CB8AC3E}">
        <p14:creationId xmlns:p14="http://schemas.microsoft.com/office/powerpoint/2010/main" val="26597371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048624"/>
            <a:ext cx="10035668" cy="5022992"/>
          </a:xfrm>
        </p:spPr>
        <p:txBody>
          <a:bodyPr/>
          <a:lstStyle/>
          <a:p>
            <a:pPr algn="l"/>
            <a:r>
              <a:rPr lang="en-GB" sz="1400" b="1" i="0" dirty="0">
                <a:solidFill>
                  <a:srgbClr val="0D3273"/>
                </a:solidFill>
                <a:effectLst/>
                <a:latin typeface="SourceSansPro"/>
              </a:rPr>
              <a:t>Semester 1</a:t>
            </a:r>
          </a:p>
          <a:p>
            <a:pPr algn="l">
              <a:buFont typeface="Arial" panose="020B0604020202020204" pitchFamily="34" charset="0"/>
              <a:buChar char="•"/>
            </a:pPr>
            <a:r>
              <a:rPr lang="en-GB" sz="1400" b="0" i="0" dirty="0">
                <a:solidFill>
                  <a:srgbClr val="393F49"/>
                </a:solidFill>
                <a:effectLst/>
                <a:latin typeface="SourceSansPro"/>
              </a:rPr>
              <a:t>16 September - 13 December 2024</a:t>
            </a:r>
          </a:p>
          <a:p>
            <a:pPr algn="l">
              <a:buFont typeface="Arial" panose="020B0604020202020204" pitchFamily="34" charset="0"/>
              <a:buChar char="•"/>
            </a:pPr>
            <a:r>
              <a:rPr lang="en-GB" sz="1400" b="0" i="0" dirty="0">
                <a:solidFill>
                  <a:srgbClr val="393F49"/>
                </a:solidFill>
                <a:effectLst/>
                <a:latin typeface="SourceSansPro"/>
              </a:rPr>
              <a:t>Study period: 16 December - 20 December 2024</a:t>
            </a:r>
          </a:p>
          <a:p>
            <a:pPr algn="l">
              <a:buFont typeface="Arial" panose="020B0604020202020204" pitchFamily="34" charset="0"/>
              <a:buChar char="•"/>
            </a:pPr>
            <a:r>
              <a:rPr lang="en-GB" sz="1400" b="0" i="0" dirty="0">
                <a:solidFill>
                  <a:srgbClr val="393F49"/>
                </a:solidFill>
                <a:effectLst/>
                <a:latin typeface="SourceSansPro"/>
              </a:rPr>
              <a:t>Bank holidays: 25 and 26 December 2024, 1 January 2025</a:t>
            </a:r>
          </a:p>
          <a:p>
            <a:pPr algn="l"/>
            <a:r>
              <a:rPr lang="en-GB" sz="1400" b="1" i="0" dirty="0">
                <a:solidFill>
                  <a:srgbClr val="0D3273"/>
                </a:solidFill>
                <a:effectLst/>
                <a:latin typeface="SourceSansPro"/>
              </a:rPr>
              <a:t>Semester 1 - Examination Period</a:t>
            </a:r>
          </a:p>
          <a:p>
            <a:pPr algn="l">
              <a:buFont typeface="Arial" panose="020B0604020202020204" pitchFamily="34" charset="0"/>
              <a:buChar char="•"/>
            </a:pPr>
            <a:r>
              <a:rPr lang="en-GB" sz="1400" b="0" i="0" dirty="0">
                <a:solidFill>
                  <a:srgbClr val="393F49"/>
                </a:solidFill>
                <a:effectLst/>
                <a:latin typeface="SourceSansPro"/>
              </a:rPr>
              <a:t>Study period: 2 January - 3 January 2025</a:t>
            </a:r>
          </a:p>
          <a:p>
            <a:pPr algn="l">
              <a:buFont typeface="Arial" panose="020B0604020202020204" pitchFamily="34" charset="0"/>
              <a:buChar char="•"/>
            </a:pPr>
            <a:r>
              <a:rPr lang="en-GB" sz="1400" b="0" i="0" dirty="0">
                <a:solidFill>
                  <a:srgbClr val="393F49"/>
                </a:solidFill>
                <a:effectLst/>
                <a:latin typeface="SourceSansPro"/>
              </a:rPr>
              <a:t>Examinations: 6 January - 21 January 2025</a:t>
            </a:r>
          </a:p>
          <a:p>
            <a:pPr algn="l"/>
            <a:r>
              <a:rPr lang="en-GB" sz="1400" b="1" i="0" dirty="0">
                <a:solidFill>
                  <a:srgbClr val="0D3273"/>
                </a:solidFill>
                <a:effectLst/>
                <a:latin typeface="SourceSansPro"/>
              </a:rPr>
              <a:t>Semester 2</a:t>
            </a:r>
          </a:p>
          <a:p>
            <a:pPr algn="l">
              <a:buFont typeface="Arial" panose="020B0604020202020204" pitchFamily="34" charset="0"/>
              <a:buChar char="•"/>
            </a:pPr>
            <a:r>
              <a:rPr lang="en-GB" sz="1400" b="0" i="0" dirty="0">
                <a:solidFill>
                  <a:srgbClr val="393F49"/>
                </a:solidFill>
                <a:effectLst/>
                <a:latin typeface="SourceSansPro"/>
              </a:rPr>
              <a:t>22 January - 15 April 2025</a:t>
            </a:r>
          </a:p>
          <a:p>
            <a:pPr algn="l">
              <a:buFont typeface="Arial" panose="020B0604020202020204" pitchFamily="34" charset="0"/>
              <a:buChar char="•"/>
            </a:pPr>
            <a:r>
              <a:rPr lang="en-GB" sz="1400" b="0" i="0" dirty="0">
                <a:solidFill>
                  <a:srgbClr val="393F49"/>
                </a:solidFill>
                <a:effectLst/>
                <a:latin typeface="SourceSansPro"/>
              </a:rPr>
              <a:t>Bank holidays: 18 and 21 April 2025</a:t>
            </a:r>
          </a:p>
          <a:p>
            <a:pPr algn="l"/>
            <a:r>
              <a:rPr lang="en-GB" sz="1400" b="1" i="0" dirty="0">
                <a:solidFill>
                  <a:srgbClr val="0D3273"/>
                </a:solidFill>
                <a:effectLst/>
                <a:latin typeface="SourceSansPro"/>
              </a:rPr>
              <a:t>Semester 3 - Examination period for Semester 2 &amp; Year Long Modules</a:t>
            </a:r>
          </a:p>
          <a:p>
            <a:pPr algn="l">
              <a:buFont typeface="Arial" panose="020B0604020202020204" pitchFamily="34" charset="0"/>
              <a:buChar char="•"/>
            </a:pPr>
            <a:r>
              <a:rPr lang="en-GB" sz="1400" b="0" i="0" dirty="0">
                <a:solidFill>
                  <a:srgbClr val="393F49"/>
                </a:solidFill>
                <a:effectLst/>
                <a:latin typeface="SourceSansPro"/>
              </a:rPr>
              <a:t>Study period: 6 May - 7 May 2025</a:t>
            </a:r>
          </a:p>
          <a:p>
            <a:pPr algn="l">
              <a:buFont typeface="Arial" panose="020B0604020202020204" pitchFamily="34" charset="0"/>
              <a:buChar char="•"/>
            </a:pPr>
            <a:r>
              <a:rPr lang="en-GB" sz="1400" b="0" i="0" dirty="0">
                <a:solidFill>
                  <a:srgbClr val="393F49"/>
                </a:solidFill>
                <a:effectLst/>
                <a:latin typeface="SourceSansPro"/>
              </a:rPr>
              <a:t>Examinations: 8 May - 6 June 2025</a:t>
            </a:r>
          </a:p>
          <a:p>
            <a:pPr algn="l">
              <a:buFont typeface="Arial" panose="020B0604020202020204" pitchFamily="34" charset="0"/>
              <a:buChar char="•"/>
            </a:pPr>
            <a:r>
              <a:rPr lang="en-GB" sz="1400" b="0" i="0" dirty="0">
                <a:solidFill>
                  <a:srgbClr val="393F49"/>
                </a:solidFill>
                <a:effectLst/>
                <a:latin typeface="SourceSansPro"/>
              </a:rPr>
              <a:t>Bank holidays: 5 and 26 May 2025</a:t>
            </a:r>
          </a:p>
          <a:p>
            <a:pPr algn="l"/>
            <a:r>
              <a:rPr lang="en-GB" sz="1400" b="1" i="0" dirty="0">
                <a:solidFill>
                  <a:srgbClr val="0D3273"/>
                </a:solidFill>
                <a:effectLst/>
                <a:latin typeface="SourceSansPro"/>
              </a:rPr>
              <a:t>Late Summer Resit Period</a:t>
            </a:r>
          </a:p>
          <a:p>
            <a:pPr algn="l">
              <a:buFont typeface="Arial" panose="020B0604020202020204" pitchFamily="34" charset="0"/>
              <a:buChar char="•"/>
            </a:pPr>
            <a:r>
              <a:rPr lang="en-GB" sz="1400" b="0" i="0" dirty="0">
                <a:solidFill>
                  <a:srgbClr val="393F49"/>
                </a:solidFill>
                <a:effectLst/>
                <a:latin typeface="SourceSansPro"/>
              </a:rPr>
              <a:t>4 August - 15 August 2025</a:t>
            </a:r>
          </a:p>
          <a:p>
            <a:endParaRPr lang="en-US" sz="2000" dirty="0"/>
          </a:p>
        </p:txBody>
      </p:sp>
      <p:sp>
        <p:nvSpPr>
          <p:cNvPr id="4" name="Text Placeholder 3">
            <a:extLst>
              <a:ext uri="{FF2B5EF4-FFF2-40B4-BE49-F238E27FC236}">
                <a16:creationId xmlns:a16="http://schemas.microsoft.com/office/drawing/2014/main" id="{7EC3038E-208A-0E43-78A7-49C024B3DFA6}"/>
              </a:ext>
            </a:extLst>
          </p:cNvPr>
          <p:cNvSpPr>
            <a:spLocks noGrp="1"/>
          </p:cNvSpPr>
          <p:nvPr>
            <p:ph type="body" sz="quarter" idx="11"/>
          </p:nvPr>
        </p:nvSpPr>
        <p:spPr>
          <a:xfrm>
            <a:off x="1336675" y="519114"/>
            <a:ext cx="4608513" cy="655346"/>
          </a:xfrm>
        </p:spPr>
        <p:txBody>
          <a:bodyPr/>
          <a:lstStyle/>
          <a:p>
            <a:r>
              <a:rPr lang="en-GB" sz="2400" dirty="0"/>
              <a:t>Academic Year</a:t>
            </a:r>
          </a:p>
        </p:txBody>
      </p:sp>
    </p:spTree>
    <p:extLst>
      <p:ext uri="{BB962C8B-B14F-4D97-AF65-F5344CB8AC3E}">
        <p14:creationId xmlns:p14="http://schemas.microsoft.com/office/powerpoint/2010/main" val="23243596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1AB8D-DDFA-BC49-9116-3E77A991952B}"/>
              </a:ext>
            </a:extLst>
          </p:cNvPr>
          <p:cNvSpPr>
            <a:spLocks noGrp="1"/>
          </p:cNvSpPr>
          <p:nvPr>
            <p:ph type="body" sz="quarter" idx="11"/>
          </p:nvPr>
        </p:nvSpPr>
        <p:spPr>
          <a:xfrm>
            <a:off x="1336675" y="534887"/>
            <a:ext cx="6499733" cy="1099962"/>
          </a:xfrm>
        </p:spPr>
        <p:txBody>
          <a:bodyPr/>
          <a:lstStyle/>
          <a:p>
            <a:br>
              <a:rPr lang="en-US" dirty="0"/>
            </a:br>
            <a:endParaRPr lang="en-US" dirty="0"/>
          </a:p>
          <a:p>
            <a:endParaRPr lang="en-US" dirty="0"/>
          </a:p>
        </p:txBody>
      </p:sp>
      <p:sp>
        <p:nvSpPr>
          <p:cNvPr id="5" name="Text Placeholder 4">
            <a:extLst>
              <a:ext uri="{FF2B5EF4-FFF2-40B4-BE49-F238E27FC236}">
                <a16:creationId xmlns:a16="http://schemas.microsoft.com/office/drawing/2014/main" id="{91C3E8B1-0150-0E45-A0B9-E6B2F47630E0}"/>
              </a:ext>
            </a:extLst>
          </p:cNvPr>
          <p:cNvSpPr>
            <a:spLocks noGrp="1"/>
          </p:cNvSpPr>
          <p:nvPr>
            <p:ph type="body" sz="quarter" idx="13"/>
          </p:nvPr>
        </p:nvSpPr>
        <p:spPr>
          <a:xfrm>
            <a:off x="1336675" y="534887"/>
            <a:ext cx="9139238" cy="5451575"/>
          </a:xfrm>
        </p:spPr>
        <p:txBody>
          <a:bodyPr/>
          <a:lstStyle/>
          <a:p>
            <a:endParaRPr lang="en-US" sz="2400" dirty="0"/>
          </a:p>
          <a:p>
            <a:pPr marL="0" indent="0">
              <a:buNone/>
            </a:pPr>
            <a:r>
              <a:rPr lang="en-US" sz="3200" b="1" dirty="0"/>
              <a:t>Who can help you in SPIR?</a:t>
            </a:r>
          </a:p>
          <a:p>
            <a:endParaRPr lang="en-US" sz="2400" dirty="0"/>
          </a:p>
          <a:p>
            <a:r>
              <a:rPr lang="en-US" sz="2400" dirty="0"/>
              <a:t>Academic advisors</a:t>
            </a:r>
          </a:p>
          <a:p>
            <a:r>
              <a:rPr lang="en-US" sz="2400" dirty="0"/>
              <a:t>Teaching staff – advice and feedback hours</a:t>
            </a:r>
          </a:p>
          <a:p>
            <a:r>
              <a:rPr lang="en-US" sz="2400" dirty="0"/>
              <a:t>Bronwyn Murphy – Student Engagement Manager</a:t>
            </a:r>
          </a:p>
          <a:p>
            <a:r>
              <a:rPr lang="en-US" sz="2400" dirty="0"/>
              <a:t>Shamima Khan – Student Support Officer</a:t>
            </a:r>
          </a:p>
          <a:p>
            <a:r>
              <a:rPr lang="en-US" sz="2400" dirty="0"/>
              <a:t>Zara Mabey – Student Support Officer</a:t>
            </a:r>
          </a:p>
          <a:p>
            <a:r>
              <a:rPr lang="en-US" sz="2400" dirty="0"/>
              <a:t>Matt Dumas-Bowden– Student Engagement Assistant</a:t>
            </a:r>
          </a:p>
          <a:p>
            <a:r>
              <a:rPr lang="en-US" sz="2400" dirty="0"/>
              <a:t>Prof David Williams– UG Senior Tutor</a:t>
            </a:r>
          </a:p>
          <a:p>
            <a:endParaRPr lang="en-US" sz="2400" dirty="0"/>
          </a:p>
        </p:txBody>
      </p:sp>
    </p:spTree>
    <p:extLst>
      <p:ext uri="{BB962C8B-B14F-4D97-AF65-F5344CB8AC3E}">
        <p14:creationId xmlns:p14="http://schemas.microsoft.com/office/powerpoint/2010/main" val="1446456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BDDE9-5BF2-004E-AA7E-780B485E284A}"/>
              </a:ext>
            </a:extLst>
          </p:cNvPr>
          <p:cNvSpPr>
            <a:spLocks noGrp="1"/>
          </p:cNvSpPr>
          <p:nvPr>
            <p:ph type="body" sz="quarter" idx="11"/>
          </p:nvPr>
        </p:nvSpPr>
        <p:spPr>
          <a:xfrm>
            <a:off x="1336675" y="519114"/>
            <a:ext cx="10035668" cy="605494"/>
          </a:xfrm>
        </p:spPr>
        <p:txBody>
          <a:bodyPr/>
          <a:lstStyle/>
          <a:p>
            <a:r>
              <a:rPr lang="en-US" sz="4000" dirty="0"/>
              <a:t>Student Support within SPIR - Summary</a:t>
            </a:r>
            <a:endParaRPr lang="en-US" b="0" dirty="0"/>
          </a:p>
        </p:txBody>
      </p:sp>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268984"/>
            <a:ext cx="10035668" cy="4802632"/>
          </a:xfrm>
        </p:spPr>
        <p:txBody>
          <a:bodyPr/>
          <a:lstStyle/>
          <a:p>
            <a:endParaRPr lang="en-US" sz="2000" dirty="0"/>
          </a:p>
          <a:p>
            <a:pPr marL="342900" indent="-342900">
              <a:buFont typeface="Arial" panose="020B0604020202020204" pitchFamily="34" charset="0"/>
              <a:buChar char="•"/>
            </a:pPr>
            <a:r>
              <a:rPr lang="en-US" sz="1800" dirty="0"/>
              <a:t>While staff are not trained counsellors, welfare advisors, or health professionals, they are here to help and will do what they can to ensure you enjoy your time studying at QMUL.</a:t>
            </a:r>
          </a:p>
          <a:p>
            <a:pPr marL="342900" indent="-342900">
              <a:buFont typeface="Arial" panose="020B0604020202020204" pitchFamily="34" charset="0"/>
              <a:buChar char="•"/>
            </a:pPr>
            <a:r>
              <a:rPr lang="en-US" sz="1800" dirty="0"/>
              <a:t>The </a:t>
            </a:r>
            <a:r>
              <a:rPr lang="en-US" sz="1800" b="1" dirty="0"/>
              <a:t>Senior Tutor </a:t>
            </a:r>
            <a:r>
              <a:rPr lang="en-US" sz="1800" dirty="0"/>
              <a:t>is the lead advisor within SPIR and while it is unlikely you will contact the Senior Tutor directly, he is  the point of contact for you if there a major issue e.g. if you are unable to meet with your advisor for any reason.</a:t>
            </a:r>
          </a:p>
          <a:p>
            <a:pPr marL="342900" indent="-342900">
              <a:buFont typeface="Arial" panose="020B0604020202020204" pitchFamily="34" charset="0"/>
              <a:buChar char="•"/>
            </a:pPr>
            <a:r>
              <a:rPr lang="en-US" sz="1800" dirty="0"/>
              <a:t>Your </a:t>
            </a:r>
            <a:r>
              <a:rPr lang="en-US" sz="1800" b="1" dirty="0"/>
              <a:t>Advisor</a:t>
            </a:r>
            <a:r>
              <a:rPr lang="en-US" sz="1800" dirty="0"/>
              <a:t> is your designated point of contact within the school to help you navigate your time here, this can run the range from helping with mundane worries to more serious problems. You can think of them as experts in studying and learning in the university who can put you into contact with the people and services you need.</a:t>
            </a:r>
          </a:p>
          <a:p>
            <a:pPr marL="342900" indent="-342900">
              <a:buFont typeface="Arial" panose="020B0604020202020204" pitchFamily="34" charset="0"/>
              <a:buChar char="•"/>
            </a:pPr>
            <a:r>
              <a:rPr lang="en-US" sz="1800" dirty="0"/>
              <a:t>The </a:t>
            </a:r>
            <a:r>
              <a:rPr lang="en-US" sz="1800" b="1" dirty="0"/>
              <a:t>Student Support Team </a:t>
            </a:r>
            <a:r>
              <a:rPr lang="en-US" sz="1800" dirty="0"/>
              <a:t>in the SPIR office. The team are here to help you navigate QMUL policies and practices e.g. academic regulations, extenuating circumstances, attendance. The team will contact you if we are concerned that you may be experiencing  The difficulties, and you can speak with them if you need help or advice.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555110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E2971-209E-F740-BF5E-4C14783FE5A6}"/>
              </a:ext>
            </a:extLst>
          </p:cNvPr>
          <p:cNvSpPr>
            <a:spLocks noGrp="1"/>
          </p:cNvSpPr>
          <p:nvPr>
            <p:ph type="body" sz="quarter" idx="11"/>
          </p:nvPr>
        </p:nvSpPr>
        <p:spPr>
          <a:xfrm>
            <a:off x="1336675" y="519113"/>
            <a:ext cx="9691543" cy="877887"/>
          </a:xfrm>
        </p:spPr>
        <p:txBody>
          <a:bodyPr/>
          <a:lstStyle/>
          <a:p>
            <a:r>
              <a:rPr lang="en-US" dirty="0"/>
              <a:t>David’s role as Senior Tutor</a:t>
            </a:r>
          </a:p>
        </p:txBody>
      </p:sp>
      <p:sp>
        <p:nvSpPr>
          <p:cNvPr id="5" name="Text Placeholder 4">
            <a:extLst>
              <a:ext uri="{FF2B5EF4-FFF2-40B4-BE49-F238E27FC236}">
                <a16:creationId xmlns:a16="http://schemas.microsoft.com/office/drawing/2014/main" id="{27C0BE17-C171-FF4C-834F-3DE9AD33CA82}"/>
              </a:ext>
            </a:extLst>
          </p:cNvPr>
          <p:cNvSpPr>
            <a:spLocks noGrp="1"/>
          </p:cNvSpPr>
          <p:nvPr>
            <p:ph type="body" sz="quarter" idx="13"/>
          </p:nvPr>
        </p:nvSpPr>
        <p:spPr>
          <a:xfrm>
            <a:off x="1336674" y="1538436"/>
            <a:ext cx="7986002" cy="4231743"/>
          </a:xfrm>
        </p:spPr>
        <p:txBody>
          <a:bodyPr/>
          <a:lstStyle/>
          <a:p>
            <a:endParaRPr lang="en-US" sz="2000" dirty="0"/>
          </a:p>
          <a:p>
            <a:r>
              <a:rPr lang="en-US" sz="2000" dirty="0"/>
              <a:t>SPIR academic lead for undergraduate student support working with academic and support staff in SPIR and across QMUL</a:t>
            </a:r>
          </a:p>
          <a:p>
            <a:endParaRPr lang="en-US" sz="2000" dirty="0"/>
          </a:p>
          <a:p>
            <a:r>
              <a:rPr lang="en-US" sz="2000" dirty="0"/>
              <a:t>Lead on the Advisor system</a:t>
            </a:r>
          </a:p>
          <a:p>
            <a:endParaRPr lang="en-US" sz="2000" dirty="0"/>
          </a:p>
          <a:p>
            <a:r>
              <a:rPr lang="en-US" sz="2000" dirty="0"/>
              <a:t>Chair of the SPIR Extenuating Circumstances sub-</a:t>
            </a:r>
            <a:r>
              <a:rPr lang="en-US" sz="2000" dirty="0" err="1"/>
              <a:t>boardsPoint</a:t>
            </a:r>
            <a:r>
              <a:rPr lang="en-US" sz="2000" dirty="0"/>
              <a:t> of contact for issues you may have that cannot be addressed elsewhere</a:t>
            </a:r>
          </a:p>
          <a:p>
            <a:endParaRPr lang="en-US" sz="2000" dirty="0"/>
          </a:p>
        </p:txBody>
      </p:sp>
    </p:spTree>
    <p:extLst>
      <p:ext uri="{BB962C8B-B14F-4D97-AF65-F5344CB8AC3E}">
        <p14:creationId xmlns:p14="http://schemas.microsoft.com/office/powerpoint/2010/main" val="28626178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BDDE9-5BF2-004E-AA7E-780B485E284A}"/>
              </a:ext>
            </a:extLst>
          </p:cNvPr>
          <p:cNvSpPr>
            <a:spLocks noGrp="1"/>
          </p:cNvSpPr>
          <p:nvPr>
            <p:ph type="body" sz="quarter" idx="11"/>
          </p:nvPr>
        </p:nvSpPr>
        <p:spPr>
          <a:xfrm>
            <a:off x="1336675" y="519113"/>
            <a:ext cx="10035668" cy="749871"/>
          </a:xfrm>
        </p:spPr>
        <p:txBody>
          <a:bodyPr/>
          <a:lstStyle/>
          <a:p>
            <a:r>
              <a:rPr lang="en-US" dirty="0"/>
              <a:t>Study Support </a:t>
            </a:r>
            <a:r>
              <a:rPr lang="en-US" sz="4000" dirty="0"/>
              <a:t>within SPIR</a:t>
            </a:r>
            <a:endParaRPr lang="en-US" b="0" dirty="0"/>
          </a:p>
        </p:txBody>
      </p:sp>
      <p:sp>
        <p:nvSpPr>
          <p:cNvPr id="7" name="Text Placeholder 6">
            <a:extLst>
              <a:ext uri="{FF2B5EF4-FFF2-40B4-BE49-F238E27FC236}">
                <a16:creationId xmlns:a16="http://schemas.microsoft.com/office/drawing/2014/main" id="{5B770CEE-EF59-B748-AC92-7BA2F05C8E66}"/>
              </a:ext>
            </a:extLst>
          </p:cNvPr>
          <p:cNvSpPr>
            <a:spLocks noGrp="1"/>
          </p:cNvSpPr>
          <p:nvPr>
            <p:ph type="body" sz="quarter" idx="12"/>
          </p:nvPr>
        </p:nvSpPr>
        <p:spPr>
          <a:xfrm>
            <a:off x="1336675" y="1268984"/>
            <a:ext cx="10035668" cy="4546600"/>
          </a:xfrm>
        </p:spPr>
        <p:txBody>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Seminar teachers: ask questions in seminar; make use of office hours to get advice and seek help with your studies</a:t>
            </a:r>
          </a:p>
          <a:p>
            <a:pPr marL="342900" indent="-342900">
              <a:buFont typeface="Arial" panose="020B0604020202020204" pitchFamily="34" charset="0"/>
              <a:buChar char="•"/>
            </a:pPr>
            <a:r>
              <a:rPr lang="en-US" sz="2000" dirty="0"/>
              <a:t>Module lecturers &amp; convenors: you can ask questions in lectures; visit your lecturers in Advice and Feedback hours to ask questions or discuss the material further, and  convenors can help with question about course content, assessments, marks, etc. </a:t>
            </a:r>
          </a:p>
          <a:p>
            <a:pPr marL="342900" indent="-342900">
              <a:buFont typeface="Arial" panose="020B0604020202020204" pitchFamily="34" charset="0"/>
              <a:buChar char="•"/>
            </a:pPr>
            <a:r>
              <a:rPr lang="en-US" sz="2000" dirty="0"/>
              <a:t>Advisor: your advisor is your point of contact in the school for general academic matters, such as improving your writing, selecting courses, or needing to seek additional support</a:t>
            </a:r>
          </a:p>
          <a:p>
            <a:pPr marL="342900" indent="-342900">
              <a:buFont typeface="Arial" panose="020B0604020202020204" pitchFamily="34" charset="0"/>
              <a:buChar char="•"/>
            </a:pPr>
            <a:r>
              <a:rPr lang="en-US" sz="2000" dirty="0"/>
              <a:t>Student support officers: they will contact you if you have missed seminars or appear to be struggling and can direct you to support</a:t>
            </a:r>
          </a:p>
          <a:p>
            <a:pPr marL="342900" indent="-342900">
              <a:buFont typeface="Arial" panose="020B0604020202020204" pitchFamily="34" charset="0"/>
              <a:buChar char="•"/>
            </a:pPr>
            <a:r>
              <a:rPr lang="en-US" sz="2000" b="1" dirty="0">
                <a:solidFill>
                  <a:schemeClr val="tx1">
                    <a:lumMod val="50000"/>
                  </a:schemeClr>
                </a:solidFill>
              </a:rPr>
              <a:t>Make use of SPIR’s </a:t>
            </a:r>
            <a:r>
              <a:rPr lang="en-US" sz="2000" b="1" dirty="0">
                <a:solidFill>
                  <a:schemeClr val="tx1">
                    <a:lumMod val="50000"/>
                  </a:schemeClr>
                </a:solidFill>
                <a:hlinkClick r:id="rId3">
                  <a:extLst>
                    <a:ext uri="{A12FA001-AC4F-418D-AE19-62706E023703}">
                      <ahyp:hlinkClr xmlns:ahyp="http://schemas.microsoft.com/office/drawing/2018/hyperlinkcolor" val="tx"/>
                    </a:ext>
                  </a:extLst>
                </a:hlinkClick>
              </a:rPr>
              <a:t>Politics Undergraduate Shared Area on QMPlus</a:t>
            </a:r>
            <a:endParaRPr lang="en-US" sz="2000" b="1" dirty="0">
              <a:solidFill>
                <a:schemeClr val="tx1">
                  <a:lumMod val="50000"/>
                </a:schemeClr>
              </a:solidFill>
            </a:endParaRPr>
          </a:p>
        </p:txBody>
      </p:sp>
    </p:spTree>
    <p:extLst>
      <p:ext uri="{BB962C8B-B14F-4D97-AF65-F5344CB8AC3E}">
        <p14:creationId xmlns:p14="http://schemas.microsoft.com/office/powerpoint/2010/main" val="25390633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12407</TotalTime>
  <Words>1727</Words>
  <Application>Microsoft Office PowerPoint</Application>
  <PresentationFormat>Widescreen</PresentationFormat>
  <Paragraphs>197</Paragraphs>
  <Slides>22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4 Text</vt:lpstr>
      <vt:lpstr>Arial</vt:lpstr>
      <vt:lpstr>Calibri</vt:lpstr>
      <vt:lpstr>Channel 4 Chadwick</vt:lpstr>
      <vt:lpstr>SourceSansPro</vt:lpstr>
      <vt:lpstr>Trade Gothic LT Std</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Queen Mary Library Services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Bronwyn Murphy</cp:lastModifiedBy>
  <cp:revision>431</cp:revision>
  <cp:lastPrinted>2024-09-17T09:28:18Z</cp:lastPrinted>
  <dcterms:modified xsi:type="dcterms:W3CDTF">2024-09-20T11:40:17Z</dcterms:modified>
</cp:coreProperties>
</file>